
<file path=[Content_Types].xml><?xml version="1.0" encoding="utf-8"?>
<Types xmlns="http://schemas.openxmlformats.org/package/2006/content-types">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68.xml"/>
  <Override ContentType="application/vnd.openxmlformats-officedocument.drawingml.chart+xml" PartName="/ppt/charts/chart25.xml"/>
  <Override ContentType="application/vnd.openxmlformats-officedocument.drawingml.chart+xml" PartName="/ppt/charts/chart104.xml"/>
  <Override ContentType="application/vnd.openxmlformats-officedocument.drawingml.chart+xml" PartName="/ppt/charts/chart4.xml"/>
  <Override ContentType="application/vnd.openxmlformats-officedocument.drawingml.chart+xml" PartName="/ppt/charts/chart33.xml"/>
  <Override ContentType="application/vnd.openxmlformats-officedocument.drawingml.chart+xml" PartName="/ppt/charts/chart112.xml"/>
  <Override ContentType="application/vnd.openxmlformats-officedocument.drawingml.chart+xml" PartName="/ppt/charts/chart94.xml"/>
  <Override ContentType="application/vnd.openxmlformats-officedocument.drawingml.chart+xml" PartName="/ppt/charts/chart51.xml"/>
  <Override ContentType="application/vnd.openxmlformats-officedocument.drawingml.chart+xml" PartName="/ppt/charts/chart92.xml"/>
  <Override ContentType="application/vnd.openxmlformats-officedocument.drawingml.chart+xml" PartName="/ppt/charts/chart114.xml"/>
  <Override ContentType="application/vnd.openxmlformats-officedocument.drawingml.chart+xml" PartName="/ppt/charts/chart130.xml"/>
  <Override ContentType="application/vnd.openxmlformats-officedocument.drawingml.chart+xml" PartName="/ppt/charts/chart41.xml"/>
  <Override ContentType="application/vnd.openxmlformats-officedocument.drawingml.chart+xml" PartName="/ppt/charts/chart84.xml"/>
  <Override ContentType="application/vnd.openxmlformats-officedocument.drawingml.chart+xml" PartName="/ppt/charts/chart58.xml"/>
  <Override ContentType="application/vnd.openxmlformats-officedocument.drawingml.chart+xml" PartName="/ppt/charts/chart76.xml"/>
  <Override ContentType="application/vnd.openxmlformats-officedocument.drawingml.chart+xml" PartName="/ppt/charts/chart15.xml"/>
  <Override ContentType="application/vnd.openxmlformats-officedocument.drawingml.chart+xml" PartName="/ppt/charts/chart122.xml"/>
  <Override ContentType="application/vnd.openxmlformats-officedocument.drawingml.chart+xml" PartName="/ppt/charts/chart74.xml"/>
  <Override ContentType="application/vnd.openxmlformats-officedocument.drawingml.chart+xml" PartName="/ppt/charts/chart102.xml"/>
  <Override ContentType="application/vnd.openxmlformats-officedocument.drawingml.chart+xml" PartName="/ppt/charts/chart61.xml"/>
  <Override ContentType="application/vnd.openxmlformats-officedocument.drawingml.chart+xml" PartName="/ppt/charts/chart2.xml"/>
  <Override ContentType="application/vnd.openxmlformats-officedocument.drawingml.chart+xml" PartName="/ppt/charts/chart132.xml"/>
  <Override ContentType="application/vnd.openxmlformats-officedocument.drawingml.chart+xml" PartName="/ppt/charts/chart31.xml"/>
  <Override ContentType="application/vnd.openxmlformats-officedocument.drawingml.chart+xml" PartName="/ppt/charts/chart90.xml"/>
  <Override ContentType="application/vnd.openxmlformats-officedocument.drawingml.chart+xml" PartName="/ppt/charts/chart129.xml"/>
  <Override ContentType="application/vnd.openxmlformats-officedocument.drawingml.chart+xml" PartName="/ppt/charts/chart27.xml"/>
  <Override ContentType="application/vnd.openxmlformats-officedocument.drawingml.chart+xml" PartName="/ppt/charts/chart56.xml"/>
  <Override ContentType="application/vnd.openxmlformats-officedocument.drawingml.chart+xml" PartName="/ppt/charts/chart43.xml"/>
  <Override ContentType="application/vnd.openxmlformats-officedocument.drawingml.chart+xml" PartName="/ppt/charts/chart120.xml"/>
  <Override ContentType="application/vnd.openxmlformats-officedocument.drawingml.chart+xml" PartName="/ppt/charts/chart116.xml"/>
  <Override ContentType="application/vnd.openxmlformats-officedocument.drawingml.chart+xml" PartName="/ppt/charts/chart99.xml"/>
  <Override ContentType="application/vnd.openxmlformats-officedocument.drawingml.chart+xml" PartName="/ppt/charts/chart86.xml"/>
  <Override ContentType="application/vnd.openxmlformats-officedocument.drawingml.chart+xml" PartName="/ppt/charts/chart13.xml"/>
  <Override ContentType="application/vnd.openxmlformats-officedocument.drawingml.chart+xml" PartName="/ppt/charts/chart20.xml"/>
  <Override ContentType="application/vnd.openxmlformats-officedocument.drawingml.chart+xml" PartName="/ppt/charts/chart63.xml"/>
  <Override ContentType="application/vnd.openxmlformats-officedocument.drawingml.chart+xml" PartName="/ppt/charts/chart109.xml"/>
  <Override ContentType="application/vnd.openxmlformats-officedocument.drawingml.chart+xml" PartName="/ppt/charts/chart46.xml"/>
  <Override ContentType="application/vnd.openxmlformats-officedocument.drawingml.chart+xml" PartName="/ppt/charts/chart71.xml"/>
  <Override ContentType="application/vnd.openxmlformats-officedocument.drawingml.chart+xml" PartName="/ppt/charts/chart118.xml"/>
  <Override ContentType="application/vnd.openxmlformats-officedocument.drawingml.chart+xml" PartName="/ppt/charts/chart29.xml"/>
  <Override ContentType="application/vnd.openxmlformats-officedocument.drawingml.chart+xml" PartName="/ppt/charts/chart8.xml"/>
  <Override ContentType="application/vnd.openxmlformats-officedocument.drawingml.chart+xml" PartName="/ppt/charts/chart37.xml"/>
  <Override ContentType="application/vnd.openxmlformats-officedocument.drawingml.chart+xml" PartName="/ppt/charts/chart97.xml"/>
  <Override ContentType="application/vnd.openxmlformats-officedocument.drawingml.chart+xml" PartName="/ppt/charts/chart89.xml"/>
  <Override ContentType="application/vnd.openxmlformats-officedocument.drawingml.chart+xml" PartName="/ppt/charts/chart11.xml"/>
  <Override ContentType="application/vnd.openxmlformats-officedocument.drawingml.chart+xml" PartName="/ppt/charts/chart135.xml"/>
  <Override ContentType="application/vnd.openxmlformats-officedocument.drawingml.chart+xml" PartName="/ppt/charts/chart100.xml"/>
  <Override ContentType="application/vnd.openxmlformats-officedocument.drawingml.chart+xml" PartName="/ppt/charts/chart54.xml"/>
  <Override ContentType="application/vnd.openxmlformats-officedocument.drawingml.chart+xml" PartName="/ppt/charts/chart80.xml"/>
  <Override ContentType="application/vnd.openxmlformats-officedocument.drawingml.chart+xml" PartName="/ppt/charts/chart126.xml"/>
  <Override ContentType="application/vnd.openxmlformats-officedocument.drawingml.chart+xml" PartName="/ppt/charts/chart82.xml"/>
  <Override ContentType="application/vnd.openxmlformats-officedocument.drawingml.chart+xml" PartName="/ppt/charts/chart107.xml"/>
  <Override ContentType="application/vnd.openxmlformats-officedocument.drawingml.chart+xml" PartName="/ppt/charts/chart6.xml"/>
  <Override ContentType="application/vnd.openxmlformats-officedocument.drawingml.chart+xml" PartName="/ppt/charts/chart18.xml"/>
  <Override ContentType="application/vnd.openxmlformats-officedocument.drawingml.chart+xml" PartName="/ppt/charts/chart48.xml"/>
  <Override ContentType="application/vnd.openxmlformats-officedocument.drawingml.chart+xml" PartName="/ppt/charts/chart65.xml"/>
  <Override ContentType="application/vnd.openxmlformats-officedocument.drawingml.chart+xml" PartName="/ppt/charts/chart35.xml"/>
  <Override ContentType="application/vnd.openxmlformats-officedocument.drawingml.chart+xml" PartName="/ppt/charts/chart22.xml"/>
  <Override ContentType="application/vnd.openxmlformats-officedocument.drawingml.chart+xml" PartName="/ppt/charts/chart95.xml"/>
  <Override ContentType="application/vnd.openxmlformats-officedocument.drawingml.chart+xml" PartName="/ppt/charts/chart78.xml"/>
  <Override ContentType="application/vnd.openxmlformats-officedocument.drawingml.chart+xml" PartName="/ppt/charts/chart137.xml"/>
  <Override ContentType="application/vnd.openxmlformats-officedocument.drawingml.chart+xml" PartName="/ppt/charts/chart111.xml"/>
  <Override ContentType="application/vnd.openxmlformats-officedocument.drawingml.chart+xml" PartName="/ppt/charts/chart52.xml"/>
  <Override ContentType="application/vnd.openxmlformats-officedocument.drawingml.chart+xml" PartName="/ppt/charts/chart124.xml"/>
  <Override ContentType="application/vnd.openxmlformats-officedocument.drawingml.chart+xml" PartName="/ppt/charts/chart93.xml"/>
  <Override ContentType="application/vnd.openxmlformats-officedocument.drawingml.chart+xml" PartName="/ppt/charts/chart121.xml"/>
  <Override ContentType="application/vnd.openxmlformats-officedocument.drawingml.chart+xml" PartName="/ppt/charts/chart50.xml"/>
  <Override ContentType="application/vnd.openxmlformats-officedocument.drawingml.chart+xml" PartName="/ppt/charts/chart85.xml"/>
  <Override ContentType="application/vnd.openxmlformats-officedocument.drawingml.chart+xml" PartName="/ppt/charts/chart16.xml"/>
  <Override ContentType="application/vnd.openxmlformats-officedocument.drawingml.chart+xml" PartName="/ppt/charts/chart77.xml"/>
  <Override ContentType="application/vnd.openxmlformats-officedocument.drawingml.chart+xml" PartName="/ppt/charts/chart59.xml"/>
  <Override ContentType="application/vnd.openxmlformats-officedocument.drawingml.chart+xml" PartName="/ppt/charts/chart42.xml"/>
  <Override ContentType="application/vnd.openxmlformats-officedocument.drawingml.chart+xml" PartName="/ppt/charts/chart138.xml"/>
  <Override ContentType="application/vnd.openxmlformats-officedocument.drawingml.chart+xml" PartName="/ppt/charts/chart32.xml"/>
  <Override ContentType="application/vnd.openxmlformats-officedocument.drawingml.chart+xml" PartName="/ppt/charts/chart75.xml"/>
  <Override ContentType="application/vnd.openxmlformats-officedocument.drawingml.chart+xml" PartName="/ppt/charts/chart5.xml"/>
  <Override ContentType="application/vnd.openxmlformats-officedocument.drawingml.chart+xml" PartName="/ppt/charts/chart131.xml"/>
  <Override ContentType="application/vnd.openxmlformats-officedocument.drawingml.chart+xml" PartName="/ppt/charts/chart105.xml"/>
  <Override ContentType="application/vnd.openxmlformats-officedocument.drawingml.chart+xml" PartName="/ppt/charts/chart24.xml"/>
  <Override ContentType="application/vnd.openxmlformats-officedocument.drawingml.chart+xml" PartName="/ppt/charts/chart113.xml"/>
  <Override ContentType="application/vnd.openxmlformats-officedocument.drawingml.chart+xml" PartName="/ppt/charts/chart67.xml"/>
  <Override ContentType="application/vnd.openxmlformats-officedocument.drawingml.chart+xml" PartName="/ppt/charts/chart44.xml"/>
  <Override ContentType="application/vnd.openxmlformats-officedocument.drawingml.chart+xml" PartName="/ppt/charts/chart57.xml"/>
  <Override ContentType="application/vnd.openxmlformats-officedocument.drawingml.chart+xml" PartName="/ppt/charts/chart115.xml"/>
  <Override ContentType="application/vnd.openxmlformats-officedocument.drawingml.chart+xml" PartName="/ppt/charts/chart87.xml"/>
  <Override ContentType="application/vnd.openxmlformats-officedocument.drawingml.chart+xml" PartName="/ppt/charts/chart60.xml"/>
  <Override ContentType="application/vnd.openxmlformats-officedocument.drawingml.chart+xml" PartName="/ppt/charts/chart1.xml"/>
  <Override ContentType="application/vnd.openxmlformats-officedocument.drawingml.chart+xml" PartName="/ppt/charts/chart101.xml"/>
  <Override ContentType="application/vnd.openxmlformats-officedocument.drawingml.chart+xml" PartName="/ppt/charts/chart14.xml"/>
  <Override ContentType="application/vnd.openxmlformats-officedocument.drawingml.chart+xml" PartName="/ppt/charts/chart3.xml"/>
  <Override ContentType="application/vnd.openxmlformats-officedocument.drawingml.chart+xml" PartName="/ppt/charts/chart133.xml"/>
  <Override ContentType="application/vnd.openxmlformats-officedocument.drawingml.chart+xml" PartName="/ppt/charts/chart103.xml"/>
  <Override ContentType="application/vnd.openxmlformats-officedocument.drawingml.chart+xml" PartName="/ppt/charts/chart73.xml"/>
  <Override ContentType="application/vnd.openxmlformats-officedocument.drawingml.chart+xml" PartName="/ppt/charts/chart30.xml"/>
  <Override ContentType="application/vnd.openxmlformats-officedocument.drawingml.chart+xml" PartName="/ppt/charts/chart128.xml"/>
  <Override ContentType="application/vnd.openxmlformats-officedocument.drawingml.chart+xml" PartName="/ppt/charts/chart39.xml"/>
  <Override ContentType="application/vnd.openxmlformats-officedocument.drawingml.chart+xml" PartName="/ppt/charts/chart69.xml"/>
  <Override ContentType="application/vnd.openxmlformats-officedocument.drawingml.chart+xml" PartName="/ppt/charts/chart26.xml"/>
  <Override ContentType="application/vnd.openxmlformats-officedocument.drawingml.chart+xml" PartName="/ppt/charts/chart91.xml"/>
  <Override ContentType="application/vnd.openxmlformats-officedocument.drawingml.chart+xml" PartName="/ppt/charts/chart98.xml"/>
  <Override ContentType="application/vnd.openxmlformats-officedocument.drawingml.chart+xml" PartName="/ppt/charts/chart38.xml"/>
  <Override ContentType="application/vnd.openxmlformats-officedocument.drawingml.chart+xml" PartName="/ppt/charts/chart55.xml"/>
  <Override ContentType="application/vnd.openxmlformats-officedocument.drawingml.chart+xml" PartName="/ppt/charts/chart9.xml"/>
  <Override ContentType="application/vnd.openxmlformats-officedocument.drawingml.chart+xml" PartName="/ppt/charts/chart134.xml"/>
  <Override ContentType="application/vnd.openxmlformats-officedocument.drawingml.chart+xml" PartName="/ppt/charts/chart47.xml"/>
  <Override ContentType="application/vnd.openxmlformats-officedocument.drawingml.chart+xml" PartName="/ppt/charts/chart72.xml"/>
  <Override ContentType="application/vnd.openxmlformats-officedocument.drawingml.chart+xml" PartName="/ppt/charts/chart12.xml"/>
  <Override ContentType="application/vnd.openxmlformats-officedocument.drawingml.chart+xml" PartName="/ppt/charts/chart64.xml"/>
  <Override ContentType="application/vnd.openxmlformats-officedocument.drawingml.chart+xml" PartName="/ppt/charts/chart125.xml"/>
  <Override ContentType="application/vnd.openxmlformats-officedocument.drawingml.chart+xml" PartName="/ppt/charts/chart81.xml"/>
  <Override ContentType="application/vnd.openxmlformats-officedocument.drawingml.chart+xml" PartName="/ppt/charts/chart108.xml"/>
  <Override ContentType="application/vnd.openxmlformats-officedocument.drawingml.chart+xml" PartName="/ppt/charts/chart127.xml"/>
  <Override ContentType="application/vnd.openxmlformats-officedocument.drawingml.chart+xml" PartName="/ppt/charts/chart62.xml"/>
  <Override ContentType="application/vnd.openxmlformats-officedocument.drawingml.chart+xml" PartName="/ppt/charts/chart45.xml"/>
  <Override ContentType="application/vnd.openxmlformats-officedocument.drawingml.chart+xml" PartName="/ppt/charts/chart88.xml"/>
  <Override ContentType="application/vnd.openxmlformats-officedocument.drawingml.chart+xml" PartName="/ppt/charts/chart28.xml"/>
  <Override ContentType="application/vnd.openxmlformats-officedocument.drawingml.chart+xml" PartName="/ppt/charts/chart117.xml"/>
  <Override ContentType="application/vnd.openxmlformats-officedocument.drawingml.chart+xml" PartName="/ppt/charts/chart19.xml"/>
  <Override ContentType="application/vnd.openxmlformats-officedocument.drawingml.chart+xml" PartName="/ppt/charts/chart49.xml"/>
  <Override ContentType="application/vnd.openxmlformats-officedocument.drawingml.chart+xml" PartName="/ppt/charts/chart36.xml"/>
  <Override ContentType="application/vnd.openxmlformats-officedocument.drawingml.chart+xml" PartName="/ppt/charts/chart7.xml"/>
  <Override ContentType="application/vnd.openxmlformats-officedocument.drawingml.chart+xml" PartName="/ppt/charts/chart53.xml"/>
  <Override ContentType="application/vnd.openxmlformats-officedocument.drawingml.chart+xml" PartName="/ppt/charts/chart136.xml"/>
  <Override ContentType="application/vnd.openxmlformats-officedocument.drawingml.chart+xml" PartName="/ppt/charts/chart10.xml"/>
  <Override ContentType="application/vnd.openxmlformats-officedocument.drawingml.chart+xml" PartName="/ppt/charts/chart83.xml"/>
  <Override ContentType="application/vnd.openxmlformats-officedocument.drawingml.chart+xml" PartName="/ppt/charts/chart23.xml"/>
  <Override ContentType="application/vnd.openxmlformats-officedocument.drawingml.chart+xml" PartName="/ppt/charts/chart96.xml"/>
  <Override ContentType="application/vnd.openxmlformats-officedocument.drawingml.chart+xml" PartName="/ppt/charts/chart40.xml"/>
  <Override ContentType="application/vnd.openxmlformats-officedocument.drawingml.chart+xml" PartName="/ppt/charts/chart79.xml"/>
  <Override ContentType="application/vnd.openxmlformats-officedocument.drawingml.chart+xml" PartName="/ppt/charts/chart123.xml"/>
  <Override ContentType="application/vnd.openxmlformats-officedocument.drawingml.chart+xml" PartName="/ppt/charts/chart66.xml"/>
  <Override ContentType="application/vnd.openxmlformats-officedocument.drawingml.chart+xml" PartName="/ppt/charts/chart110.xml"/>
  <Override ContentType="application/vnd.openxmlformats-officedocument.drawingml.chart+xml" PartName="/ppt/charts/chart21.xml"/>
  <Override ContentType="application/vnd.openxmlformats-officedocument.drawingml.chart+xml" PartName="/ppt/charts/chart70.xml"/>
  <Override ContentType="application/vnd.openxmlformats-officedocument.drawingml.chart+xml" PartName="/ppt/charts/chart34.xml"/>
  <Override ContentType="application/vnd.openxmlformats-officedocument.drawingml.chart+xml" PartName="/ppt/charts/chart106.xml"/>
  <Override ContentType="application/vnd.openxmlformats-officedocument.drawingml.chart+xml" PartName="/ppt/charts/chart119.xml"/>
  <Override ContentType="application/vnd.openxmlformats-officedocument.drawingml.chart+xml" PartName="/ppt/charts/chart17.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Lst>
  <p:sldSz cy="6858000" cx="12192000"/>
  <p:notesSz cx="6858000" cy="9144000"/>
  <p:embeddedFontLst>
    <p:embeddedFont>
      <p:font typeface="Play"/>
      <p:regular r:id="rId62"/>
      <p:bold r:id="rId63"/>
    </p:embeddedFont>
    <p:embeddedFont>
      <p:font typeface="Montserrat"/>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8" roundtripDataSignature="AMtx7mhW4Zxq+bZKqMKa5I6w6e8MLfZp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1833894-ECA0-4AC7-BF9E-5B81B1FD25B9}">
  <a:tblStyle styleId="{41833894-ECA0-4AC7-BF9E-5B81B1FD25B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916CE79-FF01-4477-825F-D5C962966431}" styleName="Table_1">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Aptos"/>
          <a:ea typeface="Aptos"/>
          <a:cs typeface="Aptos"/>
        </a:font>
        <a:schemeClr val="lt1"/>
      </a:tcTxStyle>
      <a:tcStyle>
        <a:fill>
          <a:solidFill>
            <a:schemeClr val="accent1"/>
          </a:solidFill>
        </a:fill>
      </a:tcStyle>
    </a:lastCol>
    <a:firstCol>
      <a:tcTxStyle b="on" i="off">
        <a:font>
          <a:latin typeface="Aptos"/>
          <a:ea typeface="Aptos"/>
          <a:cs typeface="Aptos"/>
        </a:font>
        <a:schemeClr val="lt1"/>
      </a:tcTxStyle>
      <a:tcStyle>
        <a:fill>
          <a:solidFill>
            <a:schemeClr val="accent1"/>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Play-regular.fntdata"/><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Montserrat-regular.fntdata"/><Relationship Id="rId63" Type="http://schemas.openxmlformats.org/officeDocument/2006/relationships/font" Target="fonts/Play-bold.fntdata"/><Relationship Id="rId22" Type="http://schemas.openxmlformats.org/officeDocument/2006/relationships/slide" Target="slides/slide17.xml"/><Relationship Id="rId66" Type="http://schemas.openxmlformats.org/officeDocument/2006/relationships/font" Target="fonts/Montserrat-italic.fntdata"/><Relationship Id="rId21" Type="http://schemas.openxmlformats.org/officeDocument/2006/relationships/slide" Target="slides/slide16.xml"/><Relationship Id="rId65" Type="http://schemas.openxmlformats.org/officeDocument/2006/relationships/font" Target="fonts/Montserrat-bold.fntdata"/><Relationship Id="rId24" Type="http://schemas.openxmlformats.org/officeDocument/2006/relationships/slide" Target="slides/slide19.xml"/><Relationship Id="rId68" Type="http://customschemas.google.com/relationships/presentationmetadata" Target="metadata"/><Relationship Id="rId23" Type="http://schemas.openxmlformats.org/officeDocument/2006/relationships/slide" Target="slides/slide18.xml"/><Relationship Id="rId67" Type="http://schemas.openxmlformats.org/officeDocument/2006/relationships/font" Target="fonts/Montserrat-bold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Sheet12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Sheet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Sheet40.xlsx"/></Relationships>
</file>

<file path=ppt/charts/_rels/chart4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41.xlsx"/></Relationships>
</file>

<file path=ppt/charts/_rels/chart4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Sheet9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Однозначно так</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0-065B-4621-83A9-2A4E36AC323A}"/>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Наміри у майбутньому залишитись жити у Вінницькій громаді</c:v>
                </c:pt>
              </c:strCache>
            </c:strRef>
          </c:cat>
          <c:val>
            <c:numRef>
              <c:f>Лист1!$B$2</c:f>
              <c:numCache>
                <c:formatCode>0%</c:formatCode>
                <c:ptCount val="1"/>
                <c:pt idx="0">
                  <c:v>0.54249999999999998</c:v>
                </c:pt>
              </c:numCache>
            </c:numRef>
          </c:val>
          <c:extLst>
            <c:ext xmlns:c16="http://schemas.microsoft.com/office/drawing/2014/chart" uri="{C3380CC4-5D6E-409C-BE32-E72D297353CC}">
              <c16:uniqueId val="{00000002-065B-4621-83A9-2A4E36AC323A}"/>
            </c:ext>
          </c:extLst>
        </c:ser>
        <c:ser>
          <c:idx val="1"/>
          <c:order val="1"/>
          <c:tx>
            <c:strRef>
              <c:f>Лист1!$C$1</c:f>
              <c:strCache>
                <c:ptCount val="1"/>
                <c:pt idx="0">
                  <c:v>Скоріше так</c:v>
                </c:pt>
              </c:strCache>
            </c:strRef>
          </c:tx>
          <c:spPr>
            <a:solidFill>
              <a:schemeClr val="accent3">
                <a:lumMod val="60000"/>
                <a:lumOff val="40000"/>
              </a:schemeClr>
            </a:solidFill>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Лист1!$C$2</c:f>
              <c:numCache>
                <c:formatCode>0%</c:formatCode>
                <c:ptCount val="1"/>
                <c:pt idx="0">
                  <c:v>0.3276</c:v>
                </c:pt>
              </c:numCache>
            </c:numRef>
          </c:val>
          <c:extLst>
            <c:ext xmlns:c16="http://schemas.microsoft.com/office/drawing/2014/chart" uri="{C3380CC4-5D6E-409C-BE32-E72D297353CC}">
              <c16:uniqueId val="{00000000-6902-4CE2-B312-034563E1B76E}"/>
            </c:ext>
          </c:extLst>
        </c:ser>
        <c:ser>
          <c:idx val="2"/>
          <c:order val="2"/>
          <c:tx>
            <c:strRef>
              <c:f>Лист1!$D$1</c:f>
              <c:strCache>
                <c:ptCount val="1"/>
                <c:pt idx="0">
                  <c:v>Скоріше ні</c:v>
                </c:pt>
              </c:strCache>
            </c:strRef>
          </c:tx>
          <c:spPr>
            <a:solidFill>
              <a:srgbClr val="FF9F9F"/>
            </a:solidFill>
          </c:spPr>
          <c:invertIfNegative val="0"/>
          <c:dLbls>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Лист1!$D$2</c:f>
              <c:numCache>
                <c:formatCode>0%</c:formatCode>
                <c:ptCount val="1"/>
                <c:pt idx="0">
                  <c:v>3.8899999999999997E-2</c:v>
                </c:pt>
              </c:numCache>
            </c:numRef>
          </c:val>
          <c:extLst>
            <c:ext xmlns:c16="http://schemas.microsoft.com/office/drawing/2014/chart" uri="{C3380CC4-5D6E-409C-BE32-E72D297353CC}">
              <c16:uniqueId val="{00000001-6902-4CE2-B312-034563E1B76E}"/>
            </c:ext>
          </c:extLst>
        </c:ser>
        <c:ser>
          <c:idx val="3"/>
          <c:order val="3"/>
          <c:tx>
            <c:strRef>
              <c:f>Лист1!$E$1</c:f>
              <c:strCache>
                <c:ptCount val="1"/>
                <c:pt idx="0">
                  <c:v>Однозначно ні</c:v>
                </c:pt>
              </c:strCache>
            </c:strRef>
          </c:tx>
          <c:spPr>
            <a:solidFill>
              <a:srgbClr val="FF4747"/>
            </a:solidFill>
          </c:spPr>
          <c:invertIfNegative val="0"/>
          <c:dLbls>
            <c:dLbl>
              <c:idx val="0"/>
              <c:layout>
                <c:manualLayout>
                  <c:x val="0"/>
                  <c:y val="0.254328165374677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02-4CE2-B312-034563E1B76E}"/>
                </c:ext>
              </c:extLst>
            </c:dLbl>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Лист1!$E$2</c:f>
              <c:numCache>
                <c:formatCode>0%</c:formatCode>
                <c:ptCount val="1"/>
                <c:pt idx="0">
                  <c:v>2.5600000000000001E-2</c:v>
                </c:pt>
              </c:numCache>
            </c:numRef>
          </c:val>
          <c:extLst>
            <c:ext xmlns:c16="http://schemas.microsoft.com/office/drawing/2014/chart" uri="{C3380CC4-5D6E-409C-BE32-E72D297353CC}">
              <c16:uniqueId val="{00000002-6902-4CE2-B312-034563E1B76E}"/>
            </c:ext>
          </c:extLst>
        </c:ser>
        <c:ser>
          <c:idx val="4"/>
          <c:order val="4"/>
          <c:tx>
            <c:strRef>
              <c:f>Лист1!$F$1</c:f>
              <c:strCache>
                <c:ptCount val="1"/>
                <c:pt idx="0">
                  <c:v>Важко сказати</c:v>
                </c:pt>
              </c:strCache>
            </c:strRef>
          </c:tx>
          <c:spPr>
            <a:solidFill>
              <a:schemeClr val="bg1">
                <a:lumMod val="75000"/>
              </a:schemeClr>
            </a:solidFill>
          </c:spPr>
          <c:invertIfNegative val="0"/>
          <c:dLbls>
            <c:dLbl>
              <c:idx val="0"/>
              <c:layout>
                <c:manualLayout>
                  <c:x val="6.6561844863731656E-3"/>
                  <c:y val="-0.246124031007751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02-4CE2-B312-034563E1B76E}"/>
                </c:ext>
              </c:extLst>
            </c:dLbl>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Лист1!$F$2</c:f>
              <c:numCache>
                <c:formatCode>0%</c:formatCode>
                <c:ptCount val="1"/>
                <c:pt idx="0">
                  <c:v>6.5299999999999997E-2</c:v>
                </c:pt>
              </c:numCache>
            </c:numRef>
          </c:val>
          <c:extLst>
            <c:ext xmlns:c16="http://schemas.microsoft.com/office/drawing/2014/chart" uri="{C3380CC4-5D6E-409C-BE32-E72D297353CC}">
              <c16:uniqueId val="{00000003-6902-4CE2-B312-034563E1B76E}"/>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Однозначно так</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0-F2A8-447D-ABF0-11B7D35B877A}"/>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Наміри у майбутньому залишитись жити у Вінницькій громаді</c:v>
                </c:pt>
              </c:strCache>
            </c:strRef>
          </c:cat>
          <c:val>
            <c:numRef>
              <c:f>Лист1!$B$2</c:f>
              <c:numCache>
                <c:formatCode>0%</c:formatCode>
                <c:ptCount val="1"/>
                <c:pt idx="0">
                  <c:v>0.13350000000000001</c:v>
                </c:pt>
              </c:numCache>
            </c:numRef>
          </c:val>
          <c:extLst>
            <c:ext xmlns:c16="http://schemas.microsoft.com/office/drawing/2014/chart" uri="{C3380CC4-5D6E-409C-BE32-E72D297353CC}">
              <c16:uniqueId val="{00000001-F2A8-447D-ABF0-11B7D35B877A}"/>
            </c:ext>
          </c:extLst>
        </c:ser>
        <c:ser>
          <c:idx val="1"/>
          <c:order val="1"/>
          <c:tx>
            <c:strRef>
              <c:f>Лист1!$C$1</c:f>
              <c:strCache>
                <c:ptCount val="1"/>
                <c:pt idx="0">
                  <c:v>Скоріше так</c:v>
                </c:pt>
              </c:strCache>
            </c:strRef>
          </c:tx>
          <c:spPr>
            <a:solidFill>
              <a:schemeClr val="accent3">
                <a:lumMod val="60000"/>
                <a:lumOff val="40000"/>
              </a:schemeClr>
            </a:solidFill>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Лист1!$C$2</c:f>
              <c:numCache>
                <c:formatCode>0%</c:formatCode>
                <c:ptCount val="1"/>
                <c:pt idx="0">
                  <c:v>0.372</c:v>
                </c:pt>
              </c:numCache>
            </c:numRef>
          </c:val>
          <c:extLst>
            <c:ext xmlns:c16="http://schemas.microsoft.com/office/drawing/2014/chart" uri="{C3380CC4-5D6E-409C-BE32-E72D297353CC}">
              <c16:uniqueId val="{00000002-F2A8-447D-ABF0-11B7D35B877A}"/>
            </c:ext>
          </c:extLst>
        </c:ser>
        <c:ser>
          <c:idx val="2"/>
          <c:order val="2"/>
          <c:tx>
            <c:strRef>
              <c:f>Лист1!$D$1</c:f>
              <c:strCache>
                <c:ptCount val="1"/>
                <c:pt idx="0">
                  <c:v>Скоріше ні</c:v>
                </c:pt>
              </c:strCache>
            </c:strRef>
          </c:tx>
          <c:spPr>
            <a:solidFill>
              <a:srgbClr val="FF9F9F"/>
            </a:solidFill>
          </c:spPr>
          <c:invertIfNegative val="0"/>
          <c:dLbls>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Лист1!$D$2</c:f>
              <c:numCache>
                <c:formatCode>0%</c:formatCode>
                <c:ptCount val="1"/>
                <c:pt idx="0">
                  <c:v>9.0800000000000006E-2</c:v>
                </c:pt>
              </c:numCache>
            </c:numRef>
          </c:val>
          <c:extLst>
            <c:ext xmlns:c16="http://schemas.microsoft.com/office/drawing/2014/chart" uri="{C3380CC4-5D6E-409C-BE32-E72D297353CC}">
              <c16:uniqueId val="{00000003-F2A8-447D-ABF0-11B7D35B877A}"/>
            </c:ext>
          </c:extLst>
        </c:ser>
        <c:ser>
          <c:idx val="3"/>
          <c:order val="3"/>
          <c:tx>
            <c:strRef>
              <c:f>Лист1!$E$1</c:f>
              <c:strCache>
                <c:ptCount val="1"/>
                <c:pt idx="0">
                  <c:v>Однозначно ні</c:v>
                </c:pt>
              </c:strCache>
            </c:strRef>
          </c:tx>
          <c:spPr>
            <a:solidFill>
              <a:srgbClr val="FF4747"/>
            </a:solidFill>
          </c:spPr>
          <c:invertIfNegative val="0"/>
          <c:dLbls>
            <c:dLbl>
              <c:idx val="0"/>
              <c:layout>
                <c:manualLayout>
                  <c:x val="0"/>
                  <c:y val="0.254328165374677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A8-447D-ABF0-11B7D35B877A}"/>
                </c:ext>
              </c:extLst>
            </c:dLbl>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Лист1!$E$2</c:f>
              <c:numCache>
                <c:formatCode>0%</c:formatCode>
                <c:ptCount val="1"/>
                <c:pt idx="0">
                  <c:v>3.5000000000000003E-2</c:v>
                </c:pt>
              </c:numCache>
            </c:numRef>
          </c:val>
          <c:extLst>
            <c:ext xmlns:c16="http://schemas.microsoft.com/office/drawing/2014/chart" uri="{C3380CC4-5D6E-409C-BE32-E72D297353CC}">
              <c16:uniqueId val="{00000005-F2A8-447D-ABF0-11B7D35B877A}"/>
            </c:ext>
          </c:extLst>
        </c:ser>
        <c:ser>
          <c:idx val="4"/>
          <c:order val="4"/>
          <c:tx>
            <c:strRef>
              <c:f>Лист1!$F$1</c:f>
              <c:strCache>
                <c:ptCount val="1"/>
                <c:pt idx="0">
                  <c:v>Важко сказати</c:v>
                </c:pt>
              </c:strCache>
            </c:strRef>
          </c:tx>
          <c:spPr>
            <a:solidFill>
              <a:schemeClr val="bg1">
                <a:lumMod val="75000"/>
              </a:schemeClr>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2A8-447D-ABF0-11B7D35B877A}"/>
                </c:ext>
              </c:extLst>
            </c:dLbl>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Лист1!$F$2</c:f>
              <c:numCache>
                <c:formatCode>0%</c:formatCode>
                <c:ptCount val="1"/>
                <c:pt idx="0">
                  <c:v>0.36859999999999998</c:v>
                </c:pt>
              </c:numCache>
            </c:numRef>
          </c:val>
          <c:extLst>
            <c:ext xmlns:c16="http://schemas.microsoft.com/office/drawing/2014/chart" uri="{C3380CC4-5D6E-409C-BE32-E72D297353CC}">
              <c16:uniqueId val="{00000007-F2A8-447D-ABF0-11B7D35B877A}"/>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DE16-43C8-9C93-8379D5229AC9}"/>
              </c:ext>
            </c:extLst>
          </c:dPt>
          <c:dLbls>
            <c:dLbl>
              <c:idx val="0"/>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E16-43C8-9C93-8379D5229AC9}"/>
                </c:ext>
              </c:extLst>
            </c:dLbl>
            <c:dLbl>
              <c:idx val="1"/>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30D-4A8F-9FC6-B0C3009C953E}"/>
                </c:ext>
              </c:extLst>
            </c:dLbl>
            <c:dLbl>
              <c:idx val="2"/>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30D-4A8F-9FC6-B0C3009C953E}"/>
                </c:ext>
              </c:extLst>
            </c:dLbl>
            <c:dLbl>
              <c:idx val="4"/>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30D-4A8F-9FC6-B0C3009C953E}"/>
                </c:ext>
              </c:extLst>
            </c:dLbl>
            <c:dLbl>
              <c:idx val="5"/>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30D-4A8F-9FC6-B0C3009C953E}"/>
                </c:ext>
              </c:extLst>
            </c:dLbl>
            <c:dLbl>
              <c:idx val="6"/>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30D-4A8F-9FC6-B0C3009C953E}"/>
                </c:ext>
              </c:extLst>
            </c:dLbl>
            <c:dLbl>
              <c:idx val="9"/>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30D-4A8F-9FC6-B0C3009C953E}"/>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Лист1!$A$2:$A$11</c:f>
              <c:strCache>
                <c:ptCount val="10"/>
                <c:pt idx="0">
                  <c:v>Займались волонтерством </c:v>
                </c:pt>
                <c:pt idx="1">
                  <c:v>Брали участь у громадських ініціативах з прибирання вулиць, зелених зон, парків, ремонту під’їздів, інших місць громадського користування</c:v>
                </c:pt>
                <c:pt idx="2">
                  <c:v>Підписували петицію до органів місцевої влади</c:v>
                </c:pt>
                <c:pt idx="3">
                  <c:v>Звертались до органів місцевої влади (у тому числі через колл-центр або електронний портал) зі скаргою або пропозицією</c:v>
                </c:pt>
                <c:pt idx="4">
                  <c:v>Користувались послугами або допомогою волонтерських груп, центрів соціальної підтримки</c:v>
                </c:pt>
                <c:pt idx="5">
                  <c:v>Брали участь у громадських обговореннях проектів нормативних документів міської ради</c:v>
                </c:pt>
                <c:pt idx="6">
                  <c:v>Брали участь у розробці або впровадженні бюджету громадських ініціатив, інших громадських ініціативах, розробці петицій</c:v>
                </c:pt>
                <c:pt idx="7">
                  <c:v>Інше</c:v>
                </c:pt>
                <c:pt idx="8">
                  <c:v>Важко сказати</c:v>
                </c:pt>
                <c:pt idx="9">
                  <c:v>Жодне з переліченого</c:v>
                </c:pt>
              </c:strCache>
            </c:strRef>
          </c:cat>
          <c:val>
            <c:numRef>
              <c:f>Лист1!$B$2:$B$11</c:f>
              <c:numCache>
                <c:formatCode>0%</c:formatCode>
                <c:ptCount val="10"/>
                <c:pt idx="0">
                  <c:v>0.44269999999999998</c:v>
                </c:pt>
                <c:pt idx="1">
                  <c:v>0.28710000000000002</c:v>
                </c:pt>
                <c:pt idx="2">
                  <c:v>0.27900000000000003</c:v>
                </c:pt>
                <c:pt idx="3">
                  <c:v>0.17369999999999999</c:v>
                </c:pt>
                <c:pt idx="4">
                  <c:v>0.1132</c:v>
                </c:pt>
                <c:pt idx="5">
                  <c:v>5.6800000000000003E-2</c:v>
                </c:pt>
                <c:pt idx="6">
                  <c:v>5.6300000000000003E-2</c:v>
                </c:pt>
                <c:pt idx="7">
                  <c:v>1.38E-2</c:v>
                </c:pt>
                <c:pt idx="8">
                  <c:v>0</c:v>
                </c:pt>
                <c:pt idx="9">
                  <c:v>0.30320000000000003</c:v>
                </c:pt>
              </c:numCache>
            </c:numRef>
          </c:val>
          <c:extLst>
            <c:ext xmlns:c16="http://schemas.microsoft.com/office/drawing/2014/chart" uri="{C3380CC4-5D6E-409C-BE32-E72D297353CC}">
              <c16:uniqueId val="{00000002-DE16-43C8-9C93-8379D5229AC9}"/>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Лист1!$A$2:$A$11</c:f>
              <c:strCache>
                <c:ptCount val="10"/>
                <c:pt idx="0">
                  <c:v>Займались волонтерством </c:v>
                </c:pt>
                <c:pt idx="1">
                  <c:v>Брали участь у громадських ініціативах з прибирання вулиць, зелених зон, парків, ремонту під’їздів, інших місць громадського користування</c:v>
                </c:pt>
                <c:pt idx="2">
                  <c:v>Підписували петицію до органів місцевої влади</c:v>
                </c:pt>
                <c:pt idx="3">
                  <c:v>Звертались до органів місцевої влади (у тому числі через колл-центр або електронний портал) зі скаргою або пропозицією</c:v>
                </c:pt>
                <c:pt idx="4">
                  <c:v>Користувались послугами або допомогою волонтерських груп, центрів соціальної підтримки</c:v>
                </c:pt>
                <c:pt idx="5">
                  <c:v>Брали участь у громадських обговореннях проектів нормативних документів міської ради</c:v>
                </c:pt>
                <c:pt idx="6">
                  <c:v>Брали участь у розробці або впровадженні бюджету громадських ініціатив, інших громадських ініціативах, розробці петицій</c:v>
                </c:pt>
                <c:pt idx="7">
                  <c:v>Інше</c:v>
                </c:pt>
                <c:pt idx="8">
                  <c:v>Важко сказати</c:v>
                </c:pt>
                <c:pt idx="9">
                  <c:v>Жодне з переліченого</c:v>
                </c:pt>
              </c:strCache>
            </c:strRef>
          </c:cat>
          <c:val>
            <c:numRef>
              <c:f>Лист1!$C$2:$C$11</c:f>
              <c:numCache>
                <c:formatCode>0%</c:formatCode>
                <c:ptCount val="10"/>
                <c:pt idx="0">
                  <c:v>0.12959999999999999</c:v>
                </c:pt>
                <c:pt idx="1">
                  <c:v>0.15179999999999999</c:v>
                </c:pt>
                <c:pt idx="2">
                  <c:v>9.1600000000000001E-2</c:v>
                </c:pt>
                <c:pt idx="3">
                  <c:v>0.16619999999999999</c:v>
                </c:pt>
                <c:pt idx="4">
                  <c:v>2.23E-2</c:v>
                </c:pt>
                <c:pt idx="5">
                  <c:v>3.4000000000000002E-2</c:v>
                </c:pt>
                <c:pt idx="6">
                  <c:v>2.23E-2</c:v>
                </c:pt>
                <c:pt idx="7">
                  <c:v>0</c:v>
                </c:pt>
                <c:pt idx="8">
                  <c:v>0.20549999999999999</c:v>
                </c:pt>
                <c:pt idx="9">
                  <c:v>0.40310000000000001</c:v>
                </c:pt>
              </c:numCache>
            </c:numRef>
          </c:val>
          <c:extLst>
            <c:ext xmlns:c16="http://schemas.microsoft.com/office/drawing/2014/chart" uri="{C3380CC4-5D6E-409C-BE32-E72D297353CC}">
              <c16:uniqueId val="{00000000-B04B-4FE2-AC08-1916F0ADD7B3}"/>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EFC2-4F23-87C5-4EA19FF46BFD}"/>
              </c:ext>
            </c:extLst>
          </c:dPt>
          <c:dLbls>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Наявність випадків у професійному житті, коли відчували несправедливість на роботі через те, що Ви – жінка</c:v>
                </c:pt>
              </c:strCache>
            </c:strRef>
          </c:cat>
          <c:val>
            <c:numRef>
              <c:f>Лист1!$B$2</c:f>
              <c:numCache>
                <c:formatCode>0%</c:formatCode>
                <c:ptCount val="1"/>
                <c:pt idx="0">
                  <c:v>0.21099999999999999</c:v>
                </c:pt>
              </c:numCache>
            </c:numRef>
          </c:val>
          <c:extLst>
            <c:ext xmlns:c16="http://schemas.microsoft.com/office/drawing/2014/chart" uri="{C3380CC4-5D6E-409C-BE32-E72D297353CC}">
              <c16:uniqueId val="{00000001-EFC2-4F23-87C5-4EA19FF46BFD}"/>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Наявність випадків у професійному житті, коли відчували несправедливість на роботі через те, що Ви – жінка</c:v>
                </c:pt>
              </c:strCache>
            </c:strRef>
          </c:cat>
          <c:val>
            <c:numRef>
              <c:f>Лист1!$C$2</c:f>
              <c:numCache>
                <c:formatCode>0%</c:formatCode>
                <c:ptCount val="1"/>
                <c:pt idx="0">
                  <c:v>9.4700000000000006E-2</c:v>
                </c:pt>
              </c:numCache>
            </c:numRef>
          </c:val>
          <c:extLst>
            <c:ext xmlns:c16="http://schemas.microsoft.com/office/drawing/2014/chart" uri="{C3380CC4-5D6E-409C-BE32-E72D297353CC}">
              <c16:uniqueId val="{00000002-EFC2-4F23-87C5-4EA19FF46BFD}"/>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87852D"/>
            </a:solidFill>
          </c:spPr>
          <c:invertIfNegative val="0"/>
          <c:dPt>
            <c:idx val="0"/>
            <c:invertIfNegative val="0"/>
            <c:bubble3D val="0"/>
            <c:extLst>
              <c:ext xmlns:c16="http://schemas.microsoft.com/office/drawing/2014/chart" uri="{C3380CC4-5D6E-409C-BE32-E72D297353CC}">
                <c16:uniqueId val="{00000000-DE16-43C8-9C93-8379D5229AC9}"/>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Лист1!$A$2:$A$13</c:f>
              <c:strCache>
                <c:ptCount val="12"/>
                <c:pt idx="0">
                  <c:v>Мови</c:v>
                </c:pt>
                <c:pt idx="1">
                  <c:v>Політичних поглядів</c:v>
                </c:pt>
                <c:pt idx="2">
                  <c:v>Віку</c:v>
                </c:pt>
                <c:pt idx="3">
                  <c:v>Рівня доходу</c:v>
                </c:pt>
                <c:pt idx="4">
                  <c:v>Статі</c:v>
                </c:pt>
                <c:pt idx="5">
                  <c:v>Релігії</c:v>
                </c:pt>
                <c:pt idx="6">
                  <c:v>Сімейного статусу</c:v>
                </c:pt>
                <c:pt idx="7">
                  <c:v>Інвалідності або захворювання</c:v>
                </c:pt>
                <c:pt idx="8">
                  <c:v>Місця проживання</c:v>
                </c:pt>
                <c:pt idx="9">
                  <c:v>Статусу вимушено переміщеної особи</c:v>
                </c:pt>
                <c:pt idx="10">
                  <c:v>Етнічного походження</c:v>
                </c:pt>
                <c:pt idx="11">
                  <c:v>Сексуальної орієнтації</c:v>
                </c:pt>
              </c:strCache>
            </c:strRef>
          </c:cat>
          <c:val>
            <c:numRef>
              <c:f>Лист1!$B$2:$B$13</c:f>
              <c:numCache>
                <c:formatCode>0%</c:formatCode>
                <c:ptCount val="12"/>
                <c:pt idx="0">
                  <c:v>7.0000000000000007E-2</c:v>
                </c:pt>
                <c:pt idx="1">
                  <c:v>6.4399999999999999E-2</c:v>
                </c:pt>
                <c:pt idx="2">
                  <c:v>4.7199999999999999E-2</c:v>
                </c:pt>
                <c:pt idx="3">
                  <c:v>3.8699999999999998E-2</c:v>
                </c:pt>
                <c:pt idx="4">
                  <c:v>3.8199999999999998E-2</c:v>
                </c:pt>
                <c:pt idx="5">
                  <c:v>3.04E-2</c:v>
                </c:pt>
                <c:pt idx="6">
                  <c:v>2.9399999999999999E-2</c:v>
                </c:pt>
                <c:pt idx="7">
                  <c:v>2.6200000000000001E-2</c:v>
                </c:pt>
                <c:pt idx="8">
                  <c:v>2.1100000000000001E-2</c:v>
                </c:pt>
                <c:pt idx="9">
                  <c:v>1.7500000000000002E-2</c:v>
                </c:pt>
                <c:pt idx="10">
                  <c:v>1.26E-2</c:v>
                </c:pt>
                <c:pt idx="11">
                  <c:v>7.3000000000000001E-3</c:v>
                </c:pt>
              </c:numCache>
            </c:numRef>
          </c:val>
          <c:extLst>
            <c:ext xmlns:c16="http://schemas.microsoft.com/office/drawing/2014/chart" uri="{C3380CC4-5D6E-409C-BE32-E72D297353CC}">
              <c16:uniqueId val="{00000002-DE16-43C8-9C93-8379D5229AC9}"/>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59A6-477E-8649-112FE47CBC2C}"/>
              </c:ext>
            </c:extLst>
          </c:dPt>
          <c:dPt>
            <c:idx val="1"/>
            <c:invertIfNegative val="0"/>
            <c:bubble3D val="0"/>
            <c:extLst>
              <c:ext xmlns:c16="http://schemas.microsoft.com/office/drawing/2014/chart" uri="{C3380CC4-5D6E-409C-BE32-E72D297353CC}">
                <c16:uniqueId val="{00000001-59A6-477E-8649-112FE47CBC2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Лист1!$A$2:$A$13</c:f>
              <c:strCache>
                <c:ptCount val="12"/>
                <c:pt idx="0">
                  <c:v>Мови</c:v>
                </c:pt>
                <c:pt idx="1">
                  <c:v>Політичних поглядів</c:v>
                </c:pt>
                <c:pt idx="2">
                  <c:v>Віку</c:v>
                </c:pt>
                <c:pt idx="3">
                  <c:v>Рівня доходу</c:v>
                </c:pt>
                <c:pt idx="4">
                  <c:v>Статі</c:v>
                </c:pt>
                <c:pt idx="5">
                  <c:v>Релігії</c:v>
                </c:pt>
                <c:pt idx="6">
                  <c:v>Сімейного статусу</c:v>
                </c:pt>
                <c:pt idx="7">
                  <c:v>Інвалідності або захворювання</c:v>
                </c:pt>
                <c:pt idx="8">
                  <c:v>Місця проживання</c:v>
                </c:pt>
                <c:pt idx="9">
                  <c:v>Статусу вимушено переміщеної особи</c:v>
                </c:pt>
                <c:pt idx="10">
                  <c:v>Етнічного походження</c:v>
                </c:pt>
                <c:pt idx="11">
                  <c:v>Сексуальної орієнтації</c:v>
                </c:pt>
              </c:strCache>
            </c:strRef>
          </c:cat>
          <c:val>
            <c:numRef>
              <c:f>Лист1!$B$2:$B$13</c:f>
              <c:numCache>
                <c:formatCode>0%</c:formatCode>
                <c:ptCount val="12"/>
                <c:pt idx="0">
                  <c:v>7.3400000000000007E-2</c:v>
                </c:pt>
                <c:pt idx="1">
                  <c:v>6.8000000000000005E-2</c:v>
                </c:pt>
                <c:pt idx="2">
                  <c:v>4.9399999999999999E-2</c:v>
                </c:pt>
                <c:pt idx="3">
                  <c:v>4.0899999999999999E-2</c:v>
                </c:pt>
                <c:pt idx="4">
                  <c:v>4.0300000000000002E-2</c:v>
                </c:pt>
                <c:pt idx="5">
                  <c:v>3.2099999999999997E-2</c:v>
                </c:pt>
                <c:pt idx="6">
                  <c:v>3.1E-2</c:v>
                </c:pt>
                <c:pt idx="7">
                  <c:v>2.6700000000000002E-2</c:v>
                </c:pt>
                <c:pt idx="8">
                  <c:v>2.2200000000000001E-2</c:v>
                </c:pt>
                <c:pt idx="9">
                  <c:v>1.8100000000000002E-2</c:v>
                </c:pt>
                <c:pt idx="10">
                  <c:v>1.3299999999999999E-2</c:v>
                </c:pt>
                <c:pt idx="11">
                  <c:v>7.7000000000000002E-3</c:v>
                </c:pt>
              </c:numCache>
            </c:numRef>
          </c:val>
          <c:extLst>
            <c:ext xmlns:c16="http://schemas.microsoft.com/office/drawing/2014/chart" uri="{C3380CC4-5D6E-409C-BE32-E72D297353CC}">
              <c16:uniqueId val="{00000002-59A6-477E-8649-112FE47CBC2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7D50-4BA0-A989-E2AFEF783638}"/>
              </c:ext>
            </c:extLst>
          </c:dPt>
          <c:dPt>
            <c:idx val="1"/>
            <c:invertIfNegative val="0"/>
            <c:bubble3D val="0"/>
            <c:extLst>
              <c:ext xmlns:c16="http://schemas.microsoft.com/office/drawing/2014/chart" uri="{C3380CC4-5D6E-409C-BE32-E72D297353CC}">
                <c16:uniqueId val="{00000001-7D50-4BA0-A989-E2AFEF783638}"/>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Лист1!$A$2:$A$13</c:f>
              <c:strCache>
                <c:ptCount val="12"/>
                <c:pt idx="0">
                  <c:v>Мови</c:v>
                </c:pt>
                <c:pt idx="1">
                  <c:v>Політичних поглядів</c:v>
                </c:pt>
                <c:pt idx="2">
                  <c:v>Віку</c:v>
                </c:pt>
                <c:pt idx="3">
                  <c:v>Рівня доходу</c:v>
                </c:pt>
                <c:pt idx="4">
                  <c:v>Статі</c:v>
                </c:pt>
                <c:pt idx="5">
                  <c:v>Релігії</c:v>
                </c:pt>
                <c:pt idx="6">
                  <c:v>Сімейного статусу</c:v>
                </c:pt>
                <c:pt idx="7">
                  <c:v>Інвалідності або захворювання</c:v>
                </c:pt>
                <c:pt idx="8">
                  <c:v>Місця проживання</c:v>
                </c:pt>
                <c:pt idx="9">
                  <c:v>Статусу вимушено переміщеної особи</c:v>
                </c:pt>
                <c:pt idx="10">
                  <c:v>Етнічного походження</c:v>
                </c:pt>
                <c:pt idx="11">
                  <c:v>Сексуальної орієнтації</c:v>
                </c:pt>
              </c:strCache>
            </c:strRef>
          </c:cat>
          <c:val>
            <c:numRef>
              <c:f>Лист1!$B$2:$B$13</c:f>
              <c:numCache>
                <c:formatCode>0%</c:formatCode>
                <c:ptCount val="12"/>
                <c:pt idx="0">
                  <c:v>9.4000000000000004E-3</c:v>
                </c:pt>
                <c:pt idx="1">
                  <c:v>0</c:v>
                </c:pt>
                <c:pt idx="2">
                  <c:v>7.1000000000000004E-3</c:v>
                </c:pt>
                <c:pt idx="3">
                  <c:v>0</c:v>
                </c:pt>
                <c:pt idx="4">
                  <c:v>0</c:v>
                </c:pt>
                <c:pt idx="5">
                  <c:v>0</c:v>
                </c:pt>
                <c:pt idx="6">
                  <c:v>0</c:v>
                </c:pt>
                <c:pt idx="7">
                  <c:v>1.6500000000000001E-2</c:v>
                </c:pt>
                <c:pt idx="8">
                  <c:v>0</c:v>
                </c:pt>
                <c:pt idx="9">
                  <c:v>6.6E-3</c:v>
                </c:pt>
                <c:pt idx="10">
                  <c:v>0</c:v>
                </c:pt>
                <c:pt idx="11">
                  <c:v>0</c:v>
                </c:pt>
              </c:numCache>
            </c:numRef>
          </c:val>
          <c:extLst>
            <c:ext xmlns:c16="http://schemas.microsoft.com/office/drawing/2014/chart" uri="{C3380CC4-5D6E-409C-BE32-E72D297353CC}">
              <c16:uniqueId val="{00000002-7D50-4BA0-A989-E2AFEF783638}"/>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6EDC-423F-A214-59B040772087}"/>
              </c:ext>
            </c:extLst>
          </c:dPt>
          <c:dPt>
            <c:idx val="1"/>
            <c:invertIfNegative val="0"/>
            <c:bubble3D val="0"/>
            <c:extLst>
              <c:ext xmlns:c16="http://schemas.microsoft.com/office/drawing/2014/chart" uri="{C3380CC4-5D6E-409C-BE32-E72D297353CC}">
                <c16:uniqueId val="{00000001-6EDC-423F-A214-59B040772087}"/>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Лист1!$A$2:$A$13</c:f>
              <c:strCache>
                <c:ptCount val="12"/>
                <c:pt idx="0">
                  <c:v>Мови</c:v>
                </c:pt>
                <c:pt idx="1">
                  <c:v>Політичних поглядів</c:v>
                </c:pt>
                <c:pt idx="2">
                  <c:v>Віку</c:v>
                </c:pt>
                <c:pt idx="3">
                  <c:v>Рівня доходу</c:v>
                </c:pt>
                <c:pt idx="4">
                  <c:v>Статі</c:v>
                </c:pt>
                <c:pt idx="5">
                  <c:v>Релігії</c:v>
                </c:pt>
                <c:pt idx="6">
                  <c:v>Сімейного статусу</c:v>
                </c:pt>
                <c:pt idx="7">
                  <c:v>Інвалідності або захворювання</c:v>
                </c:pt>
                <c:pt idx="8">
                  <c:v>Місця проживання</c:v>
                </c:pt>
                <c:pt idx="9">
                  <c:v>Статусу вимушено переміщеної особи</c:v>
                </c:pt>
                <c:pt idx="10">
                  <c:v>Етнічного походження</c:v>
                </c:pt>
                <c:pt idx="11">
                  <c:v>Сексуальної орієнтації</c:v>
                </c:pt>
              </c:strCache>
            </c:strRef>
          </c:cat>
          <c:val>
            <c:numRef>
              <c:f>Лист1!$B$2:$B$13</c:f>
              <c:numCache>
                <c:formatCode>0%</c:formatCode>
                <c:ptCount val="12"/>
                <c:pt idx="0">
                  <c:v>7.0300000000000001E-2</c:v>
                </c:pt>
                <c:pt idx="1">
                  <c:v>6.6400000000000001E-2</c:v>
                </c:pt>
                <c:pt idx="2">
                  <c:v>5.0700000000000002E-2</c:v>
                </c:pt>
                <c:pt idx="3">
                  <c:v>3.8600000000000002E-2</c:v>
                </c:pt>
                <c:pt idx="4">
                  <c:v>4.0099999999999997E-2</c:v>
                </c:pt>
                <c:pt idx="5">
                  <c:v>3.3099999999999997E-2</c:v>
                </c:pt>
                <c:pt idx="6">
                  <c:v>2.9899999999999999E-2</c:v>
                </c:pt>
                <c:pt idx="7">
                  <c:v>2.6800000000000001E-2</c:v>
                </c:pt>
                <c:pt idx="8">
                  <c:v>0.02</c:v>
                </c:pt>
                <c:pt idx="9">
                  <c:v>7.7000000000000002E-3</c:v>
                </c:pt>
                <c:pt idx="10">
                  <c:v>1.2699999999999999E-2</c:v>
                </c:pt>
                <c:pt idx="11">
                  <c:v>8.0999999999999996E-3</c:v>
                </c:pt>
              </c:numCache>
            </c:numRef>
          </c:val>
          <c:extLst>
            <c:ext xmlns:c16="http://schemas.microsoft.com/office/drawing/2014/chart" uri="{C3380CC4-5D6E-409C-BE32-E72D297353CC}">
              <c16:uniqueId val="{00000002-6EDC-423F-A214-59B040772087}"/>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F005-4A03-9008-97FD80B21AFE}"/>
              </c:ext>
            </c:extLst>
          </c:dPt>
          <c:dPt>
            <c:idx val="1"/>
            <c:invertIfNegative val="0"/>
            <c:bubble3D val="0"/>
            <c:extLst>
              <c:ext xmlns:c16="http://schemas.microsoft.com/office/drawing/2014/chart" uri="{C3380CC4-5D6E-409C-BE32-E72D297353CC}">
                <c16:uniqueId val="{00000001-F005-4A03-9008-97FD80B21AFE}"/>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Лист1!$A$2:$A$13</c:f>
              <c:strCache>
                <c:ptCount val="12"/>
                <c:pt idx="0">
                  <c:v>Мови</c:v>
                </c:pt>
                <c:pt idx="1">
                  <c:v>Політичних поглядів</c:v>
                </c:pt>
                <c:pt idx="2">
                  <c:v>Віку</c:v>
                </c:pt>
                <c:pt idx="3">
                  <c:v>Рівня доходу</c:v>
                </c:pt>
                <c:pt idx="4">
                  <c:v>Статі</c:v>
                </c:pt>
                <c:pt idx="5">
                  <c:v>Релігії</c:v>
                </c:pt>
                <c:pt idx="6">
                  <c:v>Сімейного статусу</c:v>
                </c:pt>
                <c:pt idx="7">
                  <c:v>Інвалідності або захворювання</c:v>
                </c:pt>
                <c:pt idx="8">
                  <c:v>Місця проживання</c:v>
                </c:pt>
                <c:pt idx="9">
                  <c:v>Статусу вимушено переміщеної особи</c:v>
                </c:pt>
                <c:pt idx="10">
                  <c:v>Етнічного походження</c:v>
                </c:pt>
                <c:pt idx="11">
                  <c:v>Сексуальної орієнтації</c:v>
                </c:pt>
              </c:strCache>
            </c:strRef>
          </c:cat>
          <c:val>
            <c:numRef>
              <c:f>Лист1!$B$2:$B$13</c:f>
              <c:numCache>
                <c:formatCode>0%</c:formatCode>
                <c:ptCount val="12"/>
                <c:pt idx="0">
                  <c:v>6.8000000000000005E-2</c:v>
                </c:pt>
                <c:pt idx="1">
                  <c:v>4.6399999999999997E-2</c:v>
                </c:pt>
                <c:pt idx="2">
                  <c:v>1.6199999999999999E-2</c:v>
                </c:pt>
                <c:pt idx="3">
                  <c:v>3.95E-2</c:v>
                </c:pt>
                <c:pt idx="4">
                  <c:v>2.1100000000000001E-2</c:v>
                </c:pt>
                <c:pt idx="5">
                  <c:v>6.6E-3</c:v>
                </c:pt>
                <c:pt idx="6">
                  <c:v>2.4899999999999999E-2</c:v>
                </c:pt>
                <c:pt idx="7">
                  <c:v>2.0799999999999999E-2</c:v>
                </c:pt>
                <c:pt idx="8">
                  <c:v>3.0800000000000001E-2</c:v>
                </c:pt>
                <c:pt idx="9">
                  <c:v>0.1038</c:v>
                </c:pt>
                <c:pt idx="10">
                  <c:v>1.14E-2</c:v>
                </c:pt>
                <c:pt idx="11">
                  <c:v>0</c:v>
                </c:pt>
              </c:numCache>
            </c:numRef>
          </c:val>
          <c:extLst>
            <c:ext xmlns:c16="http://schemas.microsoft.com/office/drawing/2014/chart" uri="{C3380CC4-5D6E-409C-BE32-E72D297353CC}">
              <c16:uniqueId val="{00000002-F005-4A03-9008-97FD80B21AFE}"/>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Так</c:v>
                </c:pt>
              </c:strCache>
            </c:strRef>
          </c:tx>
          <c:spPr>
            <a:solidFill>
              <a:srgbClr val="2EC443"/>
            </a:solidFill>
          </c:spPr>
          <c:invertIfNegative val="0"/>
          <c:dPt>
            <c:idx val="0"/>
            <c:invertIfNegative val="0"/>
            <c:bubble3D val="0"/>
            <c:extLst>
              <c:ext xmlns:c16="http://schemas.microsoft.com/office/drawing/2014/chart" uri="{C3380CC4-5D6E-409C-BE32-E72D297353CC}">
                <c16:uniqueId val="{00000000-AB82-422E-BE6F-DB8284B9A29F}"/>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Наявність випадків у професійному житті, коли відчували несправедливість на роботі через те, що Ви – жінка</c:v>
                </c:pt>
              </c:strCache>
            </c:strRef>
          </c:cat>
          <c:val>
            <c:numRef>
              <c:f>Лист1!$B$2</c:f>
              <c:numCache>
                <c:formatCode>0%</c:formatCode>
                <c:ptCount val="1"/>
                <c:pt idx="0">
                  <c:v>0.21099999999999999</c:v>
                </c:pt>
              </c:numCache>
            </c:numRef>
          </c:val>
          <c:extLst>
            <c:ext xmlns:c16="http://schemas.microsoft.com/office/drawing/2014/chart" uri="{C3380CC4-5D6E-409C-BE32-E72D297353CC}">
              <c16:uniqueId val="{00000001-AB82-422E-BE6F-DB8284B9A29F}"/>
            </c:ext>
          </c:extLst>
        </c:ser>
        <c:ser>
          <c:idx val="1"/>
          <c:order val="1"/>
          <c:tx>
            <c:strRef>
              <c:f>Лист1!$C$1</c:f>
              <c:strCache>
                <c:ptCount val="1"/>
                <c:pt idx="0">
                  <c:v>Ні</c:v>
                </c:pt>
              </c:strCache>
            </c:strRef>
          </c:tx>
          <c:spPr>
            <a:solidFill>
              <a:srgbClr val="FF7D7D"/>
            </a:solidFill>
          </c:spPr>
          <c:invertIfNegative val="0"/>
          <c:dLbls>
            <c:spPr>
              <a:noFill/>
              <a:ln>
                <a:noFill/>
              </a:ln>
              <a:effectLst/>
            </c:spPr>
            <c:txPr>
              <a:bodyPr wrap="square" lIns="38100" tIns="19050" rIns="38100" bIns="19050" anchor="ctr">
                <a:spAutoFit/>
              </a:bodyPr>
              <a:lstStyle/>
              <a:p>
                <a:pPr>
                  <a:defRPr sz="1000"/>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Наявність випадків у професійному житті, коли відчували несправедливість на роботі через те, що Ви – жінка</c:v>
                </c:pt>
              </c:strCache>
            </c:strRef>
          </c:cat>
          <c:val>
            <c:numRef>
              <c:f>Лист1!$C$2</c:f>
              <c:numCache>
                <c:formatCode>0%</c:formatCode>
                <c:ptCount val="1"/>
                <c:pt idx="0">
                  <c:v>0.78900000000000003</c:v>
                </c:pt>
              </c:numCache>
            </c:numRef>
          </c:val>
          <c:extLst>
            <c:ext xmlns:c16="http://schemas.microsoft.com/office/drawing/2014/chart" uri="{C3380CC4-5D6E-409C-BE32-E72D297353CC}">
              <c16:uniqueId val="{00000002-AB82-422E-BE6F-DB8284B9A29F}"/>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Так</c:v>
                </c:pt>
              </c:strCache>
            </c:strRef>
          </c:tx>
          <c:spPr>
            <a:solidFill>
              <a:srgbClr val="2EC443"/>
            </a:solidFill>
          </c:spPr>
          <c:invertIfNegative val="0"/>
          <c:dPt>
            <c:idx val="0"/>
            <c:invertIfNegative val="0"/>
            <c:bubble3D val="0"/>
            <c:extLst>
              <c:ext xmlns:c16="http://schemas.microsoft.com/office/drawing/2014/chart" uri="{C3380CC4-5D6E-409C-BE32-E72D297353CC}">
                <c16:uniqueId val="{00000000-4C1B-484E-9FCC-46611CA264DB}"/>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Наявність випадків у професійному житті, коли відчували несправедливість на роботі через те, що Ви – жінка</c:v>
                </c:pt>
              </c:strCache>
            </c:strRef>
          </c:cat>
          <c:val>
            <c:numRef>
              <c:f>Лист1!$B$2</c:f>
              <c:numCache>
                <c:formatCode>0%</c:formatCode>
                <c:ptCount val="1"/>
                <c:pt idx="0">
                  <c:v>0.21390000000000001</c:v>
                </c:pt>
              </c:numCache>
            </c:numRef>
          </c:val>
          <c:extLst>
            <c:ext xmlns:c16="http://schemas.microsoft.com/office/drawing/2014/chart" uri="{C3380CC4-5D6E-409C-BE32-E72D297353CC}">
              <c16:uniqueId val="{00000001-4C1B-484E-9FCC-46611CA264DB}"/>
            </c:ext>
          </c:extLst>
        </c:ser>
        <c:ser>
          <c:idx val="1"/>
          <c:order val="1"/>
          <c:tx>
            <c:strRef>
              <c:f>Лист1!$C$1</c:f>
              <c:strCache>
                <c:ptCount val="1"/>
                <c:pt idx="0">
                  <c:v>Ні</c:v>
                </c:pt>
              </c:strCache>
            </c:strRef>
          </c:tx>
          <c:spPr>
            <a:solidFill>
              <a:srgbClr val="FF7D7D"/>
            </a:solidFill>
          </c:spPr>
          <c:invertIfNegative val="0"/>
          <c:dLbls>
            <c:spPr>
              <a:noFill/>
              <a:ln>
                <a:noFill/>
              </a:ln>
              <a:effectLst/>
            </c:spPr>
            <c:txPr>
              <a:bodyPr wrap="square" lIns="38100" tIns="19050" rIns="38100" bIns="19050" anchor="ctr">
                <a:spAutoFit/>
              </a:bodyPr>
              <a:lstStyle/>
              <a:p>
                <a:pPr>
                  <a:defRPr sz="1000"/>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Наявність випадків у професійному житті, коли відчували несправедливість на роботі через те, що Ви – жінка</c:v>
                </c:pt>
              </c:strCache>
            </c:strRef>
          </c:cat>
          <c:val>
            <c:numRef>
              <c:f>Лист1!$C$2</c:f>
              <c:numCache>
                <c:formatCode>0%</c:formatCode>
                <c:ptCount val="1"/>
                <c:pt idx="0">
                  <c:v>0.78610000000000002</c:v>
                </c:pt>
              </c:numCache>
            </c:numRef>
          </c:val>
          <c:extLst>
            <c:ext xmlns:c16="http://schemas.microsoft.com/office/drawing/2014/chart" uri="{C3380CC4-5D6E-409C-BE32-E72D297353CC}">
              <c16:uniqueId val="{00000002-4C1B-484E-9FCC-46611CA264DB}"/>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Так</c:v>
                </c:pt>
              </c:strCache>
            </c:strRef>
          </c:tx>
          <c:spPr>
            <a:solidFill>
              <a:srgbClr val="2EC443"/>
            </a:solidFill>
          </c:spPr>
          <c:invertIfNegative val="0"/>
          <c:dPt>
            <c:idx val="0"/>
            <c:invertIfNegative val="0"/>
            <c:bubble3D val="0"/>
            <c:extLst>
              <c:ext xmlns:c16="http://schemas.microsoft.com/office/drawing/2014/chart" uri="{C3380CC4-5D6E-409C-BE32-E72D297353CC}">
                <c16:uniqueId val="{00000000-BCFD-48B3-9379-C7DCA6574E53}"/>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Наявність випадків у професійному житті, коли відчували несправедливість на роботі через те, що Ви – жінка</c:v>
                </c:pt>
              </c:strCache>
            </c:strRef>
          </c:cat>
          <c:val>
            <c:numRef>
              <c:f>Лист1!$B$2</c:f>
              <c:numCache>
                <c:formatCode>0%</c:formatCode>
                <c:ptCount val="1"/>
                <c:pt idx="0">
                  <c:v>0.13769999999999999</c:v>
                </c:pt>
              </c:numCache>
            </c:numRef>
          </c:val>
          <c:extLst>
            <c:ext xmlns:c16="http://schemas.microsoft.com/office/drawing/2014/chart" uri="{C3380CC4-5D6E-409C-BE32-E72D297353CC}">
              <c16:uniqueId val="{00000001-BCFD-48B3-9379-C7DCA6574E53}"/>
            </c:ext>
          </c:extLst>
        </c:ser>
        <c:ser>
          <c:idx val="1"/>
          <c:order val="1"/>
          <c:tx>
            <c:strRef>
              <c:f>Лист1!$C$1</c:f>
              <c:strCache>
                <c:ptCount val="1"/>
                <c:pt idx="0">
                  <c:v>Ні</c:v>
                </c:pt>
              </c:strCache>
            </c:strRef>
          </c:tx>
          <c:spPr>
            <a:solidFill>
              <a:srgbClr val="FF7D7D"/>
            </a:solidFill>
          </c:spPr>
          <c:invertIfNegative val="0"/>
          <c:dLbls>
            <c:spPr>
              <a:noFill/>
              <a:ln>
                <a:noFill/>
              </a:ln>
              <a:effectLst/>
            </c:spPr>
            <c:txPr>
              <a:bodyPr wrap="square" lIns="38100" tIns="19050" rIns="38100" bIns="19050" anchor="ctr">
                <a:spAutoFit/>
              </a:bodyPr>
              <a:lstStyle/>
              <a:p>
                <a:pPr>
                  <a:defRPr sz="1000"/>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Наявність випадків у професійному житті, коли відчували несправедливість на роботі через те, що Ви – жінка</c:v>
                </c:pt>
              </c:strCache>
            </c:strRef>
          </c:cat>
          <c:val>
            <c:numRef>
              <c:f>Лист1!$C$2</c:f>
              <c:numCache>
                <c:formatCode>0%</c:formatCode>
                <c:ptCount val="1"/>
                <c:pt idx="0">
                  <c:v>0.86229999999999996</c:v>
                </c:pt>
              </c:numCache>
            </c:numRef>
          </c:val>
          <c:extLst>
            <c:ext xmlns:c16="http://schemas.microsoft.com/office/drawing/2014/chart" uri="{C3380CC4-5D6E-409C-BE32-E72D297353CC}">
              <c16:uniqueId val="{00000002-BCFD-48B3-9379-C7DCA6574E53}"/>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Однозначно так</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0-BC2D-45B7-9F57-552B67B6813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Наміри у майбутньому залишитись жити у Вінницькій громаді</c:v>
                </c:pt>
              </c:strCache>
            </c:strRef>
          </c:cat>
          <c:val>
            <c:numRef>
              <c:f>Лист1!$B$2</c:f>
              <c:numCache>
                <c:formatCode>0%</c:formatCode>
                <c:ptCount val="1"/>
              </c:numCache>
            </c:numRef>
          </c:val>
          <c:extLst>
            <c:ext xmlns:c16="http://schemas.microsoft.com/office/drawing/2014/chart" uri="{C3380CC4-5D6E-409C-BE32-E72D297353CC}">
              <c16:uniqueId val="{00000001-BC2D-45B7-9F57-552B67B68135}"/>
            </c:ext>
          </c:extLst>
        </c:ser>
        <c:ser>
          <c:idx val="1"/>
          <c:order val="1"/>
          <c:tx>
            <c:strRef>
              <c:f>Лист1!$C$1</c:f>
              <c:strCache>
                <c:ptCount val="1"/>
                <c:pt idx="0">
                  <c:v>Скоріше так</c:v>
                </c:pt>
              </c:strCache>
            </c:strRef>
          </c:tx>
          <c:spPr>
            <a:solidFill>
              <a:schemeClr val="accent3">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Лист1!$C$2</c:f>
              <c:numCache>
                <c:formatCode>0%</c:formatCode>
                <c:ptCount val="1"/>
              </c:numCache>
            </c:numRef>
          </c:val>
          <c:extLst>
            <c:ext xmlns:c16="http://schemas.microsoft.com/office/drawing/2014/chart" uri="{C3380CC4-5D6E-409C-BE32-E72D297353CC}">
              <c16:uniqueId val="{00000002-BC2D-45B7-9F57-552B67B68135}"/>
            </c:ext>
          </c:extLst>
        </c:ser>
        <c:ser>
          <c:idx val="2"/>
          <c:order val="2"/>
          <c:tx>
            <c:strRef>
              <c:f>Лист1!$D$1</c:f>
              <c:strCache>
                <c:ptCount val="1"/>
                <c:pt idx="0">
                  <c:v>Скоріше ні</c:v>
                </c:pt>
              </c:strCache>
            </c:strRef>
          </c:tx>
          <c:spPr>
            <a:solidFill>
              <a:srgbClr val="FF9F9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Лист1!$D$2</c:f>
              <c:numCache>
                <c:formatCode>0%</c:formatCode>
                <c:ptCount val="1"/>
              </c:numCache>
            </c:numRef>
          </c:val>
          <c:extLst>
            <c:ext xmlns:c16="http://schemas.microsoft.com/office/drawing/2014/chart" uri="{C3380CC4-5D6E-409C-BE32-E72D297353CC}">
              <c16:uniqueId val="{00000003-BC2D-45B7-9F57-552B67B68135}"/>
            </c:ext>
          </c:extLst>
        </c:ser>
        <c:ser>
          <c:idx val="3"/>
          <c:order val="3"/>
          <c:tx>
            <c:strRef>
              <c:f>Лист1!$E$1</c:f>
              <c:strCache>
                <c:ptCount val="1"/>
                <c:pt idx="0">
                  <c:v>Однозначно ні</c:v>
                </c:pt>
              </c:strCache>
            </c:strRef>
          </c:tx>
          <c:spPr>
            <a:solidFill>
              <a:srgbClr val="FF4747"/>
            </a:solidFill>
          </c:spPr>
          <c:invertIfNegative val="0"/>
          <c:dLbls>
            <c:dLbl>
              <c:idx val="0"/>
              <c:layout>
                <c:manualLayout>
                  <c:x val="0"/>
                  <c:y val="0.254328165374677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2D-45B7-9F57-552B67B6813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Лист1!$E$2</c:f>
              <c:numCache>
                <c:formatCode>0%</c:formatCode>
                <c:ptCount val="1"/>
              </c:numCache>
            </c:numRef>
          </c:val>
          <c:extLst>
            <c:ext xmlns:c16="http://schemas.microsoft.com/office/drawing/2014/chart" uri="{C3380CC4-5D6E-409C-BE32-E72D297353CC}">
              <c16:uniqueId val="{00000005-BC2D-45B7-9F57-552B67B68135}"/>
            </c:ext>
          </c:extLst>
        </c:ser>
        <c:ser>
          <c:idx val="4"/>
          <c:order val="4"/>
          <c:tx>
            <c:strRef>
              <c:f>Лист1!$F$1</c:f>
              <c:strCache>
                <c:ptCount val="1"/>
                <c:pt idx="0">
                  <c:v>Важко сказати</c:v>
                </c:pt>
              </c:strCache>
            </c:strRef>
          </c:tx>
          <c:spPr>
            <a:solidFill>
              <a:schemeClr val="bg1">
                <a:lumMod val="75000"/>
              </a:schemeClr>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2D-45B7-9F57-552B67B6813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Лист1!$F$2</c:f>
              <c:numCache>
                <c:formatCode>0%</c:formatCode>
                <c:ptCount val="1"/>
              </c:numCache>
            </c:numRef>
          </c:val>
          <c:extLst>
            <c:ext xmlns:c16="http://schemas.microsoft.com/office/drawing/2014/chart" uri="{C3380CC4-5D6E-409C-BE32-E72D297353CC}">
              <c16:uniqueId val="{00000007-BC2D-45B7-9F57-552B67B68135}"/>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legend>
      <c:legendPos val="t"/>
      <c:layout>
        <c:manualLayout>
          <c:xMode val="edge"/>
          <c:yMode val="edge"/>
          <c:x val="3.0350967160786245E-2"/>
          <c:y val="7.4981107122614771E-2"/>
          <c:w val="0.93342541525881051"/>
          <c:h val="0.88517263366710752"/>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Так</c:v>
                </c:pt>
              </c:strCache>
            </c:strRef>
          </c:tx>
          <c:spPr>
            <a:solidFill>
              <a:srgbClr val="2EC443"/>
            </a:solidFill>
          </c:spPr>
          <c:invertIfNegative val="0"/>
          <c:dPt>
            <c:idx val="0"/>
            <c:invertIfNegative val="0"/>
            <c:bubble3D val="0"/>
            <c:extLst>
              <c:ext xmlns:c16="http://schemas.microsoft.com/office/drawing/2014/chart" uri="{C3380CC4-5D6E-409C-BE32-E72D297353CC}">
                <c16:uniqueId val="{00000000-A175-41F7-B5BE-E9CB47FEBE89}"/>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Наявність випадків у професійному житті, коли відчували несправедливість на роботі через те, що Ви – жінка</c:v>
                </c:pt>
              </c:strCache>
            </c:strRef>
          </c:cat>
          <c:val>
            <c:numRef>
              <c:f>Лист1!$B$2</c:f>
              <c:numCache>
                <c:formatCode>0%</c:formatCode>
                <c:ptCount val="1"/>
                <c:pt idx="0">
                  <c:v>0.215</c:v>
                </c:pt>
              </c:numCache>
            </c:numRef>
          </c:val>
          <c:extLst>
            <c:ext xmlns:c16="http://schemas.microsoft.com/office/drawing/2014/chart" uri="{C3380CC4-5D6E-409C-BE32-E72D297353CC}">
              <c16:uniqueId val="{00000001-A175-41F7-B5BE-E9CB47FEBE89}"/>
            </c:ext>
          </c:extLst>
        </c:ser>
        <c:ser>
          <c:idx val="1"/>
          <c:order val="1"/>
          <c:tx>
            <c:strRef>
              <c:f>Лист1!$C$1</c:f>
              <c:strCache>
                <c:ptCount val="1"/>
                <c:pt idx="0">
                  <c:v>Ні</c:v>
                </c:pt>
              </c:strCache>
            </c:strRef>
          </c:tx>
          <c:spPr>
            <a:solidFill>
              <a:srgbClr val="FF7D7D"/>
            </a:solidFill>
          </c:spPr>
          <c:invertIfNegative val="0"/>
          <c:dLbls>
            <c:spPr>
              <a:noFill/>
              <a:ln>
                <a:noFill/>
              </a:ln>
              <a:effectLst/>
            </c:spPr>
            <c:txPr>
              <a:bodyPr wrap="square" lIns="38100" tIns="19050" rIns="38100" bIns="19050" anchor="ctr">
                <a:spAutoFit/>
              </a:bodyPr>
              <a:lstStyle/>
              <a:p>
                <a:pPr>
                  <a:defRPr sz="1000"/>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Наявність випадків у професійному житті, коли відчували несправедливість на роботі через те, що Ви – жінка</c:v>
                </c:pt>
              </c:strCache>
            </c:strRef>
          </c:cat>
          <c:val>
            <c:numRef>
              <c:f>Лист1!$C$2</c:f>
              <c:numCache>
                <c:formatCode>0%</c:formatCode>
                <c:ptCount val="1"/>
                <c:pt idx="0">
                  <c:v>0.78500000000000003</c:v>
                </c:pt>
              </c:numCache>
            </c:numRef>
          </c:val>
          <c:extLst>
            <c:ext xmlns:c16="http://schemas.microsoft.com/office/drawing/2014/chart" uri="{C3380CC4-5D6E-409C-BE32-E72D297353CC}">
              <c16:uniqueId val="{00000002-A175-41F7-B5BE-E9CB47FEBE89}"/>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Так</c:v>
                </c:pt>
              </c:strCache>
            </c:strRef>
          </c:tx>
          <c:spPr>
            <a:solidFill>
              <a:srgbClr val="2EC443"/>
            </a:solidFill>
          </c:spPr>
          <c:invertIfNegative val="0"/>
          <c:dPt>
            <c:idx val="0"/>
            <c:invertIfNegative val="0"/>
            <c:bubble3D val="0"/>
            <c:extLst>
              <c:ext xmlns:c16="http://schemas.microsoft.com/office/drawing/2014/chart" uri="{C3380CC4-5D6E-409C-BE32-E72D297353CC}">
                <c16:uniqueId val="{00000000-7761-4034-BE65-AD4DBA0670FB}"/>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Наявність випадків у професійному житті, коли відчували несправедливість на роботі через те, що Ви – жінка</c:v>
                </c:pt>
              </c:strCache>
            </c:strRef>
          </c:cat>
          <c:val>
            <c:numRef>
              <c:f>Лист1!$B$2</c:f>
              <c:numCache>
                <c:formatCode>0%</c:formatCode>
                <c:ptCount val="1"/>
                <c:pt idx="0">
                  <c:v>0.15679999999999999</c:v>
                </c:pt>
              </c:numCache>
            </c:numRef>
          </c:val>
          <c:extLst>
            <c:ext xmlns:c16="http://schemas.microsoft.com/office/drawing/2014/chart" uri="{C3380CC4-5D6E-409C-BE32-E72D297353CC}">
              <c16:uniqueId val="{00000001-7761-4034-BE65-AD4DBA0670FB}"/>
            </c:ext>
          </c:extLst>
        </c:ser>
        <c:ser>
          <c:idx val="1"/>
          <c:order val="1"/>
          <c:tx>
            <c:strRef>
              <c:f>Лист1!$C$1</c:f>
              <c:strCache>
                <c:ptCount val="1"/>
                <c:pt idx="0">
                  <c:v>Ні</c:v>
                </c:pt>
              </c:strCache>
            </c:strRef>
          </c:tx>
          <c:spPr>
            <a:solidFill>
              <a:srgbClr val="FF7D7D"/>
            </a:solidFill>
          </c:spPr>
          <c:invertIfNegative val="0"/>
          <c:dLbls>
            <c:spPr>
              <a:noFill/>
              <a:ln>
                <a:noFill/>
              </a:ln>
              <a:effectLst/>
            </c:spPr>
            <c:txPr>
              <a:bodyPr wrap="square" lIns="38100" tIns="19050" rIns="38100" bIns="19050" anchor="ctr">
                <a:spAutoFit/>
              </a:bodyPr>
              <a:lstStyle/>
              <a:p>
                <a:pPr>
                  <a:defRPr sz="1000"/>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Наявність випадків у професійному житті, коли відчували несправедливість на роботі через те, що Ви – жінка</c:v>
                </c:pt>
              </c:strCache>
            </c:strRef>
          </c:cat>
          <c:val>
            <c:numRef>
              <c:f>Лист1!$C$2</c:f>
              <c:numCache>
                <c:formatCode>0%</c:formatCode>
                <c:ptCount val="1"/>
                <c:pt idx="0">
                  <c:v>0.84319999999999995</c:v>
                </c:pt>
              </c:numCache>
            </c:numRef>
          </c:val>
          <c:extLst>
            <c:ext xmlns:c16="http://schemas.microsoft.com/office/drawing/2014/chart" uri="{C3380CC4-5D6E-409C-BE32-E72D297353CC}">
              <c16:uniqueId val="{00000002-7761-4034-BE65-AD4DBA0670FB}"/>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Так</c:v>
                </c:pt>
              </c:strCache>
            </c:strRef>
          </c:tx>
          <c:spPr>
            <a:solidFill>
              <a:srgbClr val="2EC443"/>
            </a:solidFill>
          </c:spPr>
          <c:invertIfNegative val="0"/>
          <c:dPt>
            <c:idx val="0"/>
            <c:invertIfNegative val="0"/>
            <c:bubble3D val="0"/>
            <c:extLst>
              <c:ext xmlns:c16="http://schemas.microsoft.com/office/drawing/2014/chart" uri="{C3380CC4-5D6E-409C-BE32-E72D297353CC}">
                <c16:uniqueId val="{00000000-D765-40B1-B2FA-A84B17DBB3E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Користування громадським транспортом для поїздок у місто Вінниця</c:v>
                </c:pt>
              </c:strCache>
            </c:strRef>
          </c:cat>
          <c:val>
            <c:numRef>
              <c:f>Лист1!$B$2</c:f>
              <c:numCache>
                <c:formatCode>0%</c:formatCode>
                <c:ptCount val="1"/>
              </c:numCache>
            </c:numRef>
          </c:val>
          <c:extLst>
            <c:ext xmlns:c16="http://schemas.microsoft.com/office/drawing/2014/chart" uri="{C3380CC4-5D6E-409C-BE32-E72D297353CC}">
              <c16:uniqueId val="{00000001-D765-40B1-B2FA-A84B17DBB3E1}"/>
            </c:ext>
          </c:extLst>
        </c:ser>
        <c:ser>
          <c:idx val="1"/>
          <c:order val="1"/>
          <c:tx>
            <c:strRef>
              <c:f>Лист1!$C$1</c:f>
              <c:strCache>
                <c:ptCount val="1"/>
                <c:pt idx="0">
                  <c:v>Ні</c:v>
                </c:pt>
              </c:strCache>
            </c:strRef>
          </c:tx>
          <c:spPr>
            <a:solidFill>
              <a:srgbClr val="FF7D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Користування громадським транспортом для поїздок у місто Вінниця</c:v>
                </c:pt>
              </c:strCache>
            </c:strRef>
          </c:cat>
          <c:val>
            <c:numRef>
              <c:f>Лист1!$C$2</c:f>
              <c:numCache>
                <c:formatCode>0%</c:formatCode>
                <c:ptCount val="1"/>
              </c:numCache>
            </c:numRef>
          </c:val>
          <c:extLst>
            <c:ext xmlns:c16="http://schemas.microsoft.com/office/drawing/2014/chart" uri="{C3380CC4-5D6E-409C-BE32-E72D297353CC}">
              <c16:uniqueId val="{00000002-D765-40B1-B2FA-A84B17DBB3E1}"/>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legend>
      <c:legendPos val="t"/>
      <c:layout>
        <c:manualLayout>
          <c:xMode val="edge"/>
          <c:yMode val="edge"/>
          <c:x val="0"/>
          <c:y val="7.4981107122614771E-2"/>
          <c:w val="1"/>
          <c:h val="0.8851726336671075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4997-4271-9F12-6B7845BB5EDB}"/>
              </c:ext>
            </c:extLst>
          </c:dPt>
          <c:dLbls>
            <c:dLbl>
              <c:idx val="0"/>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997-4271-9F12-6B7845BB5EDB}"/>
                </c:ext>
              </c:extLst>
            </c:dLbl>
            <c:dLbl>
              <c:idx val="1"/>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81C-464A-A153-3432C416EE2F}"/>
                </c:ext>
              </c:extLst>
            </c:dLbl>
            <c:dLbl>
              <c:idx val="2"/>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81C-464A-A153-3432C416EE2F}"/>
                </c:ext>
              </c:extLst>
            </c:dLbl>
            <c:dLbl>
              <c:idx val="3"/>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81C-464A-A153-3432C416EE2F}"/>
                </c:ext>
              </c:extLst>
            </c:dLbl>
            <c:dLbl>
              <c:idx val="4"/>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81C-464A-A153-3432C416EE2F}"/>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Лист1!$A$2:$A$6</c:f>
              <c:strCache>
                <c:ptCount val="5"/>
                <c:pt idx="0">
                  <c:v>Можливість поскаржитись на якість міських послуг в єдиний кол-центр</c:v>
                </c:pt>
                <c:pt idx="1">
                  <c:v>Доступність інформації про послуги, які надає місцева влада жителям громади</c:v>
                </c:pt>
                <c:pt idx="2">
                  <c:v>Відкритість місцевої влади до обговорення пропозицій громади</c:v>
                </c:pt>
                <c:pt idx="3">
                  <c:v>Швидкість реагування міської влади на скарги і запити</c:v>
                </c:pt>
                <c:pt idx="4">
                  <c:v>Відкритість інформації про використання земельних ресурсів та інших активів у місті, зокрема через відкритість земельного і містобудівного кадастрів</c:v>
                </c:pt>
              </c:strCache>
            </c:strRef>
          </c:cat>
          <c:val>
            <c:numRef>
              <c:f>Лист1!$B$2:$B$6</c:f>
              <c:numCache>
                <c:formatCode>0%</c:formatCode>
                <c:ptCount val="5"/>
                <c:pt idx="0">
                  <c:v>0.37829999999999997</c:v>
                </c:pt>
                <c:pt idx="1">
                  <c:v>0.3548</c:v>
                </c:pt>
                <c:pt idx="2">
                  <c:v>0.1865</c:v>
                </c:pt>
                <c:pt idx="3">
                  <c:v>0.17149999999999999</c:v>
                </c:pt>
                <c:pt idx="4">
                  <c:v>0.1076</c:v>
                </c:pt>
              </c:numCache>
            </c:numRef>
          </c:val>
          <c:extLst>
            <c:ext xmlns:c16="http://schemas.microsoft.com/office/drawing/2014/chart" uri="{C3380CC4-5D6E-409C-BE32-E72D297353CC}">
              <c16:uniqueId val="{00000001-4997-4271-9F12-6B7845BB5EDB}"/>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Лист1!$A$2:$A$6</c:f>
              <c:strCache>
                <c:ptCount val="5"/>
                <c:pt idx="0">
                  <c:v>Можливість поскаржитись на якість міських послуг в єдиний кол-центр</c:v>
                </c:pt>
                <c:pt idx="1">
                  <c:v>Доступність інформації про послуги, які надає місцева влада жителям громади</c:v>
                </c:pt>
                <c:pt idx="2">
                  <c:v>Відкритість місцевої влади до обговорення пропозицій громади</c:v>
                </c:pt>
                <c:pt idx="3">
                  <c:v>Швидкість реагування міської влади на скарги і запити</c:v>
                </c:pt>
                <c:pt idx="4">
                  <c:v>Відкритість інформації про використання земельних ресурсів та інших активів у місті, зокрема через відкритість земельного і містобудівного кадастрів</c:v>
                </c:pt>
              </c:strCache>
            </c:strRef>
          </c:cat>
          <c:val>
            <c:numRef>
              <c:f>Лист1!$C$2:$C$6</c:f>
              <c:numCache>
                <c:formatCode>0%</c:formatCode>
                <c:ptCount val="5"/>
                <c:pt idx="0">
                  <c:v>0.30099999999999999</c:v>
                </c:pt>
                <c:pt idx="1">
                  <c:v>0.2828</c:v>
                </c:pt>
                <c:pt idx="2">
                  <c:v>0.23829999999999998</c:v>
                </c:pt>
                <c:pt idx="3">
                  <c:v>0.20419999999999999</c:v>
                </c:pt>
                <c:pt idx="4">
                  <c:v>0.16880000000000001</c:v>
                </c:pt>
              </c:numCache>
            </c:numRef>
          </c:val>
          <c:extLst>
            <c:ext xmlns:c16="http://schemas.microsoft.com/office/drawing/2014/chart" uri="{C3380CC4-5D6E-409C-BE32-E72D297353CC}">
              <c16:uniqueId val="{00000002-4997-4271-9F12-6B7845BB5EDB}"/>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6 + 7 – дуже добре</c:v>
                </c:pt>
              </c:strCache>
            </c:strRef>
          </c:tx>
          <c:spPr>
            <a:solidFill>
              <a:srgbClr val="2EC443"/>
            </a:solidFill>
          </c:spPr>
          <c:invertIfNegative val="0"/>
          <c:dPt>
            <c:idx val="0"/>
            <c:invertIfNegative val="0"/>
            <c:bubble3D val="0"/>
            <c:extLst>
              <c:ext xmlns:c16="http://schemas.microsoft.com/office/drawing/2014/chart" uri="{C3380CC4-5D6E-409C-BE32-E72D297353CC}">
                <c16:uniqueId val="{00000000-D49A-4A24-882D-B60434E5BB7B}"/>
              </c:ext>
            </c:extLst>
          </c:dPt>
          <c:dLbls>
            <c:dLbl>
              <c:idx val="0"/>
              <c:spPr>
                <a:noFill/>
                <a:ln>
                  <a:solidFill>
                    <a:srgbClr val="FF0000"/>
                  </a:solid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49A-4A24-882D-B60434E5BB7B}"/>
                </c:ext>
              </c:extLst>
            </c:dLbl>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Наміри у майбутньому залишитись жити у Вінницькій громаді</c:v>
                </c:pt>
              </c:strCache>
            </c:strRef>
          </c:cat>
          <c:val>
            <c:numRef>
              <c:f>Лист1!$B$2</c:f>
              <c:numCache>
                <c:formatCode>0%</c:formatCode>
                <c:ptCount val="1"/>
                <c:pt idx="0">
                  <c:v>0.11509999999999999</c:v>
                </c:pt>
              </c:numCache>
            </c:numRef>
          </c:val>
          <c:extLst>
            <c:ext xmlns:c16="http://schemas.microsoft.com/office/drawing/2014/chart" uri="{C3380CC4-5D6E-409C-BE32-E72D297353CC}">
              <c16:uniqueId val="{00000001-D49A-4A24-882D-B60434E5BB7B}"/>
            </c:ext>
          </c:extLst>
        </c:ser>
        <c:ser>
          <c:idx val="1"/>
          <c:order val="1"/>
          <c:tx>
            <c:strRef>
              <c:f>Лист1!$C$1</c:f>
              <c:strCache>
                <c:ptCount val="1"/>
                <c:pt idx="0">
                  <c:v>3 + 4 – нейтральна оцінка + 5</c:v>
                </c:pt>
              </c:strCache>
            </c:strRef>
          </c:tx>
          <c:spPr>
            <a:solidFill>
              <a:schemeClr val="accent2">
                <a:lumMod val="20000"/>
                <a:lumOff val="80000"/>
              </a:schemeClr>
            </a:solidFill>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Лист1!$C$2</c:f>
              <c:numCache>
                <c:formatCode>0%</c:formatCode>
                <c:ptCount val="1"/>
                <c:pt idx="0">
                  <c:v>0.62739999999999996</c:v>
                </c:pt>
              </c:numCache>
            </c:numRef>
          </c:val>
          <c:extLst>
            <c:ext xmlns:c16="http://schemas.microsoft.com/office/drawing/2014/chart" uri="{C3380CC4-5D6E-409C-BE32-E72D297353CC}">
              <c16:uniqueId val="{00000002-D49A-4A24-882D-B60434E5BB7B}"/>
            </c:ext>
          </c:extLst>
        </c:ser>
        <c:ser>
          <c:idx val="2"/>
          <c:order val="2"/>
          <c:tx>
            <c:strRef>
              <c:f>Лист1!$D$1</c:f>
              <c:strCache>
                <c:ptCount val="1"/>
                <c:pt idx="0">
                  <c:v>1 – дуже погано + 2</c:v>
                </c:pt>
              </c:strCache>
            </c:strRef>
          </c:tx>
          <c:spPr>
            <a:solidFill>
              <a:srgbClr val="FF9F9F"/>
            </a:solidFill>
          </c:spPr>
          <c:invertIfNegative val="0"/>
          <c:dLbls>
            <c:dLbl>
              <c:idx val="0"/>
              <c:layout>
                <c:manualLayout>
                  <c:x val="-2.4379243589662092E-2"/>
                  <c:y val="3.1722315538700433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9A-4A24-882D-B60434E5BB7B}"/>
                </c:ext>
              </c:extLst>
            </c:dLbl>
            <c:spPr>
              <a:noFill/>
              <a:ln>
                <a:solidFill>
                  <a:srgbClr val="00B050"/>
                </a:solid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Лист1!$D$2</c:f>
              <c:numCache>
                <c:formatCode>0%</c:formatCode>
                <c:ptCount val="1"/>
                <c:pt idx="0">
                  <c:v>0.24299999999999999</c:v>
                </c:pt>
              </c:numCache>
            </c:numRef>
          </c:val>
          <c:extLst>
            <c:ext xmlns:c16="http://schemas.microsoft.com/office/drawing/2014/chart" uri="{C3380CC4-5D6E-409C-BE32-E72D297353CC}">
              <c16:uniqueId val="{00000004-D49A-4A24-882D-B60434E5BB7B}"/>
            </c:ext>
          </c:extLst>
        </c:ser>
        <c:ser>
          <c:idx val="3"/>
          <c:order val="3"/>
          <c:tx>
            <c:strRef>
              <c:f>Лист1!$E$1</c:f>
              <c:strCache>
                <c:ptCount val="1"/>
                <c:pt idx="0">
                  <c:v>Важко сказати</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900"/>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Лист1!$E$2</c:f>
              <c:numCache>
                <c:formatCode>0%</c:formatCode>
                <c:ptCount val="1"/>
                <c:pt idx="0">
                  <c:v>1.4500000000000001E-2</c:v>
                </c:pt>
              </c:numCache>
            </c:numRef>
          </c:val>
          <c:extLst>
            <c:ext xmlns:c16="http://schemas.microsoft.com/office/drawing/2014/chart" uri="{C3380CC4-5D6E-409C-BE32-E72D297353CC}">
              <c16:uniqueId val="{00000005-D49A-4A24-882D-B60434E5BB7B}"/>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6 + 7 – дуже добре</c:v>
                </c:pt>
              </c:strCache>
            </c:strRef>
          </c:tx>
          <c:spPr>
            <a:solidFill>
              <a:srgbClr val="2EC443"/>
            </a:solidFill>
          </c:spPr>
          <c:invertIfNegative val="0"/>
          <c:dPt>
            <c:idx val="0"/>
            <c:invertIfNegative val="0"/>
            <c:bubble3D val="0"/>
            <c:extLst>
              <c:ext xmlns:c16="http://schemas.microsoft.com/office/drawing/2014/chart" uri="{C3380CC4-5D6E-409C-BE32-E72D297353CC}">
                <c16:uniqueId val="{00000000-5C36-43AC-AD35-29B577E56E6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Лист1!$B$2</c:f>
              <c:numCache>
                <c:formatCode>0%</c:formatCode>
                <c:ptCount val="1"/>
              </c:numCache>
            </c:numRef>
          </c:val>
          <c:extLst>
            <c:ext xmlns:c16="http://schemas.microsoft.com/office/drawing/2014/chart" uri="{C3380CC4-5D6E-409C-BE32-E72D297353CC}">
              <c16:uniqueId val="{00000001-5C36-43AC-AD35-29B577E56E68}"/>
            </c:ext>
          </c:extLst>
        </c:ser>
        <c:ser>
          <c:idx val="1"/>
          <c:order val="1"/>
          <c:tx>
            <c:strRef>
              <c:f>Лист1!$C$1</c:f>
              <c:strCache>
                <c:ptCount val="1"/>
                <c:pt idx="0">
                  <c:v>3 + 4 – нейтральна оцінка + 5</c:v>
                </c:pt>
              </c:strCache>
            </c:strRef>
          </c:tx>
          <c:spPr>
            <a:solidFill>
              <a:schemeClr val="accent2">
                <a:lumMod val="20000"/>
                <a:lumOff val="8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Лист1!$C$2</c:f>
              <c:numCache>
                <c:formatCode>0%</c:formatCode>
                <c:ptCount val="1"/>
              </c:numCache>
            </c:numRef>
          </c:val>
          <c:extLst>
            <c:ext xmlns:c16="http://schemas.microsoft.com/office/drawing/2014/chart" uri="{C3380CC4-5D6E-409C-BE32-E72D297353CC}">
              <c16:uniqueId val="{00000002-5C36-43AC-AD35-29B577E56E68}"/>
            </c:ext>
          </c:extLst>
        </c:ser>
        <c:ser>
          <c:idx val="2"/>
          <c:order val="2"/>
          <c:tx>
            <c:strRef>
              <c:f>Лист1!$D$1</c:f>
              <c:strCache>
                <c:ptCount val="1"/>
                <c:pt idx="0">
                  <c:v>1 – дуже погано + 2</c:v>
                </c:pt>
              </c:strCache>
            </c:strRef>
          </c:tx>
          <c:spPr>
            <a:solidFill>
              <a:srgbClr val="FF9F9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Лист1!$D$2</c:f>
              <c:numCache>
                <c:formatCode>0%</c:formatCode>
                <c:ptCount val="1"/>
              </c:numCache>
            </c:numRef>
          </c:val>
          <c:extLst>
            <c:ext xmlns:c16="http://schemas.microsoft.com/office/drawing/2014/chart" uri="{C3380CC4-5D6E-409C-BE32-E72D297353CC}">
              <c16:uniqueId val="{00000003-5C36-43AC-AD35-29B577E56E68}"/>
            </c:ext>
          </c:extLst>
        </c:ser>
        <c:ser>
          <c:idx val="3"/>
          <c:order val="3"/>
          <c:tx>
            <c:strRef>
              <c:f>Лист1!$E$1</c:f>
              <c:strCache>
                <c:ptCount val="1"/>
                <c:pt idx="0">
                  <c:v>Важко сказати</c:v>
                </c:pt>
              </c:strCache>
            </c:strRef>
          </c:tx>
          <c:spPr>
            <a:solidFill>
              <a:schemeClr val="bg1">
                <a:lumMod val="75000"/>
              </a:schemeClr>
            </a:solidFill>
          </c:spPr>
          <c:invertIfNegative val="0"/>
          <c:dLbls>
            <c:dLbl>
              <c:idx val="0"/>
              <c:layout>
                <c:manualLayout>
                  <c:x val="0"/>
                  <c:y val="0.254328165374677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36-43AC-AD35-29B577E56E6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Лист1!$E$2</c:f>
              <c:numCache>
                <c:formatCode>0%</c:formatCode>
                <c:ptCount val="1"/>
              </c:numCache>
            </c:numRef>
          </c:val>
          <c:extLst>
            <c:ext xmlns:c16="http://schemas.microsoft.com/office/drawing/2014/chart" uri="{C3380CC4-5D6E-409C-BE32-E72D297353CC}">
              <c16:uniqueId val="{00000005-5C36-43AC-AD35-29B577E56E68}"/>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legend>
      <c:legendPos val="t"/>
      <c:layout>
        <c:manualLayout>
          <c:xMode val="edge"/>
          <c:yMode val="edge"/>
          <c:x val="2.4643563536984781E-3"/>
          <c:y val="7.4981107122614771E-2"/>
          <c:w val="0.98490830871510604"/>
          <c:h val="0.88517263366710752"/>
        </c:manualLayout>
      </c:layout>
      <c:overlay val="0"/>
    </c:legend>
    <c:plotVisOnly val="1"/>
    <c:dispBlanksAs val="gap"/>
    <c:showDLblsOverMax val="0"/>
  </c:chart>
  <c:txPr>
    <a:bodyPr/>
    <a:lstStyle/>
    <a:p>
      <a:pPr>
        <a:defRPr sz="9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6 + 7 – дуже добре</c:v>
                </c:pt>
              </c:strCache>
            </c:strRef>
          </c:tx>
          <c:spPr>
            <a:solidFill>
              <a:srgbClr val="2EC443"/>
            </a:solidFill>
          </c:spPr>
          <c:invertIfNegative val="0"/>
          <c:dPt>
            <c:idx val="0"/>
            <c:invertIfNegative val="0"/>
            <c:bubble3D val="0"/>
            <c:extLst>
              <c:ext xmlns:c16="http://schemas.microsoft.com/office/drawing/2014/chart" uri="{C3380CC4-5D6E-409C-BE32-E72D297353CC}">
                <c16:uniqueId val="{00000000-93DE-45E6-AD7C-0F8EB8A62CD3}"/>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Наміри у майбутньому залишитись жити у Вінницькій громаді</c:v>
                </c:pt>
              </c:strCache>
            </c:strRef>
          </c:cat>
          <c:val>
            <c:numRef>
              <c:f>Лист1!$B$2</c:f>
              <c:numCache>
                <c:formatCode>0%</c:formatCode>
                <c:ptCount val="1"/>
                <c:pt idx="0">
                  <c:v>0.30630000000000002</c:v>
                </c:pt>
              </c:numCache>
            </c:numRef>
          </c:val>
          <c:extLst>
            <c:ext xmlns:c16="http://schemas.microsoft.com/office/drawing/2014/chart" uri="{C3380CC4-5D6E-409C-BE32-E72D297353CC}">
              <c16:uniqueId val="{00000001-93DE-45E6-AD7C-0F8EB8A62CD3}"/>
            </c:ext>
          </c:extLst>
        </c:ser>
        <c:ser>
          <c:idx val="1"/>
          <c:order val="1"/>
          <c:tx>
            <c:strRef>
              <c:f>Лист1!$C$1</c:f>
              <c:strCache>
                <c:ptCount val="1"/>
                <c:pt idx="0">
                  <c:v>3 + 4 – нейтральна оцінка + 5</c:v>
                </c:pt>
              </c:strCache>
            </c:strRef>
          </c:tx>
          <c:spPr>
            <a:solidFill>
              <a:schemeClr val="accent2">
                <a:lumMod val="20000"/>
                <a:lumOff val="80000"/>
              </a:schemeClr>
            </a:solidFill>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Лист1!$C$2</c:f>
              <c:numCache>
                <c:formatCode>0%</c:formatCode>
                <c:ptCount val="1"/>
                <c:pt idx="0">
                  <c:v>0.59950000000000003</c:v>
                </c:pt>
              </c:numCache>
            </c:numRef>
          </c:val>
          <c:extLst>
            <c:ext xmlns:c16="http://schemas.microsoft.com/office/drawing/2014/chart" uri="{C3380CC4-5D6E-409C-BE32-E72D297353CC}">
              <c16:uniqueId val="{00000002-93DE-45E6-AD7C-0F8EB8A62CD3}"/>
            </c:ext>
          </c:extLst>
        </c:ser>
        <c:ser>
          <c:idx val="2"/>
          <c:order val="2"/>
          <c:tx>
            <c:strRef>
              <c:f>Лист1!$D$1</c:f>
              <c:strCache>
                <c:ptCount val="1"/>
                <c:pt idx="0">
                  <c:v>1 – дуже погано + 2</c:v>
                </c:pt>
              </c:strCache>
            </c:strRef>
          </c:tx>
          <c:spPr>
            <a:solidFill>
              <a:srgbClr val="FF9F9F"/>
            </a:solidFill>
          </c:spPr>
          <c:invertIfNegative val="0"/>
          <c:dLbls>
            <c:spPr>
              <a:noFill/>
              <a:ln>
                <a:noFill/>
              </a:ln>
              <a:effectLst/>
            </c:spPr>
            <c:txPr>
              <a:bodyPr wrap="square" lIns="38100" tIns="19050" rIns="38100" bIns="19050" anchor="ctr">
                <a:spAutoFit/>
              </a:bodyPr>
              <a:lstStyle/>
              <a:p>
                <a:pPr>
                  <a:defRPr sz="900"/>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Лист1!$D$2</c:f>
              <c:numCache>
                <c:formatCode>0%</c:formatCode>
                <c:ptCount val="1"/>
                <c:pt idx="0">
                  <c:v>7.5899999999999995E-2</c:v>
                </c:pt>
              </c:numCache>
            </c:numRef>
          </c:val>
          <c:extLst>
            <c:ext xmlns:c16="http://schemas.microsoft.com/office/drawing/2014/chart" uri="{C3380CC4-5D6E-409C-BE32-E72D297353CC}">
              <c16:uniqueId val="{00000004-93DE-45E6-AD7C-0F8EB8A62CD3}"/>
            </c:ext>
          </c:extLst>
        </c:ser>
        <c:ser>
          <c:idx val="3"/>
          <c:order val="3"/>
          <c:tx>
            <c:strRef>
              <c:f>Лист1!$E$1</c:f>
              <c:strCache>
                <c:ptCount val="1"/>
                <c:pt idx="0">
                  <c:v>Важко сказати</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900"/>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Лист1!$E$2</c:f>
              <c:numCache>
                <c:formatCode>0%</c:formatCode>
                <c:ptCount val="1"/>
              </c:numCache>
            </c:numRef>
          </c:val>
          <c:extLst>
            <c:ext xmlns:c16="http://schemas.microsoft.com/office/drawing/2014/chart" uri="{C3380CC4-5D6E-409C-BE32-E72D297353CC}">
              <c16:uniqueId val="{00000005-93DE-45E6-AD7C-0F8EB8A62CD3}"/>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6 + 7 – дуже добре</c:v>
                </c:pt>
              </c:strCache>
            </c:strRef>
          </c:tx>
          <c:spPr>
            <a:solidFill>
              <a:srgbClr val="2EC443"/>
            </a:solidFill>
          </c:spPr>
          <c:invertIfNegative val="0"/>
          <c:dPt>
            <c:idx val="0"/>
            <c:invertIfNegative val="0"/>
            <c:bubble3D val="0"/>
            <c:extLst>
              <c:ext xmlns:c16="http://schemas.microsoft.com/office/drawing/2014/chart" uri="{C3380CC4-5D6E-409C-BE32-E72D297353CC}">
                <c16:uniqueId val="{00000000-065B-4621-83A9-2A4E36AC323A}"/>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Наміри у майбутньому залишитись жити у Вінницькій громаді</c:v>
                </c:pt>
              </c:strCache>
            </c:strRef>
          </c:cat>
          <c:val>
            <c:numRef>
              <c:f>Лист1!$B$2</c:f>
              <c:numCache>
                <c:formatCode>0%</c:formatCode>
                <c:ptCount val="1"/>
                <c:pt idx="0">
                  <c:v>0.11509999999999999</c:v>
                </c:pt>
              </c:numCache>
            </c:numRef>
          </c:val>
          <c:extLst>
            <c:ext xmlns:c16="http://schemas.microsoft.com/office/drawing/2014/chart" uri="{C3380CC4-5D6E-409C-BE32-E72D297353CC}">
              <c16:uniqueId val="{00000002-065B-4621-83A9-2A4E36AC323A}"/>
            </c:ext>
          </c:extLst>
        </c:ser>
        <c:ser>
          <c:idx val="1"/>
          <c:order val="1"/>
          <c:tx>
            <c:strRef>
              <c:f>Лист1!$C$1</c:f>
              <c:strCache>
                <c:ptCount val="1"/>
                <c:pt idx="0">
                  <c:v>3 + 4 – нейтральна оцінка + 5</c:v>
                </c:pt>
              </c:strCache>
            </c:strRef>
          </c:tx>
          <c:spPr>
            <a:solidFill>
              <a:schemeClr val="accent2">
                <a:lumMod val="20000"/>
                <a:lumOff val="80000"/>
              </a:schemeClr>
            </a:solidFill>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Лист1!$C$2</c:f>
              <c:numCache>
                <c:formatCode>0%</c:formatCode>
                <c:ptCount val="1"/>
                <c:pt idx="0">
                  <c:v>0.62739999999999996</c:v>
                </c:pt>
              </c:numCache>
            </c:numRef>
          </c:val>
          <c:extLst>
            <c:ext xmlns:c16="http://schemas.microsoft.com/office/drawing/2014/chart" uri="{C3380CC4-5D6E-409C-BE32-E72D297353CC}">
              <c16:uniqueId val="{00000000-6902-4CE2-B312-034563E1B76E}"/>
            </c:ext>
          </c:extLst>
        </c:ser>
        <c:ser>
          <c:idx val="2"/>
          <c:order val="2"/>
          <c:tx>
            <c:strRef>
              <c:f>Лист1!$D$1</c:f>
              <c:strCache>
                <c:ptCount val="1"/>
                <c:pt idx="0">
                  <c:v>1 – дуже погано + 2</c:v>
                </c:pt>
              </c:strCache>
            </c:strRef>
          </c:tx>
          <c:spPr>
            <a:solidFill>
              <a:srgbClr val="FF9F9F"/>
            </a:solidFill>
          </c:spPr>
          <c:invertIfNegative val="0"/>
          <c:dLbls>
            <c:dLbl>
              <c:idx val="0"/>
              <c:layout>
                <c:manualLayout>
                  <c:x val="-5.324947589098532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6D-417C-995F-901675CDE0FF}"/>
                </c:ext>
              </c:extLst>
            </c:dLbl>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Лист1!$D$2</c:f>
              <c:numCache>
                <c:formatCode>0%</c:formatCode>
                <c:ptCount val="1"/>
                <c:pt idx="0">
                  <c:v>0.24299999999999999</c:v>
                </c:pt>
              </c:numCache>
            </c:numRef>
          </c:val>
          <c:extLst>
            <c:ext xmlns:c16="http://schemas.microsoft.com/office/drawing/2014/chart" uri="{C3380CC4-5D6E-409C-BE32-E72D297353CC}">
              <c16:uniqueId val="{00000001-6902-4CE2-B312-034563E1B76E}"/>
            </c:ext>
          </c:extLst>
        </c:ser>
        <c:ser>
          <c:idx val="3"/>
          <c:order val="3"/>
          <c:tx>
            <c:strRef>
              <c:f>Лист1!$E$1</c:f>
              <c:strCache>
                <c:ptCount val="1"/>
                <c:pt idx="0">
                  <c:v>Важко сказати</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900"/>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Лист1!$E$2</c:f>
              <c:numCache>
                <c:formatCode>0%</c:formatCode>
                <c:ptCount val="1"/>
                <c:pt idx="0">
                  <c:v>1.4500000000000001E-2</c:v>
                </c:pt>
              </c:numCache>
            </c:numRef>
          </c:val>
          <c:extLst>
            <c:ext xmlns:c16="http://schemas.microsoft.com/office/drawing/2014/chart" uri="{C3380CC4-5D6E-409C-BE32-E72D297353CC}">
              <c16:uniqueId val="{00000002-6902-4CE2-B312-034563E1B76E}"/>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87852D"/>
            </a:solidFill>
          </c:spPr>
          <c:invertIfNegative val="0"/>
          <c:dPt>
            <c:idx val="0"/>
            <c:invertIfNegative val="0"/>
            <c:bubble3D val="0"/>
            <c:extLst>
              <c:ext xmlns:c16="http://schemas.microsoft.com/office/drawing/2014/chart" uri="{C3380CC4-5D6E-409C-BE32-E72D297353CC}">
                <c16:uniqueId val="{00000000-DE16-43C8-9C93-8379D5229AC9}"/>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Лист1!$A$2:$A$12</c:f>
              <c:strCache>
                <c:ptCount val="11"/>
                <c:pt idx="0">
                  <c:v>Соціальні мережі (Фейсбук, інші)</c:v>
                </c:pt>
                <c:pt idx="1">
                  <c:v>Різні Телеграм і Вайбер канали</c:v>
                </c:pt>
                <c:pt idx="2">
                  <c:v>Офіційний Телеграм і Вайбер канал Вінницької міської ради</c:v>
                </c:pt>
                <c:pt idx="3">
                  <c:v>Місцеві Інтернет-ресурси</c:v>
                </c:pt>
                <c:pt idx="4">
                  <c:v>Від сусідів, колег, друзів</c:v>
                </c:pt>
                <c:pt idx="5">
                  <c:v>Веб-сайт міської ради</c:v>
                </c:pt>
                <c:pt idx="6">
                  <c:v>Місцеві телеканали</c:v>
                </c:pt>
                <c:pt idx="7">
                  <c:v>Місцеве радіо</c:v>
                </c:pt>
                <c:pt idx="8">
                  <c:v>Місцеві газети</c:v>
                </c:pt>
                <c:pt idx="9">
                  <c:v>Інше</c:v>
                </c:pt>
                <c:pt idx="10">
                  <c:v>Жодне з переліченого, не цікавить така інформація</c:v>
                </c:pt>
              </c:strCache>
            </c:strRef>
          </c:cat>
          <c:val>
            <c:numRef>
              <c:f>Лист1!$B$2:$B$12</c:f>
              <c:numCache>
                <c:formatCode>0%</c:formatCode>
                <c:ptCount val="11"/>
                <c:pt idx="0">
                  <c:v>0.59799999999999998</c:v>
                </c:pt>
                <c:pt idx="1">
                  <c:v>0.5726</c:v>
                </c:pt>
                <c:pt idx="2">
                  <c:v>0.5181</c:v>
                </c:pt>
                <c:pt idx="3">
                  <c:v>0.45939999999999998</c:v>
                </c:pt>
                <c:pt idx="4">
                  <c:v>0.4042</c:v>
                </c:pt>
                <c:pt idx="5">
                  <c:v>0.2482</c:v>
                </c:pt>
                <c:pt idx="6">
                  <c:v>0.1636</c:v>
                </c:pt>
                <c:pt idx="7">
                  <c:v>9.5500000000000002E-2</c:v>
                </c:pt>
                <c:pt idx="8">
                  <c:v>9.4600000000000004E-2</c:v>
                </c:pt>
                <c:pt idx="9">
                  <c:v>1.5599999999999999E-2</c:v>
                </c:pt>
                <c:pt idx="10">
                  <c:v>6.1999999999999998E-3</c:v>
                </c:pt>
              </c:numCache>
            </c:numRef>
          </c:val>
          <c:extLst>
            <c:ext xmlns:c16="http://schemas.microsoft.com/office/drawing/2014/chart" uri="{C3380CC4-5D6E-409C-BE32-E72D297353CC}">
              <c16:uniqueId val="{00000002-DE16-43C8-9C93-8379D5229AC9}"/>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59A6-477E-8649-112FE47CBC2C}"/>
              </c:ext>
            </c:extLst>
          </c:dPt>
          <c:dPt>
            <c:idx val="1"/>
            <c:invertIfNegative val="0"/>
            <c:bubble3D val="0"/>
            <c:extLst>
              <c:ext xmlns:c16="http://schemas.microsoft.com/office/drawing/2014/chart" uri="{C3380CC4-5D6E-409C-BE32-E72D297353CC}">
                <c16:uniqueId val="{00000001-59A6-477E-8649-112FE47CBC2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Лист1!$A$2:$A$12</c:f>
              <c:strCache>
                <c:ptCount val="11"/>
                <c:pt idx="0">
                  <c:v>Соціальні мережі (Фейсбук, інші)</c:v>
                </c:pt>
                <c:pt idx="1">
                  <c:v>Різні Телеграм і Вайбер канали</c:v>
                </c:pt>
                <c:pt idx="2">
                  <c:v>Офіційний Телеграм і Вайбер канал Вінницької міської ради</c:v>
                </c:pt>
                <c:pt idx="3">
                  <c:v>Місцеві Інтернет-ресурси</c:v>
                </c:pt>
                <c:pt idx="4">
                  <c:v>Від сусідів, колег, друзів</c:v>
                </c:pt>
                <c:pt idx="5">
                  <c:v>Веб-сайт міської ради</c:v>
                </c:pt>
                <c:pt idx="6">
                  <c:v>Місцеві телеканали</c:v>
                </c:pt>
                <c:pt idx="7">
                  <c:v>Місцеве радіо</c:v>
                </c:pt>
                <c:pt idx="8">
                  <c:v>Місцеві газети</c:v>
                </c:pt>
                <c:pt idx="9">
                  <c:v>Інше</c:v>
                </c:pt>
                <c:pt idx="10">
                  <c:v>Жодне з переліченого, не цікавить така інформація</c:v>
                </c:pt>
              </c:strCache>
            </c:strRef>
          </c:cat>
          <c:val>
            <c:numRef>
              <c:f>Лист1!$B$2:$B$12</c:f>
              <c:numCache>
                <c:formatCode>0%</c:formatCode>
                <c:ptCount val="11"/>
                <c:pt idx="0">
                  <c:v>0.62080000000000002</c:v>
                </c:pt>
                <c:pt idx="1">
                  <c:v>0.57899999999999996</c:v>
                </c:pt>
                <c:pt idx="2">
                  <c:v>0.53200000000000003</c:v>
                </c:pt>
                <c:pt idx="3">
                  <c:v>0.46129999999999999</c:v>
                </c:pt>
                <c:pt idx="4">
                  <c:v>0.40670000000000001</c:v>
                </c:pt>
                <c:pt idx="5">
                  <c:v>0.25180000000000002</c:v>
                </c:pt>
                <c:pt idx="6">
                  <c:v>0.16539999999999999</c:v>
                </c:pt>
                <c:pt idx="7">
                  <c:v>9.4799999999999995E-2</c:v>
                </c:pt>
                <c:pt idx="8">
                  <c:v>9.6000000000000002E-2</c:v>
                </c:pt>
                <c:pt idx="9">
                  <c:v>1.6500000000000001E-2</c:v>
                </c:pt>
                <c:pt idx="10" formatCode="0.0%">
                  <c:v>2.0999999999999999E-3</c:v>
                </c:pt>
              </c:numCache>
            </c:numRef>
          </c:val>
          <c:extLst>
            <c:ext xmlns:c16="http://schemas.microsoft.com/office/drawing/2014/chart" uri="{C3380CC4-5D6E-409C-BE32-E72D297353CC}">
              <c16:uniqueId val="{00000002-59A6-477E-8649-112FE47CBC2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DE16-43C8-9C93-8379D5229AC9}"/>
              </c:ext>
            </c:extLst>
          </c:dPt>
          <c:dLbls>
            <c:dLbl>
              <c:idx val="1"/>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BD1-4A6D-8842-1DC01BC242DA}"/>
                </c:ext>
              </c:extLst>
            </c:dLbl>
            <c:dLbl>
              <c:idx val="2"/>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BD1-4A6D-8842-1DC01BC242DA}"/>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Лист1!$A$2:$A$4</c:f>
              <c:strCache>
                <c:ptCount val="3"/>
                <c:pt idx="0">
                  <c:v>Майбутній розвиток Вінницької міської громади має для мене особисто велике значення</c:v>
                </c:pt>
                <c:pt idx="1">
                  <c:v>Я можу повністю реалізувати себе у Вінницькій міській громаді</c:v>
                </c:pt>
                <c:pt idx="2">
                  <c:v>Я активно цікавлюсь ініціативами щодо розвитку Вінницької міської громади</c:v>
                </c:pt>
              </c:strCache>
            </c:strRef>
          </c:cat>
          <c:val>
            <c:numRef>
              <c:f>Лист1!$B$2:$B$4</c:f>
              <c:numCache>
                <c:formatCode>0%</c:formatCode>
                <c:ptCount val="3"/>
                <c:pt idx="0">
                  <c:v>0.67249999999999999</c:v>
                </c:pt>
                <c:pt idx="1">
                  <c:v>0.38729999999999998</c:v>
                </c:pt>
                <c:pt idx="2">
                  <c:v>0.29459999999999997</c:v>
                </c:pt>
              </c:numCache>
            </c:numRef>
          </c:val>
          <c:extLst>
            <c:ext xmlns:c16="http://schemas.microsoft.com/office/drawing/2014/chart" uri="{C3380CC4-5D6E-409C-BE32-E72D297353CC}">
              <c16:uniqueId val="{00000002-DE16-43C8-9C93-8379D5229AC9}"/>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Лист1!$A$2:$A$4</c:f>
              <c:strCache>
                <c:ptCount val="3"/>
                <c:pt idx="0">
                  <c:v>Майбутній розвиток Вінницької міської громади має для мене особисто велике значення</c:v>
                </c:pt>
                <c:pt idx="1">
                  <c:v>Я можу повністю реалізувати себе у Вінницькій міській громаді</c:v>
                </c:pt>
                <c:pt idx="2">
                  <c:v>Я активно цікавлюсь ініціативами щодо розвитку Вінницької міської громади</c:v>
                </c:pt>
              </c:strCache>
            </c:strRef>
          </c:cat>
          <c:val>
            <c:numRef>
              <c:f>Лист1!$C$2:$C$4</c:f>
              <c:numCache>
                <c:formatCode>0%</c:formatCode>
                <c:ptCount val="3"/>
                <c:pt idx="0">
                  <c:v>0.68720000000000003</c:v>
                </c:pt>
                <c:pt idx="1">
                  <c:v>0.44109999999999999</c:v>
                </c:pt>
                <c:pt idx="2">
                  <c:v>0.48170000000000002</c:v>
                </c:pt>
              </c:numCache>
            </c:numRef>
          </c:val>
          <c:extLst>
            <c:ext xmlns:c16="http://schemas.microsoft.com/office/drawing/2014/chart" uri="{C3380CC4-5D6E-409C-BE32-E72D297353CC}">
              <c16:uniqueId val="{00000000-B04B-4FE2-AC08-1916F0ADD7B3}"/>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7D50-4BA0-A989-E2AFEF783638}"/>
              </c:ext>
            </c:extLst>
          </c:dPt>
          <c:dPt>
            <c:idx val="1"/>
            <c:invertIfNegative val="0"/>
            <c:bubble3D val="0"/>
            <c:extLst>
              <c:ext xmlns:c16="http://schemas.microsoft.com/office/drawing/2014/chart" uri="{C3380CC4-5D6E-409C-BE32-E72D297353CC}">
                <c16:uniqueId val="{00000001-7D50-4BA0-A989-E2AFEF783638}"/>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Лист1!$A$2:$A$12</c:f>
              <c:strCache>
                <c:ptCount val="11"/>
                <c:pt idx="0">
                  <c:v>Соціальні мережі (Фейсбук, інші)</c:v>
                </c:pt>
                <c:pt idx="1">
                  <c:v>Різні Телеграм і Вайбер канали</c:v>
                </c:pt>
                <c:pt idx="2">
                  <c:v>Офіційний Телеграм і Вайбер канал Вінницької міської ради</c:v>
                </c:pt>
                <c:pt idx="3">
                  <c:v>Місцеві Інтернет-ресурси</c:v>
                </c:pt>
                <c:pt idx="4">
                  <c:v>Від сусідів, колег, друзів</c:v>
                </c:pt>
                <c:pt idx="5">
                  <c:v>Веб-сайт міської ради</c:v>
                </c:pt>
                <c:pt idx="6">
                  <c:v>Місцеві телеканали</c:v>
                </c:pt>
                <c:pt idx="7">
                  <c:v>Місцеве радіо</c:v>
                </c:pt>
                <c:pt idx="8">
                  <c:v>Місцеві газети</c:v>
                </c:pt>
                <c:pt idx="9">
                  <c:v>Інше</c:v>
                </c:pt>
                <c:pt idx="10">
                  <c:v>Жодне з переліченого, не цікавить така інформація</c:v>
                </c:pt>
              </c:strCache>
            </c:strRef>
          </c:cat>
          <c:val>
            <c:numRef>
              <c:f>Лист1!$B$2:$B$12</c:f>
              <c:numCache>
                <c:formatCode>0%</c:formatCode>
                <c:ptCount val="11"/>
                <c:pt idx="0">
                  <c:v>0.18540000000000001</c:v>
                </c:pt>
                <c:pt idx="1">
                  <c:v>0.45800000000000002</c:v>
                </c:pt>
                <c:pt idx="2">
                  <c:v>0.26829999999999998</c:v>
                </c:pt>
                <c:pt idx="3">
                  <c:v>0.42570000000000002</c:v>
                </c:pt>
                <c:pt idx="4">
                  <c:v>0.3584</c:v>
                </c:pt>
                <c:pt idx="5">
                  <c:v>0.18410000000000001</c:v>
                </c:pt>
                <c:pt idx="6">
                  <c:v>0.13089999999999999</c:v>
                </c:pt>
                <c:pt idx="7">
                  <c:v>0.1084</c:v>
                </c:pt>
                <c:pt idx="8">
                  <c:v>7.0699999999999999E-2</c:v>
                </c:pt>
                <c:pt idx="9">
                  <c:v>0</c:v>
                </c:pt>
                <c:pt idx="10">
                  <c:v>8.09E-2</c:v>
                </c:pt>
              </c:numCache>
            </c:numRef>
          </c:val>
          <c:extLst>
            <c:ext xmlns:c16="http://schemas.microsoft.com/office/drawing/2014/chart" uri="{C3380CC4-5D6E-409C-BE32-E72D297353CC}">
              <c16:uniqueId val="{00000002-7D50-4BA0-A989-E2AFEF783638}"/>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6EDC-423F-A214-59B040772087}"/>
              </c:ext>
            </c:extLst>
          </c:dPt>
          <c:dPt>
            <c:idx val="1"/>
            <c:invertIfNegative val="0"/>
            <c:bubble3D val="0"/>
            <c:extLst>
              <c:ext xmlns:c16="http://schemas.microsoft.com/office/drawing/2014/chart" uri="{C3380CC4-5D6E-409C-BE32-E72D297353CC}">
                <c16:uniqueId val="{00000001-6EDC-423F-A214-59B040772087}"/>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Лист1!$A$2:$A$12</c:f>
              <c:strCache>
                <c:ptCount val="11"/>
                <c:pt idx="0">
                  <c:v>Соціальні мережі (Фейсбук, інші)</c:v>
                </c:pt>
                <c:pt idx="1">
                  <c:v>Різні Телеграм і Вайбер канали</c:v>
                </c:pt>
                <c:pt idx="2">
                  <c:v>Офіційний Телеграм і Вайбер канал Вінницької міської ради</c:v>
                </c:pt>
                <c:pt idx="3">
                  <c:v>Місцеві Інтернет-ресурси</c:v>
                </c:pt>
                <c:pt idx="4">
                  <c:v>Від сусідів, колег, друзів</c:v>
                </c:pt>
                <c:pt idx="5">
                  <c:v>Веб-сайт міської ради</c:v>
                </c:pt>
                <c:pt idx="6">
                  <c:v>Місцеві телеканали</c:v>
                </c:pt>
                <c:pt idx="7">
                  <c:v>Місцеве радіо</c:v>
                </c:pt>
                <c:pt idx="8">
                  <c:v>Місцеві газети</c:v>
                </c:pt>
                <c:pt idx="9">
                  <c:v>Інше</c:v>
                </c:pt>
                <c:pt idx="10">
                  <c:v>Жодне з переліченого, не цікавить така інформація</c:v>
                </c:pt>
              </c:strCache>
            </c:strRef>
          </c:cat>
          <c:val>
            <c:numRef>
              <c:f>Лист1!$B$2:$B$12</c:f>
              <c:numCache>
                <c:formatCode>0%</c:formatCode>
                <c:ptCount val="11"/>
                <c:pt idx="0">
                  <c:v>0.62350000000000005</c:v>
                </c:pt>
                <c:pt idx="1">
                  <c:v>0.57289999999999996</c:v>
                </c:pt>
                <c:pt idx="2">
                  <c:v>0.54759999999999998</c:v>
                </c:pt>
                <c:pt idx="3">
                  <c:v>0.45629999999999998</c:v>
                </c:pt>
                <c:pt idx="4">
                  <c:v>0.38629999999999998</c:v>
                </c:pt>
                <c:pt idx="5">
                  <c:v>0.25190000000000001</c:v>
                </c:pt>
                <c:pt idx="6">
                  <c:v>0.17080000000000001</c:v>
                </c:pt>
                <c:pt idx="7">
                  <c:v>9.9500000000000005E-2</c:v>
                </c:pt>
                <c:pt idx="8">
                  <c:v>0.1045</c:v>
                </c:pt>
                <c:pt idx="9">
                  <c:v>1.6899999999999998E-2</c:v>
                </c:pt>
                <c:pt idx="10" formatCode="0.0%">
                  <c:v>4.3E-3</c:v>
                </c:pt>
              </c:numCache>
            </c:numRef>
          </c:val>
          <c:extLst>
            <c:ext xmlns:c16="http://schemas.microsoft.com/office/drawing/2014/chart" uri="{C3380CC4-5D6E-409C-BE32-E72D297353CC}">
              <c16:uniqueId val="{00000002-6EDC-423F-A214-59B040772087}"/>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F005-4A03-9008-97FD80B21AFE}"/>
              </c:ext>
            </c:extLst>
          </c:dPt>
          <c:dPt>
            <c:idx val="1"/>
            <c:invertIfNegative val="0"/>
            <c:bubble3D val="0"/>
            <c:extLst>
              <c:ext xmlns:c16="http://schemas.microsoft.com/office/drawing/2014/chart" uri="{C3380CC4-5D6E-409C-BE32-E72D297353CC}">
                <c16:uniqueId val="{00000001-F005-4A03-9008-97FD80B21AFE}"/>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Лист1!$A$2:$A$12</c:f>
              <c:strCache>
                <c:ptCount val="11"/>
                <c:pt idx="0">
                  <c:v>Соціальні мережі (Фейсбук, інші)</c:v>
                </c:pt>
                <c:pt idx="1">
                  <c:v>Різні Телеграм і Вайбер канали</c:v>
                </c:pt>
                <c:pt idx="2">
                  <c:v>Офіційний Телеграм і Вайбер канал Вінницької міської ради</c:v>
                </c:pt>
                <c:pt idx="3">
                  <c:v>Місцеві Інтернет-ресурси</c:v>
                </c:pt>
                <c:pt idx="4">
                  <c:v>Від сусідів, колег, друзів</c:v>
                </c:pt>
                <c:pt idx="5">
                  <c:v>Веб-сайт міської ради</c:v>
                </c:pt>
                <c:pt idx="6">
                  <c:v>Місцеві телеканали</c:v>
                </c:pt>
                <c:pt idx="7">
                  <c:v>Місцеве радіо</c:v>
                </c:pt>
                <c:pt idx="8">
                  <c:v>Місцеві газети</c:v>
                </c:pt>
                <c:pt idx="9">
                  <c:v>Інше</c:v>
                </c:pt>
                <c:pt idx="10">
                  <c:v>Жодне з переліченого, не цікавить така інформація</c:v>
                </c:pt>
              </c:strCache>
            </c:strRef>
          </c:cat>
          <c:val>
            <c:numRef>
              <c:f>Лист1!$B$2:$B$12</c:f>
              <c:numCache>
                <c:formatCode>0%</c:formatCode>
                <c:ptCount val="11"/>
                <c:pt idx="0">
                  <c:v>0.37490000000000001</c:v>
                </c:pt>
                <c:pt idx="1">
                  <c:v>0.56989999999999996</c:v>
                </c:pt>
                <c:pt idx="2">
                  <c:v>0.2601</c:v>
                </c:pt>
                <c:pt idx="3">
                  <c:v>0.4874</c:v>
                </c:pt>
                <c:pt idx="4">
                  <c:v>0.56120000000000003</c:v>
                </c:pt>
                <c:pt idx="5">
                  <c:v>0.21609999999999999</c:v>
                </c:pt>
                <c:pt idx="6">
                  <c:v>0.10059999999999999</c:v>
                </c:pt>
                <c:pt idx="7">
                  <c:v>6.0499999999999998E-2</c:v>
                </c:pt>
                <c:pt idx="8">
                  <c:v>8.3000000000000001E-3</c:v>
                </c:pt>
                <c:pt idx="9" formatCode="0.0%">
                  <c:v>4.4999999999999997E-3</c:v>
                </c:pt>
                <c:pt idx="10">
                  <c:v>2.2499999999999999E-2</c:v>
                </c:pt>
              </c:numCache>
            </c:numRef>
          </c:val>
          <c:extLst>
            <c:ext xmlns:c16="http://schemas.microsoft.com/office/drawing/2014/chart" uri="{C3380CC4-5D6E-409C-BE32-E72D297353CC}">
              <c16:uniqueId val="{00000002-F005-4A03-9008-97FD80B21AFE}"/>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6 + 7 – дуже добре</c:v>
                </c:pt>
              </c:strCache>
            </c:strRef>
          </c:tx>
          <c:spPr>
            <a:solidFill>
              <a:srgbClr val="2EC443"/>
            </a:solidFill>
          </c:spPr>
          <c:invertIfNegative val="0"/>
          <c:dPt>
            <c:idx val="0"/>
            <c:invertIfNegative val="0"/>
            <c:bubble3D val="0"/>
            <c:extLst>
              <c:ext xmlns:c16="http://schemas.microsoft.com/office/drawing/2014/chart" uri="{C3380CC4-5D6E-409C-BE32-E72D297353CC}">
                <c16:uniqueId val="{00000000-A669-41FE-AB1A-222095A9E71C}"/>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Лист1!$B$2</c:f>
              <c:numCache>
                <c:formatCode>0%</c:formatCode>
                <c:ptCount val="1"/>
                <c:pt idx="0">
                  <c:v>0.1166</c:v>
                </c:pt>
              </c:numCache>
            </c:numRef>
          </c:val>
          <c:extLst>
            <c:ext xmlns:c16="http://schemas.microsoft.com/office/drawing/2014/chart" uri="{C3380CC4-5D6E-409C-BE32-E72D297353CC}">
              <c16:uniqueId val="{00000001-A669-41FE-AB1A-222095A9E71C}"/>
            </c:ext>
          </c:extLst>
        </c:ser>
        <c:ser>
          <c:idx val="1"/>
          <c:order val="1"/>
          <c:tx>
            <c:strRef>
              <c:f>Лист1!$C$1</c:f>
              <c:strCache>
                <c:ptCount val="1"/>
                <c:pt idx="0">
                  <c:v>3 + 4 – нейтральна оцінка + 5</c:v>
                </c:pt>
              </c:strCache>
            </c:strRef>
          </c:tx>
          <c:spPr>
            <a:solidFill>
              <a:schemeClr val="accent2">
                <a:lumMod val="20000"/>
                <a:lumOff val="80000"/>
              </a:schemeClr>
            </a:solidFill>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Лист1!$C$2</c:f>
              <c:numCache>
                <c:formatCode>0%</c:formatCode>
                <c:ptCount val="1"/>
                <c:pt idx="0">
                  <c:v>0.62719999999999998</c:v>
                </c:pt>
              </c:numCache>
            </c:numRef>
          </c:val>
          <c:extLst>
            <c:ext xmlns:c16="http://schemas.microsoft.com/office/drawing/2014/chart" uri="{C3380CC4-5D6E-409C-BE32-E72D297353CC}">
              <c16:uniqueId val="{00000002-A669-41FE-AB1A-222095A9E71C}"/>
            </c:ext>
          </c:extLst>
        </c:ser>
        <c:ser>
          <c:idx val="2"/>
          <c:order val="2"/>
          <c:tx>
            <c:strRef>
              <c:f>Лист1!$D$1</c:f>
              <c:strCache>
                <c:ptCount val="1"/>
                <c:pt idx="0">
                  <c:v>1 – дуже погано + 2</c:v>
                </c:pt>
              </c:strCache>
            </c:strRef>
          </c:tx>
          <c:spPr>
            <a:solidFill>
              <a:srgbClr val="FF9F9F"/>
            </a:solidFill>
          </c:spPr>
          <c:invertIfNegative val="0"/>
          <c:dLbls>
            <c:dLbl>
              <c:idx val="0"/>
              <c:layout>
                <c:manualLayout>
                  <c:x val="-5.324947589098532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45-4DE3-87B5-CCBE243D4013}"/>
                </c:ext>
              </c:extLst>
            </c:dLbl>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Лист1!$D$2</c:f>
              <c:numCache>
                <c:formatCode>0%</c:formatCode>
                <c:ptCount val="1"/>
                <c:pt idx="0">
                  <c:v>0.246</c:v>
                </c:pt>
              </c:numCache>
            </c:numRef>
          </c:val>
          <c:extLst>
            <c:ext xmlns:c16="http://schemas.microsoft.com/office/drawing/2014/chart" uri="{C3380CC4-5D6E-409C-BE32-E72D297353CC}">
              <c16:uniqueId val="{00000003-A669-41FE-AB1A-222095A9E71C}"/>
            </c:ext>
          </c:extLst>
        </c:ser>
        <c:ser>
          <c:idx val="3"/>
          <c:order val="3"/>
          <c:tx>
            <c:strRef>
              <c:f>Лист1!$E$1</c:f>
              <c:strCache>
                <c:ptCount val="1"/>
                <c:pt idx="0">
                  <c:v>Важко сказати</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900"/>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Лист1!$E$2</c:f>
              <c:numCache>
                <c:formatCode>0%</c:formatCode>
                <c:ptCount val="1"/>
                <c:pt idx="0">
                  <c:v>1.0200000000000001E-2</c:v>
                </c:pt>
              </c:numCache>
            </c:numRef>
          </c:val>
          <c:extLst>
            <c:ext xmlns:c16="http://schemas.microsoft.com/office/drawing/2014/chart" uri="{C3380CC4-5D6E-409C-BE32-E72D297353CC}">
              <c16:uniqueId val="{00000005-A669-41FE-AB1A-222095A9E71C}"/>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6 + 7 – дуже добре</c:v>
                </c:pt>
              </c:strCache>
            </c:strRef>
          </c:tx>
          <c:spPr>
            <a:solidFill>
              <a:srgbClr val="2EC443"/>
            </a:solidFill>
          </c:spPr>
          <c:invertIfNegative val="0"/>
          <c:dPt>
            <c:idx val="0"/>
            <c:invertIfNegative val="0"/>
            <c:bubble3D val="0"/>
            <c:extLst>
              <c:ext xmlns:c16="http://schemas.microsoft.com/office/drawing/2014/chart" uri="{C3380CC4-5D6E-409C-BE32-E72D297353CC}">
                <c16:uniqueId val="{00000000-80C9-4DB2-8385-1B4231B1D430}"/>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Лист1!$B$2</c:f>
              <c:numCache>
                <c:formatCode>0%</c:formatCode>
                <c:ptCount val="1"/>
                <c:pt idx="0">
                  <c:v>8.8200000000000001E-2</c:v>
                </c:pt>
              </c:numCache>
            </c:numRef>
          </c:val>
          <c:extLst>
            <c:ext xmlns:c16="http://schemas.microsoft.com/office/drawing/2014/chart" uri="{C3380CC4-5D6E-409C-BE32-E72D297353CC}">
              <c16:uniqueId val="{00000001-80C9-4DB2-8385-1B4231B1D430}"/>
            </c:ext>
          </c:extLst>
        </c:ser>
        <c:ser>
          <c:idx val="1"/>
          <c:order val="1"/>
          <c:tx>
            <c:strRef>
              <c:f>Лист1!$C$1</c:f>
              <c:strCache>
                <c:ptCount val="1"/>
                <c:pt idx="0">
                  <c:v>3 + 4 – нейтральна оцінка + 5</c:v>
                </c:pt>
              </c:strCache>
            </c:strRef>
          </c:tx>
          <c:spPr>
            <a:solidFill>
              <a:schemeClr val="accent2">
                <a:lumMod val="20000"/>
                <a:lumOff val="80000"/>
              </a:schemeClr>
            </a:solidFill>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Лист1!$C$2</c:f>
              <c:numCache>
                <c:formatCode>0%</c:formatCode>
                <c:ptCount val="1"/>
                <c:pt idx="0">
                  <c:v>0.63129999999999997</c:v>
                </c:pt>
              </c:numCache>
            </c:numRef>
          </c:val>
          <c:extLst>
            <c:ext xmlns:c16="http://schemas.microsoft.com/office/drawing/2014/chart" uri="{C3380CC4-5D6E-409C-BE32-E72D297353CC}">
              <c16:uniqueId val="{00000002-80C9-4DB2-8385-1B4231B1D430}"/>
            </c:ext>
          </c:extLst>
        </c:ser>
        <c:ser>
          <c:idx val="2"/>
          <c:order val="2"/>
          <c:tx>
            <c:strRef>
              <c:f>Лист1!$D$1</c:f>
              <c:strCache>
                <c:ptCount val="1"/>
                <c:pt idx="0">
                  <c:v>1 – дуже погано + 2</c:v>
                </c:pt>
              </c:strCache>
            </c:strRef>
          </c:tx>
          <c:spPr>
            <a:solidFill>
              <a:srgbClr val="FF9F9F"/>
            </a:solidFill>
          </c:spPr>
          <c:invertIfNegative val="0"/>
          <c:dLbls>
            <c:dLbl>
              <c:idx val="0"/>
              <c:layout>
                <c:manualLayout>
                  <c:x val="-1.331236897274633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0C9-4DB2-8385-1B4231B1D430}"/>
                </c:ext>
              </c:extLst>
            </c:dLbl>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Лист1!$D$2</c:f>
              <c:numCache>
                <c:formatCode>0%</c:formatCode>
                <c:ptCount val="1"/>
                <c:pt idx="0">
                  <c:v>0.18990000000000001</c:v>
                </c:pt>
              </c:numCache>
            </c:numRef>
          </c:val>
          <c:extLst>
            <c:ext xmlns:c16="http://schemas.microsoft.com/office/drawing/2014/chart" uri="{C3380CC4-5D6E-409C-BE32-E72D297353CC}">
              <c16:uniqueId val="{00000003-80C9-4DB2-8385-1B4231B1D430}"/>
            </c:ext>
          </c:extLst>
        </c:ser>
        <c:ser>
          <c:idx val="3"/>
          <c:order val="3"/>
          <c:tx>
            <c:strRef>
              <c:f>Лист1!$E$1</c:f>
              <c:strCache>
                <c:ptCount val="1"/>
                <c:pt idx="0">
                  <c:v>Важко сказати</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900"/>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Лист1!$E$2</c:f>
              <c:numCache>
                <c:formatCode>0%</c:formatCode>
                <c:ptCount val="1"/>
                <c:pt idx="0">
                  <c:v>9.0700000000000003E-2</c:v>
                </c:pt>
              </c:numCache>
            </c:numRef>
          </c:val>
          <c:extLst>
            <c:ext xmlns:c16="http://schemas.microsoft.com/office/drawing/2014/chart" uri="{C3380CC4-5D6E-409C-BE32-E72D297353CC}">
              <c16:uniqueId val="{00000005-80C9-4DB2-8385-1B4231B1D430}"/>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6 + 7 – дуже добре</c:v>
                </c:pt>
              </c:strCache>
            </c:strRef>
          </c:tx>
          <c:spPr>
            <a:solidFill>
              <a:srgbClr val="2EC443"/>
            </a:solidFill>
          </c:spPr>
          <c:invertIfNegative val="0"/>
          <c:dPt>
            <c:idx val="0"/>
            <c:invertIfNegative val="0"/>
            <c:bubble3D val="0"/>
            <c:extLst>
              <c:ext xmlns:c16="http://schemas.microsoft.com/office/drawing/2014/chart" uri="{C3380CC4-5D6E-409C-BE32-E72D297353CC}">
                <c16:uniqueId val="{00000000-0B51-4F7F-BA40-40A045EE4C2D}"/>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Лист1!$B$2</c:f>
              <c:numCache>
                <c:formatCode>0%</c:formatCode>
                <c:ptCount val="1"/>
                <c:pt idx="0">
                  <c:v>0.1239</c:v>
                </c:pt>
              </c:numCache>
            </c:numRef>
          </c:val>
          <c:extLst>
            <c:ext xmlns:c16="http://schemas.microsoft.com/office/drawing/2014/chart" uri="{C3380CC4-5D6E-409C-BE32-E72D297353CC}">
              <c16:uniqueId val="{00000001-0B51-4F7F-BA40-40A045EE4C2D}"/>
            </c:ext>
          </c:extLst>
        </c:ser>
        <c:ser>
          <c:idx val="1"/>
          <c:order val="1"/>
          <c:tx>
            <c:strRef>
              <c:f>Лист1!$C$1</c:f>
              <c:strCache>
                <c:ptCount val="1"/>
                <c:pt idx="0">
                  <c:v>3 + 4 – нейтральна оцінка + 5</c:v>
                </c:pt>
              </c:strCache>
            </c:strRef>
          </c:tx>
          <c:spPr>
            <a:solidFill>
              <a:schemeClr val="accent2">
                <a:lumMod val="20000"/>
                <a:lumOff val="80000"/>
              </a:schemeClr>
            </a:solidFill>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Лист1!$C$2</c:f>
              <c:numCache>
                <c:formatCode>0%</c:formatCode>
                <c:ptCount val="1"/>
                <c:pt idx="0">
                  <c:v>0.64470000000000005</c:v>
                </c:pt>
              </c:numCache>
            </c:numRef>
          </c:val>
          <c:extLst>
            <c:ext xmlns:c16="http://schemas.microsoft.com/office/drawing/2014/chart" uri="{C3380CC4-5D6E-409C-BE32-E72D297353CC}">
              <c16:uniqueId val="{00000002-0B51-4F7F-BA40-40A045EE4C2D}"/>
            </c:ext>
          </c:extLst>
        </c:ser>
        <c:ser>
          <c:idx val="2"/>
          <c:order val="2"/>
          <c:tx>
            <c:strRef>
              <c:f>Лист1!$D$1</c:f>
              <c:strCache>
                <c:ptCount val="1"/>
                <c:pt idx="0">
                  <c:v>1 – дуже погано + 2</c:v>
                </c:pt>
              </c:strCache>
            </c:strRef>
          </c:tx>
          <c:spPr>
            <a:solidFill>
              <a:srgbClr val="FF9F9F"/>
            </a:solidFill>
          </c:spPr>
          <c:invertIfNegative val="0"/>
          <c:dLbls>
            <c:dLbl>
              <c:idx val="0"/>
              <c:layout>
                <c:manualLayout>
                  <c:x val="-5.990566037735849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D0-47AD-8191-86DCA472881C}"/>
                </c:ext>
              </c:extLst>
            </c:dLbl>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Лист1!$D$2</c:f>
              <c:numCache>
                <c:formatCode>0%</c:formatCode>
                <c:ptCount val="1"/>
                <c:pt idx="0">
                  <c:v>0.2248</c:v>
                </c:pt>
              </c:numCache>
            </c:numRef>
          </c:val>
          <c:extLst>
            <c:ext xmlns:c16="http://schemas.microsoft.com/office/drawing/2014/chart" uri="{C3380CC4-5D6E-409C-BE32-E72D297353CC}">
              <c16:uniqueId val="{00000003-0B51-4F7F-BA40-40A045EE4C2D}"/>
            </c:ext>
          </c:extLst>
        </c:ser>
        <c:ser>
          <c:idx val="3"/>
          <c:order val="3"/>
          <c:tx>
            <c:strRef>
              <c:f>Лист1!$E$1</c:f>
              <c:strCache>
                <c:ptCount val="1"/>
                <c:pt idx="0">
                  <c:v>Важко сказати</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900"/>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Лист1!$E$2</c:f>
              <c:numCache>
                <c:formatCode>0%</c:formatCode>
                <c:ptCount val="1"/>
                <c:pt idx="0">
                  <c:v>6.6E-3</c:v>
                </c:pt>
              </c:numCache>
            </c:numRef>
          </c:val>
          <c:extLst>
            <c:ext xmlns:c16="http://schemas.microsoft.com/office/drawing/2014/chart" uri="{C3380CC4-5D6E-409C-BE32-E72D297353CC}">
              <c16:uniqueId val="{00000005-0B51-4F7F-BA40-40A045EE4C2D}"/>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6 + 7 – дуже добре</c:v>
                </c:pt>
              </c:strCache>
            </c:strRef>
          </c:tx>
          <c:spPr>
            <a:solidFill>
              <a:srgbClr val="2EC443"/>
            </a:solidFill>
          </c:spPr>
          <c:invertIfNegative val="0"/>
          <c:dPt>
            <c:idx val="0"/>
            <c:invertIfNegative val="0"/>
            <c:bubble3D val="0"/>
            <c:extLst>
              <c:ext xmlns:c16="http://schemas.microsoft.com/office/drawing/2014/chart" uri="{C3380CC4-5D6E-409C-BE32-E72D297353CC}">
                <c16:uniqueId val="{00000000-F2A8-447D-ABF0-11B7D35B877A}"/>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Лист1!$B$2</c:f>
              <c:numCache>
                <c:formatCode>0%</c:formatCode>
                <c:ptCount val="1"/>
                <c:pt idx="0">
                  <c:v>3.7400000000000003E-2</c:v>
                </c:pt>
              </c:numCache>
            </c:numRef>
          </c:val>
          <c:extLst>
            <c:ext xmlns:c16="http://schemas.microsoft.com/office/drawing/2014/chart" uri="{C3380CC4-5D6E-409C-BE32-E72D297353CC}">
              <c16:uniqueId val="{00000001-F2A8-447D-ABF0-11B7D35B877A}"/>
            </c:ext>
          </c:extLst>
        </c:ser>
        <c:ser>
          <c:idx val="1"/>
          <c:order val="1"/>
          <c:tx>
            <c:strRef>
              <c:f>Лист1!$C$1</c:f>
              <c:strCache>
                <c:ptCount val="1"/>
                <c:pt idx="0">
                  <c:v>3 + 4 – нейтральна оцінка + 5</c:v>
                </c:pt>
              </c:strCache>
            </c:strRef>
          </c:tx>
          <c:spPr>
            <a:solidFill>
              <a:schemeClr val="accent2">
                <a:lumMod val="20000"/>
                <a:lumOff val="80000"/>
              </a:schemeClr>
            </a:solidFill>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Лист1!$C$2</c:f>
              <c:numCache>
                <c:formatCode>0%</c:formatCode>
                <c:ptCount val="1"/>
                <c:pt idx="0">
                  <c:v>0.47649999999999998</c:v>
                </c:pt>
              </c:numCache>
            </c:numRef>
          </c:val>
          <c:extLst>
            <c:ext xmlns:c16="http://schemas.microsoft.com/office/drawing/2014/chart" uri="{C3380CC4-5D6E-409C-BE32-E72D297353CC}">
              <c16:uniqueId val="{00000002-F2A8-447D-ABF0-11B7D35B877A}"/>
            </c:ext>
          </c:extLst>
        </c:ser>
        <c:ser>
          <c:idx val="2"/>
          <c:order val="2"/>
          <c:tx>
            <c:strRef>
              <c:f>Лист1!$D$1</c:f>
              <c:strCache>
                <c:ptCount val="1"/>
                <c:pt idx="0">
                  <c:v>1 – дуже погано + 2</c:v>
                </c:pt>
              </c:strCache>
            </c:strRef>
          </c:tx>
          <c:spPr>
            <a:solidFill>
              <a:srgbClr val="FF9F9F"/>
            </a:solidFill>
          </c:spPr>
          <c:invertIfNegative val="0"/>
          <c:dLbls>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Лист1!$D$2</c:f>
              <c:numCache>
                <c:formatCode>0%</c:formatCode>
                <c:ptCount val="1"/>
                <c:pt idx="0">
                  <c:v>0.40260000000000001</c:v>
                </c:pt>
              </c:numCache>
            </c:numRef>
          </c:val>
          <c:extLst>
            <c:ext xmlns:c16="http://schemas.microsoft.com/office/drawing/2014/chart" uri="{C3380CC4-5D6E-409C-BE32-E72D297353CC}">
              <c16:uniqueId val="{00000003-F2A8-447D-ABF0-11B7D35B877A}"/>
            </c:ext>
          </c:extLst>
        </c:ser>
        <c:ser>
          <c:idx val="3"/>
          <c:order val="3"/>
          <c:tx>
            <c:strRef>
              <c:f>Лист1!$E$1</c:f>
              <c:strCache>
                <c:ptCount val="1"/>
                <c:pt idx="0">
                  <c:v>Важко сказати</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900"/>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Лист1!$E$2</c:f>
              <c:numCache>
                <c:formatCode>0%</c:formatCode>
                <c:ptCount val="1"/>
                <c:pt idx="0">
                  <c:v>8.3500000000000005E-2</c:v>
                </c:pt>
              </c:numCache>
            </c:numRef>
          </c:val>
          <c:extLst>
            <c:ext xmlns:c16="http://schemas.microsoft.com/office/drawing/2014/chart" uri="{C3380CC4-5D6E-409C-BE32-E72D297353CC}">
              <c16:uniqueId val="{00000005-F2A8-447D-ABF0-11B7D35B877A}"/>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6 + 7 – дуже добре</c:v>
                </c:pt>
              </c:strCache>
            </c:strRef>
          </c:tx>
          <c:spPr>
            <a:solidFill>
              <a:srgbClr val="2EC443"/>
            </a:solidFill>
          </c:spPr>
          <c:invertIfNegative val="0"/>
          <c:dPt>
            <c:idx val="0"/>
            <c:invertIfNegative val="0"/>
            <c:bubble3D val="0"/>
            <c:extLst>
              <c:ext xmlns:c16="http://schemas.microsoft.com/office/drawing/2014/chart" uri="{C3380CC4-5D6E-409C-BE32-E72D297353CC}">
                <c16:uniqueId val="{00000000-BC2D-45B7-9F57-552B67B6813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Лист1!$B$2</c:f>
              <c:numCache>
                <c:formatCode>0%</c:formatCode>
                <c:ptCount val="1"/>
              </c:numCache>
            </c:numRef>
          </c:val>
          <c:extLst>
            <c:ext xmlns:c16="http://schemas.microsoft.com/office/drawing/2014/chart" uri="{C3380CC4-5D6E-409C-BE32-E72D297353CC}">
              <c16:uniqueId val="{00000001-BC2D-45B7-9F57-552B67B68135}"/>
            </c:ext>
          </c:extLst>
        </c:ser>
        <c:ser>
          <c:idx val="1"/>
          <c:order val="1"/>
          <c:tx>
            <c:strRef>
              <c:f>Лист1!$C$1</c:f>
              <c:strCache>
                <c:ptCount val="1"/>
                <c:pt idx="0">
                  <c:v>3 + 4 – нейтральна оцінка + 5</c:v>
                </c:pt>
              </c:strCache>
            </c:strRef>
          </c:tx>
          <c:spPr>
            <a:solidFill>
              <a:schemeClr val="accent2">
                <a:lumMod val="20000"/>
                <a:lumOff val="8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Лист1!$C$2</c:f>
              <c:numCache>
                <c:formatCode>0%</c:formatCode>
                <c:ptCount val="1"/>
              </c:numCache>
            </c:numRef>
          </c:val>
          <c:extLst>
            <c:ext xmlns:c16="http://schemas.microsoft.com/office/drawing/2014/chart" uri="{C3380CC4-5D6E-409C-BE32-E72D297353CC}">
              <c16:uniqueId val="{00000002-BC2D-45B7-9F57-552B67B68135}"/>
            </c:ext>
          </c:extLst>
        </c:ser>
        <c:ser>
          <c:idx val="2"/>
          <c:order val="2"/>
          <c:tx>
            <c:strRef>
              <c:f>Лист1!$D$1</c:f>
              <c:strCache>
                <c:ptCount val="1"/>
                <c:pt idx="0">
                  <c:v>1 – дуже погано + 2</c:v>
                </c:pt>
              </c:strCache>
            </c:strRef>
          </c:tx>
          <c:spPr>
            <a:solidFill>
              <a:srgbClr val="FF9F9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Лист1!$D$2</c:f>
              <c:numCache>
                <c:formatCode>0%</c:formatCode>
                <c:ptCount val="1"/>
              </c:numCache>
            </c:numRef>
          </c:val>
          <c:extLst>
            <c:ext xmlns:c16="http://schemas.microsoft.com/office/drawing/2014/chart" uri="{C3380CC4-5D6E-409C-BE32-E72D297353CC}">
              <c16:uniqueId val="{00000003-BC2D-45B7-9F57-552B67B68135}"/>
            </c:ext>
          </c:extLst>
        </c:ser>
        <c:ser>
          <c:idx val="3"/>
          <c:order val="3"/>
          <c:tx>
            <c:strRef>
              <c:f>Лист1!$E$1</c:f>
              <c:strCache>
                <c:ptCount val="1"/>
                <c:pt idx="0">
                  <c:v>Важко сказати</c:v>
                </c:pt>
              </c:strCache>
            </c:strRef>
          </c:tx>
          <c:spPr>
            <a:solidFill>
              <a:schemeClr val="bg1">
                <a:lumMod val="75000"/>
              </a:schemeClr>
            </a:solidFill>
          </c:spPr>
          <c:invertIfNegative val="0"/>
          <c:dLbls>
            <c:dLbl>
              <c:idx val="0"/>
              <c:layout>
                <c:manualLayout>
                  <c:x val="0"/>
                  <c:y val="0.254328165374677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2D-45B7-9F57-552B67B6813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Рівень поінформованості про діяльність міського голови Вінниці, міської ради та її виконавчого комітету</c:v>
                </c:pt>
              </c:strCache>
            </c:strRef>
          </c:cat>
          <c:val>
            <c:numRef>
              <c:f>Лист1!$E$2</c:f>
              <c:numCache>
                <c:formatCode>0%</c:formatCode>
                <c:ptCount val="1"/>
              </c:numCache>
            </c:numRef>
          </c:val>
          <c:extLst>
            <c:ext xmlns:c16="http://schemas.microsoft.com/office/drawing/2014/chart" uri="{C3380CC4-5D6E-409C-BE32-E72D297353CC}">
              <c16:uniqueId val="{00000005-BC2D-45B7-9F57-552B67B68135}"/>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legend>
      <c:legendPos val="t"/>
      <c:layout>
        <c:manualLayout>
          <c:xMode val="edge"/>
          <c:yMode val="edge"/>
          <c:x val="2.4643563536984781E-3"/>
          <c:y val="7.4981107122614771E-2"/>
          <c:w val="0.98490830871510604"/>
          <c:h val="0.88517263366710752"/>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87852D"/>
            </a:solidFill>
          </c:spPr>
          <c:invertIfNegative val="0"/>
          <c:dPt>
            <c:idx val="0"/>
            <c:invertIfNegative val="0"/>
            <c:bubble3D val="0"/>
            <c:extLst>
              <c:ext xmlns:c16="http://schemas.microsoft.com/office/drawing/2014/chart" uri="{C3380CC4-5D6E-409C-BE32-E72D297353CC}">
                <c16:uniqueId val="{00000000-065B-4621-83A9-2A4E36AC323A}"/>
              </c:ext>
            </c:extLst>
          </c:dPt>
          <c:dPt>
            <c:idx val="1"/>
            <c:invertIfNegative val="0"/>
            <c:bubble3D val="0"/>
            <c:extLst>
              <c:ext xmlns:c16="http://schemas.microsoft.com/office/drawing/2014/chart" uri="{C3380CC4-5D6E-409C-BE32-E72D297353CC}">
                <c16:uniqueId val="{00000001-065B-4621-83A9-2A4E36AC323A}"/>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Лист1!$A$2:$A$20</c:f>
              <c:strCache>
                <c:ptCount val="19"/>
                <c:pt idx="0">
                  <c:v>Робота Центрів надання адміністративних послуг (ЦНАП)</c:v>
                </c:pt>
                <c:pt idx="1">
                  <c:v>Електронні сервіси міської ради</c:v>
                </c:pt>
                <c:pt idx="2">
                  <c:v>Встановлення камер безпеки у місті, облаштування системи «Безпечне місто»</c:v>
                </c:pt>
                <c:pt idx="3">
                  <c:v>Впровадження роздільного сортування побутових відходів, впорядкування смітників</c:v>
                </c:pt>
                <c:pt idx="4">
                  <c:v>Передача технічної допомоги для військових частин </c:v>
                </c:pt>
                <c:pt idx="5">
                  <c:v>Співфінансування реконструкції та підвищення енергоефективності багатоквартирних будинків</c:v>
                </c:pt>
                <c:pt idx="6">
                  <c:v>Розвиток індустріальних парків</c:v>
                </c:pt>
                <c:pt idx="7">
                  <c:v>Вдосконалення системи керування дорожнім рухом</c:v>
                </c:pt>
                <c:pt idx="8">
                  <c:v>Встановлення відновлюваних джерел енергії на об’єктах комунальної власності</c:v>
                </c:pt>
                <c:pt idx="9">
                  <c:v>Підтримка учасників російсько-української війни</c:v>
                </c:pt>
                <c:pt idx="10">
                  <c:v>Зелений курс Вінниці</c:v>
                </c:pt>
                <c:pt idx="11">
                  <c:v>Робота Міжрегіонального координаційного гуманітарного штабу</c:v>
                </c:pt>
                <c:pt idx="12">
                  <c:v>Система автоматичного відкриття дверей в укриттях</c:v>
                </c:pt>
                <c:pt idx="13">
                  <c:v>Програми підтримки місцевого бізнесу</c:v>
                </c:pt>
                <c:pt idx="14">
                  <c:v>Бюджети громадських ініціатив </c:v>
                </c:pt>
                <c:pt idx="15">
                  <c:v>Стратегія розвитку Вінницької міської громади до 2030 року</c:v>
                </c:pt>
                <c:pt idx="16">
                  <c:v>Створення інноваційно-технологічного парку “Кристал”</c:v>
                </c:pt>
                <c:pt idx="17">
                  <c:v>Програма комплексного відновлення Вінницької міської громади</c:v>
                </c:pt>
                <c:pt idx="18">
                  <c:v>Концепція інтегрованого розвитку Вінницької міської громади до 2030 року</c:v>
                </c:pt>
              </c:strCache>
            </c:strRef>
          </c:cat>
          <c:val>
            <c:numRef>
              <c:f>Лист1!$B$2:$B$20</c:f>
              <c:numCache>
                <c:formatCode>0%</c:formatCode>
                <c:ptCount val="19"/>
                <c:pt idx="0">
                  <c:v>0.76919999999999999</c:v>
                </c:pt>
                <c:pt idx="1">
                  <c:v>0.68569999999999998</c:v>
                </c:pt>
                <c:pt idx="2">
                  <c:v>0.61639999999999995</c:v>
                </c:pt>
                <c:pt idx="3">
                  <c:v>0.6139</c:v>
                </c:pt>
                <c:pt idx="4">
                  <c:v>0.49120000000000003</c:v>
                </c:pt>
                <c:pt idx="5">
                  <c:v>0.45789999999999997</c:v>
                </c:pt>
                <c:pt idx="6">
                  <c:v>0.43909999999999999</c:v>
                </c:pt>
                <c:pt idx="7">
                  <c:v>0.42920000000000003</c:v>
                </c:pt>
                <c:pt idx="8">
                  <c:v>0.41760000000000003</c:v>
                </c:pt>
                <c:pt idx="9">
                  <c:v>0.37709999999999999</c:v>
                </c:pt>
                <c:pt idx="10">
                  <c:v>0.34839999999999999</c:v>
                </c:pt>
                <c:pt idx="11">
                  <c:v>0.31569999999999998</c:v>
                </c:pt>
                <c:pt idx="12">
                  <c:v>0.3034</c:v>
                </c:pt>
                <c:pt idx="13">
                  <c:v>0.29310000000000003</c:v>
                </c:pt>
                <c:pt idx="14">
                  <c:v>0.27910000000000001</c:v>
                </c:pt>
                <c:pt idx="15">
                  <c:v>0.26850000000000002</c:v>
                </c:pt>
                <c:pt idx="16">
                  <c:v>0.23330000000000001</c:v>
                </c:pt>
                <c:pt idx="17">
                  <c:v>0.20949999999999999</c:v>
                </c:pt>
                <c:pt idx="18">
                  <c:v>0.1956</c:v>
                </c:pt>
              </c:numCache>
            </c:numRef>
          </c:val>
          <c:extLst>
            <c:ext xmlns:c16="http://schemas.microsoft.com/office/drawing/2014/chart" uri="{C3380CC4-5D6E-409C-BE32-E72D297353CC}">
              <c16:uniqueId val="{00000002-065B-4621-83A9-2A4E36AC323A}"/>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B3E5-41D0-8799-197AAF9B35E0}"/>
              </c:ext>
            </c:extLst>
          </c:dPt>
          <c:dPt>
            <c:idx val="1"/>
            <c:invertIfNegative val="0"/>
            <c:bubble3D val="0"/>
            <c:extLst>
              <c:ext xmlns:c16="http://schemas.microsoft.com/office/drawing/2014/chart" uri="{C3380CC4-5D6E-409C-BE32-E72D297353CC}">
                <c16:uniqueId val="{00000001-B3E5-41D0-8799-197AAF9B35E0}"/>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Лист1!$A$2:$A$20</c:f>
              <c:strCache>
                <c:ptCount val="19"/>
                <c:pt idx="0">
                  <c:v>Робота Центрів надання адміністративних послуг (ЦНАП)</c:v>
                </c:pt>
                <c:pt idx="1">
                  <c:v>Електронні сервіси міської ради</c:v>
                </c:pt>
                <c:pt idx="2">
                  <c:v>Встановлення камер безпеки у місті, облаштування системи «Безпечне місто»</c:v>
                </c:pt>
                <c:pt idx="3">
                  <c:v>Впровадження роздільного сортування побутових відходів, впорядкування смітників</c:v>
                </c:pt>
                <c:pt idx="4">
                  <c:v>Передача технічної допомоги для військових частин </c:v>
                </c:pt>
                <c:pt idx="5">
                  <c:v>Співфінансування реконструкції та підвищення енергоефективності багатоквартирних будинків</c:v>
                </c:pt>
                <c:pt idx="6">
                  <c:v>Розвиток індустріальних парків</c:v>
                </c:pt>
                <c:pt idx="7">
                  <c:v>Вдосконалення системи керування дорожнім рухом</c:v>
                </c:pt>
                <c:pt idx="8">
                  <c:v>Встановлення відновлюваних джерел енергії на об’єктах комунальної власності</c:v>
                </c:pt>
                <c:pt idx="9">
                  <c:v>Підтримка учасників російсько-української війни</c:v>
                </c:pt>
                <c:pt idx="10">
                  <c:v>Зелений курс Вінниці</c:v>
                </c:pt>
                <c:pt idx="11">
                  <c:v>Робота Міжрегіонального координаційного гуманітарного штабу</c:v>
                </c:pt>
                <c:pt idx="12">
                  <c:v>Система автоматичного відкриття дверей в укриттях</c:v>
                </c:pt>
                <c:pt idx="13">
                  <c:v>Програми підтримки місцевого бізнесу</c:v>
                </c:pt>
                <c:pt idx="14">
                  <c:v>Бюджети громадських ініціатив </c:v>
                </c:pt>
                <c:pt idx="15">
                  <c:v>Стратегія розвитку Вінницької міської громади до 2030 року</c:v>
                </c:pt>
                <c:pt idx="16">
                  <c:v>Створення інноваційно-технологічного парку “Кристал”</c:v>
                </c:pt>
                <c:pt idx="17">
                  <c:v>Програма комплексного відновлення Вінницької міської громади</c:v>
                </c:pt>
                <c:pt idx="18">
                  <c:v>Концепція інтегрованого розвитку Вінницької міської громади до 2030 року</c:v>
                </c:pt>
              </c:strCache>
            </c:strRef>
          </c:cat>
          <c:val>
            <c:numRef>
              <c:f>Лист1!$B$2:$B$20</c:f>
              <c:numCache>
                <c:formatCode>0%</c:formatCode>
                <c:ptCount val="19"/>
                <c:pt idx="0">
                  <c:v>0.76829999999999998</c:v>
                </c:pt>
                <c:pt idx="1">
                  <c:v>0.68230000000000002</c:v>
                </c:pt>
                <c:pt idx="2">
                  <c:v>0.62880000000000003</c:v>
                </c:pt>
                <c:pt idx="3">
                  <c:v>0.61960000000000004</c:v>
                </c:pt>
                <c:pt idx="4">
                  <c:v>0.49809999999999999</c:v>
                </c:pt>
                <c:pt idx="5">
                  <c:v>0.46800000000000003</c:v>
                </c:pt>
                <c:pt idx="6">
                  <c:v>0.45029999999999998</c:v>
                </c:pt>
                <c:pt idx="7">
                  <c:v>0.43209999999999998</c:v>
                </c:pt>
                <c:pt idx="8">
                  <c:v>0.4199</c:v>
                </c:pt>
                <c:pt idx="9">
                  <c:v>0.37730000000000002</c:v>
                </c:pt>
                <c:pt idx="10">
                  <c:v>0.35349999999999998</c:v>
                </c:pt>
                <c:pt idx="11">
                  <c:v>0.31380000000000002</c:v>
                </c:pt>
                <c:pt idx="12">
                  <c:v>0.31090000000000001</c:v>
                </c:pt>
                <c:pt idx="13">
                  <c:v>0.29239999999999999</c:v>
                </c:pt>
                <c:pt idx="14">
                  <c:v>0.28370000000000001</c:v>
                </c:pt>
                <c:pt idx="15">
                  <c:v>0.26860000000000001</c:v>
                </c:pt>
                <c:pt idx="16">
                  <c:v>0.2354</c:v>
                </c:pt>
                <c:pt idx="17">
                  <c:v>0.2079</c:v>
                </c:pt>
                <c:pt idx="18">
                  <c:v>0.19400000000000001</c:v>
                </c:pt>
              </c:numCache>
            </c:numRef>
          </c:val>
          <c:extLst>
            <c:ext xmlns:c16="http://schemas.microsoft.com/office/drawing/2014/chart" uri="{C3380CC4-5D6E-409C-BE32-E72D297353CC}">
              <c16:uniqueId val="{00000002-B3E5-41D0-8799-197AAF9B35E0}"/>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7E68-41DB-B1DA-6E86326BE882}"/>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Так</c:v>
                </c:pt>
              </c:strCache>
            </c:strRef>
          </c:cat>
          <c:val>
            <c:numRef>
              <c:f>Лист1!$B$2</c:f>
              <c:numCache>
                <c:formatCode>0%</c:formatCode>
                <c:ptCount val="1"/>
                <c:pt idx="0">
                  <c:v>0.15390000000000001</c:v>
                </c:pt>
              </c:numCache>
            </c:numRef>
          </c:val>
          <c:extLst>
            <c:ext xmlns:c16="http://schemas.microsoft.com/office/drawing/2014/chart" uri="{C3380CC4-5D6E-409C-BE32-E72D297353CC}">
              <c16:uniqueId val="{00000001-7E68-41DB-B1DA-6E86326BE882}"/>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Так</c:v>
                </c:pt>
              </c:strCache>
            </c:strRef>
          </c:cat>
          <c:val>
            <c:numRef>
              <c:f>Лист1!$C$2</c:f>
              <c:numCache>
                <c:formatCode>0%</c:formatCode>
                <c:ptCount val="1"/>
                <c:pt idx="0">
                  <c:v>0.1348</c:v>
                </c:pt>
              </c:numCache>
            </c:numRef>
          </c:val>
          <c:extLst>
            <c:ext xmlns:c16="http://schemas.microsoft.com/office/drawing/2014/chart" uri="{C3380CC4-5D6E-409C-BE32-E72D297353CC}">
              <c16:uniqueId val="{00000002-7E68-41DB-B1DA-6E86326BE882}"/>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0959-4AF5-BD1E-B4C06299A9A0}"/>
              </c:ext>
            </c:extLst>
          </c:dPt>
          <c:dPt>
            <c:idx val="1"/>
            <c:invertIfNegative val="0"/>
            <c:bubble3D val="0"/>
            <c:extLst>
              <c:ext xmlns:c16="http://schemas.microsoft.com/office/drawing/2014/chart" uri="{C3380CC4-5D6E-409C-BE32-E72D297353CC}">
                <c16:uniqueId val="{00000001-0959-4AF5-BD1E-B4C06299A9A0}"/>
              </c:ext>
            </c:extLst>
          </c:dPt>
          <c:dLbls>
            <c:spPr>
              <a:noFill/>
              <a:ln w="12700">
                <a:noFill/>
              </a:ln>
              <a:effectLst/>
            </c:spPr>
            <c:txPr>
              <a:bodyPr wrap="non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Лист1!$A$2:$A$20</c:f>
              <c:strCache>
                <c:ptCount val="19"/>
                <c:pt idx="0">
                  <c:v>Робота Центрів надання адміністративних послуг (ЦНАП)</c:v>
                </c:pt>
                <c:pt idx="1">
                  <c:v>Електронні сервіси міської ради</c:v>
                </c:pt>
                <c:pt idx="2">
                  <c:v>Встановлення камер безпеки у місті, облаштування системи «Безпечне місто»</c:v>
                </c:pt>
                <c:pt idx="3">
                  <c:v>Впровадження роздільного сортування побутових відходів, впорядкування смітників</c:v>
                </c:pt>
                <c:pt idx="4">
                  <c:v>Передача технічної допомоги для військових частин </c:v>
                </c:pt>
                <c:pt idx="5">
                  <c:v>Співфінансування реконструкції та підвищення енергоефективності багатоквартирних будинків</c:v>
                </c:pt>
                <c:pt idx="6">
                  <c:v>Розвиток індустріальних парків</c:v>
                </c:pt>
                <c:pt idx="7">
                  <c:v>Вдосконалення системи керування дорожнім рухом</c:v>
                </c:pt>
                <c:pt idx="8">
                  <c:v>Встановлення відновлюваних джерел енергії на об’єктах комунальної власності</c:v>
                </c:pt>
                <c:pt idx="9">
                  <c:v>Підтримка учасників російсько-української війни</c:v>
                </c:pt>
                <c:pt idx="10">
                  <c:v>Зелений курс Вінниці</c:v>
                </c:pt>
                <c:pt idx="11">
                  <c:v>Робота Міжрегіонального координаційного гуманітарного штабу</c:v>
                </c:pt>
                <c:pt idx="12">
                  <c:v>Система автоматичного відкриття дверей в укриттях</c:v>
                </c:pt>
                <c:pt idx="13">
                  <c:v>Програми підтримки місцевого бізнесу</c:v>
                </c:pt>
                <c:pt idx="14">
                  <c:v>Бюджети громадських ініціатив </c:v>
                </c:pt>
                <c:pt idx="15">
                  <c:v>Стратегія розвитку Вінницької міської громади до 2030 року</c:v>
                </c:pt>
                <c:pt idx="16">
                  <c:v>Створення інноваційно-технологічного парку “Кристал”</c:v>
                </c:pt>
                <c:pt idx="17">
                  <c:v>Програма комплексного відновлення Вінницької міської громади</c:v>
                </c:pt>
                <c:pt idx="18">
                  <c:v>Концепція інтегрованого розвитку Вінницької міської громади до 2030 року</c:v>
                </c:pt>
              </c:strCache>
            </c:strRef>
          </c:cat>
          <c:val>
            <c:numRef>
              <c:f>Лист1!$B$2:$B$20</c:f>
              <c:numCache>
                <c:formatCode>0%</c:formatCode>
                <c:ptCount val="19"/>
                <c:pt idx="0">
                  <c:v>0.78669999999999995</c:v>
                </c:pt>
                <c:pt idx="1">
                  <c:v>0.74839999999999995</c:v>
                </c:pt>
                <c:pt idx="2">
                  <c:v>0.39219999999999999</c:v>
                </c:pt>
                <c:pt idx="3">
                  <c:v>0.51129999999999998</c:v>
                </c:pt>
                <c:pt idx="4">
                  <c:v>0.36580000000000001</c:v>
                </c:pt>
                <c:pt idx="5">
                  <c:v>0.27460000000000001</c:v>
                </c:pt>
                <c:pt idx="6">
                  <c:v>0.2369</c:v>
                </c:pt>
                <c:pt idx="7">
                  <c:v>0.377</c:v>
                </c:pt>
                <c:pt idx="8">
                  <c:v>0.37690000000000001</c:v>
                </c:pt>
                <c:pt idx="9">
                  <c:v>0.37340000000000001</c:v>
                </c:pt>
                <c:pt idx="10">
                  <c:v>0.25740000000000002</c:v>
                </c:pt>
                <c:pt idx="11">
                  <c:v>0.35020000000000001</c:v>
                </c:pt>
                <c:pt idx="12">
                  <c:v>0.16769999999999999</c:v>
                </c:pt>
                <c:pt idx="13">
                  <c:v>0.30549999999999999</c:v>
                </c:pt>
                <c:pt idx="14">
                  <c:v>0.19750000000000001</c:v>
                </c:pt>
                <c:pt idx="15">
                  <c:v>0.26779999999999998</c:v>
                </c:pt>
                <c:pt idx="16">
                  <c:v>0.19550000000000001</c:v>
                </c:pt>
                <c:pt idx="17">
                  <c:v>0.23860000000000001</c:v>
                </c:pt>
                <c:pt idx="18">
                  <c:v>0.22420000000000001</c:v>
                </c:pt>
              </c:numCache>
            </c:numRef>
          </c:val>
          <c:extLst>
            <c:ext xmlns:c16="http://schemas.microsoft.com/office/drawing/2014/chart" uri="{C3380CC4-5D6E-409C-BE32-E72D297353CC}">
              <c16:uniqueId val="{00000002-0959-4AF5-BD1E-B4C06299A9A0}"/>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4064-42B7-8598-E38A918AA04C}"/>
              </c:ext>
            </c:extLst>
          </c:dPt>
          <c:dPt>
            <c:idx val="1"/>
            <c:invertIfNegative val="0"/>
            <c:bubble3D val="0"/>
            <c:extLst>
              <c:ext xmlns:c16="http://schemas.microsoft.com/office/drawing/2014/chart" uri="{C3380CC4-5D6E-409C-BE32-E72D297353CC}">
                <c16:uniqueId val="{00000001-4064-42B7-8598-E38A918AA04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Лист1!$A$2:$A$20</c:f>
              <c:strCache>
                <c:ptCount val="19"/>
                <c:pt idx="0">
                  <c:v>Робота Центрів надання адміністративних послуг (ЦНАП)</c:v>
                </c:pt>
                <c:pt idx="1">
                  <c:v>Електронні сервіси міської ради</c:v>
                </c:pt>
                <c:pt idx="2">
                  <c:v>Встановлення камер безпеки у місті, облаштування системи «Безпечне місто»</c:v>
                </c:pt>
                <c:pt idx="3">
                  <c:v>Впровадження роздільного сортування побутових відходів, впорядкування смітників</c:v>
                </c:pt>
                <c:pt idx="4">
                  <c:v>Передача технічної допомоги для військових частин </c:v>
                </c:pt>
                <c:pt idx="5">
                  <c:v>Співфінансування реконструкції та підвищення енергоефективності багатоквартирних будинків</c:v>
                </c:pt>
                <c:pt idx="6">
                  <c:v>Розвиток індустріальних парків</c:v>
                </c:pt>
                <c:pt idx="7">
                  <c:v>Вдосконалення системи керування дорожнім рухом</c:v>
                </c:pt>
                <c:pt idx="8">
                  <c:v>Встановлення відновлюваних джерел енергії на об’єктах комунальної власності</c:v>
                </c:pt>
                <c:pt idx="9">
                  <c:v>Підтримка учасників російсько-української війни</c:v>
                </c:pt>
                <c:pt idx="10">
                  <c:v>Зелений курс Вінниці</c:v>
                </c:pt>
                <c:pt idx="11">
                  <c:v>Робота Міжрегіонального координаційного гуманітарного штабу</c:v>
                </c:pt>
                <c:pt idx="12">
                  <c:v>Система автоматичного відкриття дверей в укриттях</c:v>
                </c:pt>
                <c:pt idx="13">
                  <c:v>Програми підтримки місцевого бізнесу</c:v>
                </c:pt>
                <c:pt idx="14">
                  <c:v>Бюджети громадських ініціатив </c:v>
                </c:pt>
                <c:pt idx="15">
                  <c:v>Стратегія розвитку Вінницької міської громади до 2030 року</c:v>
                </c:pt>
                <c:pt idx="16">
                  <c:v>Створення інноваційно-технологічного парку “Кристал”</c:v>
                </c:pt>
                <c:pt idx="17">
                  <c:v>Програма комплексного відновлення Вінницької міської громади</c:v>
                </c:pt>
                <c:pt idx="18">
                  <c:v>Концепція інтегрованого розвитку Вінницької міської громади до 2030 року</c:v>
                </c:pt>
              </c:strCache>
            </c:strRef>
          </c:cat>
          <c:val>
            <c:numRef>
              <c:f>Лист1!$B$2:$B$20</c:f>
              <c:numCache>
                <c:formatCode>0%</c:formatCode>
                <c:ptCount val="19"/>
                <c:pt idx="0">
                  <c:v>0.75700000000000001</c:v>
                </c:pt>
                <c:pt idx="1">
                  <c:v>0.68140000000000001</c:v>
                </c:pt>
                <c:pt idx="2">
                  <c:v>0.65510000000000002</c:v>
                </c:pt>
                <c:pt idx="3">
                  <c:v>0.61919999999999997</c:v>
                </c:pt>
                <c:pt idx="4">
                  <c:v>0.51580000000000004</c:v>
                </c:pt>
                <c:pt idx="5">
                  <c:v>0.46410000000000001</c:v>
                </c:pt>
                <c:pt idx="6">
                  <c:v>0.4632</c:v>
                </c:pt>
                <c:pt idx="7">
                  <c:v>0.45540000000000003</c:v>
                </c:pt>
                <c:pt idx="8">
                  <c:v>0.42580000000000001</c:v>
                </c:pt>
                <c:pt idx="9">
                  <c:v>0.39739999999999998</c:v>
                </c:pt>
                <c:pt idx="10">
                  <c:v>0.3654</c:v>
                </c:pt>
                <c:pt idx="11">
                  <c:v>0.3246</c:v>
                </c:pt>
                <c:pt idx="12">
                  <c:v>0.31979999999999997</c:v>
                </c:pt>
                <c:pt idx="13">
                  <c:v>0.31509999999999999</c:v>
                </c:pt>
                <c:pt idx="14">
                  <c:v>0.29609999999999997</c:v>
                </c:pt>
                <c:pt idx="15">
                  <c:v>0.28870000000000001</c:v>
                </c:pt>
                <c:pt idx="16">
                  <c:v>0.25169999999999998</c:v>
                </c:pt>
                <c:pt idx="17">
                  <c:v>0.22220000000000001</c:v>
                </c:pt>
                <c:pt idx="18">
                  <c:v>0.21029999999999999</c:v>
                </c:pt>
              </c:numCache>
            </c:numRef>
          </c:val>
          <c:extLst>
            <c:ext xmlns:c16="http://schemas.microsoft.com/office/drawing/2014/chart" uri="{C3380CC4-5D6E-409C-BE32-E72D297353CC}">
              <c16:uniqueId val="{00000002-4064-42B7-8598-E38A918AA04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C3F4-4088-8FA3-3B99818500EC}"/>
              </c:ext>
            </c:extLst>
          </c:dPt>
          <c:dPt>
            <c:idx val="1"/>
            <c:invertIfNegative val="0"/>
            <c:bubble3D val="0"/>
            <c:extLst>
              <c:ext xmlns:c16="http://schemas.microsoft.com/office/drawing/2014/chart" uri="{C3380CC4-5D6E-409C-BE32-E72D297353CC}">
                <c16:uniqueId val="{00000001-C3F4-4088-8FA3-3B99818500E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Лист1!$A$2:$A$20</c:f>
              <c:strCache>
                <c:ptCount val="19"/>
                <c:pt idx="0">
                  <c:v>Робота Центрів надання адміністративних послуг (ЦНАП)</c:v>
                </c:pt>
                <c:pt idx="1">
                  <c:v>Електронні сервіси міської ради</c:v>
                </c:pt>
                <c:pt idx="2">
                  <c:v>Встановлення камер безпеки у місті, облаштування системи «Безпечне місто»</c:v>
                </c:pt>
                <c:pt idx="3">
                  <c:v>Впровадження роздільного сортування побутових відходів, впорядкування смітників</c:v>
                </c:pt>
                <c:pt idx="4">
                  <c:v>Передача технічної допомоги для військових частин </c:v>
                </c:pt>
                <c:pt idx="5">
                  <c:v>Співфінансування реконструкції та підвищення енергоефективності багатоквартирних будинків</c:v>
                </c:pt>
                <c:pt idx="6">
                  <c:v>Розвиток індустріальних парків</c:v>
                </c:pt>
                <c:pt idx="7">
                  <c:v>Вдосконалення системи керування дорожнім рухом</c:v>
                </c:pt>
                <c:pt idx="8">
                  <c:v>Встановлення відновлюваних джерел енергії на об’єктах комунальної власності</c:v>
                </c:pt>
                <c:pt idx="9">
                  <c:v>Підтримка учасників російсько-української війни</c:v>
                </c:pt>
                <c:pt idx="10">
                  <c:v>Зелений курс Вінниці</c:v>
                </c:pt>
                <c:pt idx="11">
                  <c:v>Робота Міжрегіонального координаційного гуманітарного штабу</c:v>
                </c:pt>
                <c:pt idx="12">
                  <c:v>Система автоматичного відкриття дверей в укриттях</c:v>
                </c:pt>
                <c:pt idx="13">
                  <c:v>Програми підтримки місцевого бізнесу</c:v>
                </c:pt>
                <c:pt idx="14">
                  <c:v>Бюджети громадських ініціатив </c:v>
                </c:pt>
                <c:pt idx="15">
                  <c:v>Стратегія розвитку Вінницької міської громади до 2030 року</c:v>
                </c:pt>
                <c:pt idx="16">
                  <c:v>Створення інноваційно-технологічного парку “Кристал”</c:v>
                </c:pt>
                <c:pt idx="17">
                  <c:v>Програма комплексного відновлення Вінницької міської громади</c:v>
                </c:pt>
                <c:pt idx="18">
                  <c:v>Концепція інтегрованого розвитку Вінницької міської громади до 2030 року</c:v>
                </c:pt>
              </c:strCache>
            </c:strRef>
          </c:cat>
          <c:val>
            <c:numRef>
              <c:f>Лист1!$B$2:$B$20</c:f>
              <c:numCache>
                <c:formatCode>0%</c:formatCode>
                <c:ptCount val="19"/>
                <c:pt idx="0">
                  <c:v>0.87639999999999996</c:v>
                </c:pt>
                <c:pt idx="1">
                  <c:v>0.72370000000000001</c:v>
                </c:pt>
                <c:pt idx="2">
                  <c:v>0.27689999999999998</c:v>
                </c:pt>
                <c:pt idx="3">
                  <c:v>0.5675</c:v>
                </c:pt>
                <c:pt idx="4">
                  <c:v>0.27539999999999998</c:v>
                </c:pt>
                <c:pt idx="5">
                  <c:v>0.40339999999999998</c:v>
                </c:pt>
                <c:pt idx="6">
                  <c:v>0.22800000000000001</c:v>
                </c:pt>
                <c:pt idx="7">
                  <c:v>0.19980000000000001</c:v>
                </c:pt>
                <c:pt idx="8">
                  <c:v>0.34560000000000002</c:v>
                </c:pt>
                <c:pt idx="9">
                  <c:v>0.1991</c:v>
                </c:pt>
                <c:pt idx="10">
                  <c:v>0.19969999999999999</c:v>
                </c:pt>
                <c:pt idx="11">
                  <c:v>0.23769999999999999</c:v>
                </c:pt>
                <c:pt idx="12">
                  <c:v>0.15920000000000001</c:v>
                </c:pt>
                <c:pt idx="13">
                  <c:v>0.1003</c:v>
                </c:pt>
                <c:pt idx="14">
                  <c:v>0.1308</c:v>
                </c:pt>
                <c:pt idx="15">
                  <c:v>9.1499999999999998E-2</c:v>
                </c:pt>
                <c:pt idx="16">
                  <c:v>7.1499999999999994E-2</c:v>
                </c:pt>
                <c:pt idx="17">
                  <c:v>9.8699999999999996E-2</c:v>
                </c:pt>
                <c:pt idx="18">
                  <c:v>6.6699999999999995E-2</c:v>
                </c:pt>
              </c:numCache>
            </c:numRef>
          </c:val>
          <c:extLst>
            <c:ext xmlns:c16="http://schemas.microsoft.com/office/drawing/2014/chart" uri="{C3380CC4-5D6E-409C-BE32-E72D297353CC}">
              <c16:uniqueId val="{00000002-C3F4-4088-8FA3-3B99818500E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6 + 7 – повністю довіряєте</c:v>
                </c:pt>
              </c:strCache>
            </c:strRef>
          </c:tx>
          <c:spPr>
            <a:solidFill>
              <a:schemeClr val="accent3">
                <a:lumMod val="60000"/>
                <a:lumOff val="40000"/>
              </a:schemeClr>
            </a:solidFill>
          </c:spPr>
          <c:invertIfNegative val="0"/>
          <c:dPt>
            <c:idx val="0"/>
            <c:invertIfNegative val="0"/>
            <c:bubble3D val="0"/>
            <c:extLst>
              <c:ext xmlns:c16="http://schemas.microsoft.com/office/drawing/2014/chart" uri="{C3380CC4-5D6E-409C-BE32-E72D297353CC}">
                <c16:uniqueId val="{00000000-065B-4621-83A9-2A4E36AC323A}"/>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Лист1!$B$2:$B$11</c:f>
              <c:numCache>
                <c:formatCode>0%</c:formatCode>
                <c:ptCount val="10"/>
                <c:pt idx="0">
                  <c:v>0.69020000000000004</c:v>
                </c:pt>
                <c:pt idx="1">
                  <c:v>0.52239999999999998</c:v>
                </c:pt>
                <c:pt idx="2">
                  <c:v>0.4476</c:v>
                </c:pt>
                <c:pt idx="3">
                  <c:v>0.36620000000000003</c:v>
                </c:pt>
                <c:pt idx="4">
                  <c:v>0.2949</c:v>
                </c:pt>
                <c:pt idx="5">
                  <c:v>0.2596</c:v>
                </c:pt>
                <c:pt idx="6">
                  <c:v>0.22189999999999999</c:v>
                </c:pt>
                <c:pt idx="7">
                  <c:v>0.20930000000000001</c:v>
                </c:pt>
                <c:pt idx="8">
                  <c:v>0.17599999999999999</c:v>
                </c:pt>
                <c:pt idx="9">
                  <c:v>0.1139</c:v>
                </c:pt>
              </c:numCache>
            </c:numRef>
          </c:val>
          <c:extLst>
            <c:ext xmlns:c16="http://schemas.microsoft.com/office/drawing/2014/chart" uri="{C3380CC4-5D6E-409C-BE32-E72D297353CC}">
              <c16:uniqueId val="{00000002-065B-4621-83A9-2A4E36AC323A}"/>
            </c:ext>
          </c:extLst>
        </c:ser>
        <c:ser>
          <c:idx val="1"/>
          <c:order val="1"/>
          <c:tx>
            <c:strRef>
              <c:f>Лист1!$C$1</c:f>
              <c:strCache>
                <c:ptCount val="1"/>
                <c:pt idx="0">
                  <c:v>3 + 4 – нейтральна оцінка + 5</c:v>
                </c:pt>
              </c:strCache>
            </c:strRef>
          </c:tx>
          <c:spPr>
            <a:solidFill>
              <a:schemeClr val="accent2">
                <a:lumMod val="20000"/>
                <a:lumOff val="80000"/>
              </a:schemeClr>
            </a:solidFill>
          </c:spPr>
          <c:invertIfNegative val="0"/>
          <c:dLbls>
            <c:dLbl>
              <c:idx val="0"/>
              <c:layout>
                <c:manualLayout>
                  <c:x val="-3.81381381381381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0A-4251-8A7D-0252565727E0}"/>
                </c:ext>
              </c:extLst>
            </c:dLbl>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Лист1!$C$2:$C$11</c:f>
              <c:numCache>
                <c:formatCode>0%</c:formatCode>
                <c:ptCount val="10"/>
                <c:pt idx="0">
                  <c:v>0.28079999999999999</c:v>
                </c:pt>
                <c:pt idx="1">
                  <c:v>0.4078</c:v>
                </c:pt>
                <c:pt idx="2">
                  <c:v>0.45529999999999998</c:v>
                </c:pt>
                <c:pt idx="3">
                  <c:v>0.54290000000000005</c:v>
                </c:pt>
                <c:pt idx="4">
                  <c:v>0.44690000000000002</c:v>
                </c:pt>
                <c:pt idx="5">
                  <c:v>0.55620000000000003</c:v>
                </c:pt>
                <c:pt idx="6">
                  <c:v>0.54259999999999997</c:v>
                </c:pt>
                <c:pt idx="7">
                  <c:v>0.52610000000000001</c:v>
                </c:pt>
                <c:pt idx="8">
                  <c:v>0.52159999999999995</c:v>
                </c:pt>
                <c:pt idx="9">
                  <c:v>0.54679999999999995</c:v>
                </c:pt>
              </c:numCache>
            </c:numRef>
          </c:val>
          <c:extLst>
            <c:ext xmlns:c16="http://schemas.microsoft.com/office/drawing/2014/chart" uri="{C3380CC4-5D6E-409C-BE32-E72D297353CC}">
              <c16:uniqueId val="{00000000-6902-4CE2-B312-034563E1B76E}"/>
            </c:ext>
          </c:extLst>
        </c:ser>
        <c:ser>
          <c:idx val="2"/>
          <c:order val="2"/>
          <c:tx>
            <c:strRef>
              <c:f>Лист1!$D$1</c:f>
              <c:strCache>
                <c:ptCount val="1"/>
                <c:pt idx="0">
                  <c:v>1 – абсолютно не довіряєте + 2</c:v>
                </c:pt>
              </c:strCache>
            </c:strRef>
          </c:tx>
          <c:spPr>
            <a:solidFill>
              <a:srgbClr val="FF9F9F"/>
            </a:solidFill>
          </c:spPr>
          <c:invertIfNegative val="0"/>
          <c:dLbls>
            <c:dLbl>
              <c:idx val="0"/>
              <c:layout>
                <c:manualLayout>
                  <c:x val="0"/>
                  <c:y val="1.4040906578220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0A-4251-8A7D-0252565727E0}"/>
                </c:ext>
              </c:extLst>
            </c:dLbl>
            <c:dLbl>
              <c:idx val="1"/>
              <c:layout>
                <c:manualLayout>
                  <c:x val="0"/>
                  <c:y val="2.4571586511885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C0A-4251-8A7D-0252565727E0}"/>
                </c:ext>
              </c:extLst>
            </c:dLbl>
            <c:dLbl>
              <c:idx val="2"/>
              <c:layout>
                <c:manualLayout>
                  <c:x val="0"/>
                  <c:y val="2.45715865118850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C0A-4251-8A7D-0252565727E0}"/>
                </c:ext>
              </c:extLst>
            </c:dLbl>
            <c:dLbl>
              <c:idx val="3"/>
              <c:layout>
                <c:manualLayout>
                  <c:x val="0"/>
                  <c:y val="2.457158651188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C0A-4251-8A7D-0252565727E0}"/>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C0A-4251-8A7D-0252565727E0}"/>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C0A-4251-8A7D-0252565727E0}"/>
                </c:ext>
              </c:extLst>
            </c:dLbl>
            <c:dLbl>
              <c:idx val="6"/>
              <c:layout>
                <c:manualLayout>
                  <c:x val="-3.178178178178189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C0A-4251-8A7D-0252565727E0}"/>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0A-4251-8A7D-0252565727E0}"/>
                </c:ext>
              </c:extLst>
            </c:dLbl>
            <c:spPr>
              <a:noFill/>
              <a:ln>
                <a:noFill/>
              </a:ln>
              <a:effectLst/>
            </c:spPr>
            <c:txPr>
              <a:bodyPr wrap="square" lIns="38100" tIns="19050" rIns="38100" bIns="19050" anchor="ctr">
                <a:spAutoFit/>
              </a:bodyPr>
              <a:lstStyle/>
              <a:p>
                <a:pPr>
                  <a:defRPr sz="85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Лист1!$D$2:$D$11</c:f>
              <c:numCache>
                <c:formatCode>0%</c:formatCode>
                <c:ptCount val="10"/>
                <c:pt idx="0">
                  <c:v>1.47E-2</c:v>
                </c:pt>
                <c:pt idx="1">
                  <c:v>4.0099999999999997E-2</c:v>
                </c:pt>
                <c:pt idx="2">
                  <c:v>6.7500000000000004E-2</c:v>
                </c:pt>
                <c:pt idx="3">
                  <c:v>8.3799999999999999E-2</c:v>
                </c:pt>
                <c:pt idx="4">
                  <c:v>0.21</c:v>
                </c:pt>
                <c:pt idx="5">
                  <c:v>0.15970000000000001</c:v>
                </c:pt>
                <c:pt idx="6">
                  <c:v>0.2059</c:v>
                </c:pt>
                <c:pt idx="7">
                  <c:v>0.21879999999999999</c:v>
                </c:pt>
                <c:pt idx="8">
                  <c:v>0.24490000000000001</c:v>
                </c:pt>
                <c:pt idx="9">
                  <c:v>0.29389999999999999</c:v>
                </c:pt>
              </c:numCache>
            </c:numRef>
          </c:val>
          <c:extLst>
            <c:ext xmlns:c16="http://schemas.microsoft.com/office/drawing/2014/chart" uri="{C3380CC4-5D6E-409C-BE32-E72D297353CC}">
              <c16:uniqueId val="{00000001-6902-4CE2-B312-034563E1B76E}"/>
            </c:ext>
          </c:extLst>
        </c:ser>
        <c:ser>
          <c:idx val="3"/>
          <c:order val="3"/>
          <c:tx>
            <c:strRef>
              <c:f>Лист1!$E$1</c:f>
              <c:strCache>
                <c:ptCount val="1"/>
                <c:pt idx="0">
                  <c:v>Важко сказати</c:v>
                </c:pt>
              </c:strCache>
            </c:strRef>
          </c:tx>
          <c:spPr>
            <a:solidFill>
              <a:schemeClr val="bg1">
                <a:lumMod val="75000"/>
              </a:schemeClr>
            </a:solidFill>
          </c:spPr>
          <c:invertIfNegative val="0"/>
          <c:dLbls>
            <c:dLbl>
              <c:idx val="0"/>
              <c:layout>
                <c:manualLayout>
                  <c:x val="0"/>
                  <c:y val="-2.5417357656163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02-4CE2-B312-034563E1B76E}"/>
                </c:ext>
              </c:extLst>
            </c:dLbl>
            <c:dLbl>
              <c:idx val="1"/>
              <c:layout>
                <c:manualLayout>
                  <c:x val="0"/>
                  <c:y val="-2.80818131564400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0A-4251-8A7D-0252565727E0}"/>
                </c:ext>
              </c:extLst>
            </c:dLbl>
            <c:dLbl>
              <c:idx val="2"/>
              <c:layout>
                <c:manualLayout>
                  <c:x val="0"/>
                  <c:y val="-2.4571586511884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0A-4251-8A7D-0252565727E0}"/>
                </c:ext>
              </c:extLst>
            </c:dLbl>
            <c:dLbl>
              <c:idx val="3"/>
              <c:layout>
                <c:manualLayout>
                  <c:x val="0"/>
                  <c:y val="-2.457158651188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0A-4251-8A7D-0252565727E0}"/>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0A-4251-8A7D-0252565727E0}"/>
                </c:ext>
              </c:extLst>
            </c:dLbl>
            <c:dLbl>
              <c:idx val="5"/>
              <c:layout>
                <c:manualLayout>
                  <c:x val="0"/>
                  <c:y val="-2.1061359867330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0A-4251-8A7D-0252565727E0}"/>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0A-4251-8A7D-0252565727E0}"/>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0A-4251-8A7D-0252565727E0}"/>
                </c:ext>
              </c:extLst>
            </c:dLbl>
            <c:spPr>
              <a:noFill/>
              <a:ln>
                <a:noFill/>
              </a:ln>
              <a:effectLst/>
            </c:spPr>
            <c:txPr>
              <a:bodyPr wrap="square" lIns="38100" tIns="19050" rIns="38100" bIns="19050" anchor="ctr">
                <a:spAutoFit/>
              </a:bodyPr>
              <a:lstStyle/>
              <a:p>
                <a:pPr>
                  <a:defRPr sz="8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Лист1!$E$2:$E$11</c:f>
              <c:numCache>
                <c:formatCode>0%</c:formatCode>
                <c:ptCount val="10"/>
                <c:pt idx="0">
                  <c:v>1.43E-2</c:v>
                </c:pt>
                <c:pt idx="1">
                  <c:v>2.98E-2</c:v>
                </c:pt>
                <c:pt idx="2">
                  <c:v>2.9600000000000001E-2</c:v>
                </c:pt>
                <c:pt idx="3">
                  <c:v>7.1000000000000004E-3</c:v>
                </c:pt>
                <c:pt idx="4">
                  <c:v>4.82E-2</c:v>
                </c:pt>
                <c:pt idx="5">
                  <c:v>2.4500000000000001E-2</c:v>
                </c:pt>
                <c:pt idx="6">
                  <c:v>2.9499999999999998E-2</c:v>
                </c:pt>
                <c:pt idx="7">
                  <c:v>4.58E-2</c:v>
                </c:pt>
                <c:pt idx="8">
                  <c:v>5.7500000000000002E-2</c:v>
                </c:pt>
                <c:pt idx="9">
                  <c:v>4.5400000000000003E-2</c:v>
                </c:pt>
              </c:numCache>
            </c:numRef>
          </c:val>
          <c:extLst>
            <c:ext xmlns:c16="http://schemas.microsoft.com/office/drawing/2014/chart" uri="{C3380CC4-5D6E-409C-BE32-E72D297353CC}">
              <c16:uniqueId val="{00000002-6902-4CE2-B312-034563E1B76E}"/>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6 + 7 – повністю довіряєте</c:v>
                </c:pt>
              </c:strCache>
            </c:strRef>
          </c:tx>
          <c:spPr>
            <a:solidFill>
              <a:schemeClr val="accent3">
                <a:lumMod val="60000"/>
                <a:lumOff val="40000"/>
              </a:schemeClr>
            </a:solidFill>
          </c:spPr>
          <c:invertIfNegative val="0"/>
          <c:dPt>
            <c:idx val="0"/>
            <c:invertIfNegative val="0"/>
            <c:bubble3D val="0"/>
            <c:extLst>
              <c:ext xmlns:c16="http://schemas.microsoft.com/office/drawing/2014/chart" uri="{C3380CC4-5D6E-409C-BE32-E72D297353CC}">
                <c16:uniqueId val="{00000000-A669-41FE-AB1A-222095A9E71C}"/>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Лист1!$B$2:$B$11</c:f>
              <c:numCache>
                <c:formatCode>0%</c:formatCode>
                <c:ptCount val="10"/>
                <c:pt idx="0">
                  <c:v>0.69389999999999996</c:v>
                </c:pt>
                <c:pt idx="1">
                  <c:v>0.52329999999999999</c:v>
                </c:pt>
                <c:pt idx="2">
                  <c:v>0.45529999999999998</c:v>
                </c:pt>
                <c:pt idx="3">
                  <c:v>0.36109999999999998</c:v>
                </c:pt>
                <c:pt idx="4">
                  <c:v>0.30099999999999999</c:v>
                </c:pt>
                <c:pt idx="5">
                  <c:v>0.26640000000000003</c:v>
                </c:pt>
                <c:pt idx="6">
                  <c:v>0.22670000000000001</c:v>
                </c:pt>
                <c:pt idx="7">
                  <c:v>0.21329999999999999</c:v>
                </c:pt>
                <c:pt idx="8">
                  <c:v>0.18010000000000001</c:v>
                </c:pt>
                <c:pt idx="9">
                  <c:v>0.11360000000000001</c:v>
                </c:pt>
              </c:numCache>
            </c:numRef>
          </c:val>
          <c:extLst>
            <c:ext xmlns:c16="http://schemas.microsoft.com/office/drawing/2014/chart" uri="{C3380CC4-5D6E-409C-BE32-E72D297353CC}">
              <c16:uniqueId val="{00000001-A669-41FE-AB1A-222095A9E71C}"/>
            </c:ext>
          </c:extLst>
        </c:ser>
        <c:ser>
          <c:idx val="1"/>
          <c:order val="1"/>
          <c:tx>
            <c:strRef>
              <c:f>Лист1!$C$1</c:f>
              <c:strCache>
                <c:ptCount val="1"/>
                <c:pt idx="0">
                  <c:v>3 + 4 – нейтральна оцінка + 5</c:v>
                </c:pt>
              </c:strCache>
            </c:strRef>
          </c:tx>
          <c:spPr>
            <a:solidFill>
              <a:schemeClr val="accent2">
                <a:lumMod val="20000"/>
                <a:lumOff val="80000"/>
              </a:schemeClr>
            </a:solidFill>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Лист1!$C$2:$C$11</c:f>
              <c:numCache>
                <c:formatCode>0%</c:formatCode>
                <c:ptCount val="10"/>
                <c:pt idx="0">
                  <c:v>0.27950000000000003</c:v>
                </c:pt>
                <c:pt idx="1">
                  <c:v>0.40899999999999997</c:v>
                </c:pt>
                <c:pt idx="2">
                  <c:v>0.45229999999999998</c:v>
                </c:pt>
                <c:pt idx="3">
                  <c:v>0.54700000000000004</c:v>
                </c:pt>
                <c:pt idx="4">
                  <c:v>0.44640000000000002</c:v>
                </c:pt>
                <c:pt idx="5">
                  <c:v>0.54979999999999996</c:v>
                </c:pt>
                <c:pt idx="6">
                  <c:v>0.54210000000000003</c:v>
                </c:pt>
                <c:pt idx="7">
                  <c:v>0.52580000000000005</c:v>
                </c:pt>
                <c:pt idx="8">
                  <c:v>0.53149999999999997</c:v>
                </c:pt>
                <c:pt idx="9">
                  <c:v>0.55279999999999996</c:v>
                </c:pt>
              </c:numCache>
            </c:numRef>
          </c:val>
          <c:extLst>
            <c:ext xmlns:c16="http://schemas.microsoft.com/office/drawing/2014/chart" uri="{C3380CC4-5D6E-409C-BE32-E72D297353CC}">
              <c16:uniqueId val="{00000002-A669-41FE-AB1A-222095A9E71C}"/>
            </c:ext>
          </c:extLst>
        </c:ser>
        <c:ser>
          <c:idx val="2"/>
          <c:order val="2"/>
          <c:tx>
            <c:strRef>
              <c:f>Лист1!$D$1</c:f>
              <c:strCache>
                <c:ptCount val="1"/>
                <c:pt idx="0">
                  <c:v>1 – абсолютно не довіряєте + 2</c:v>
                </c:pt>
              </c:strCache>
            </c:strRef>
          </c:tx>
          <c:spPr>
            <a:solidFill>
              <a:srgbClr val="FF9F9F"/>
            </a:solidFill>
          </c:spPr>
          <c:invertIfNegative val="0"/>
          <c:dLbls>
            <c:dLbl>
              <c:idx val="0"/>
              <c:layout>
                <c:manualLayout>
                  <c:x val="0"/>
                  <c:y val="1.4040906578220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B8-485E-8333-185D1C83F635}"/>
                </c:ext>
              </c:extLst>
            </c:dLbl>
            <c:dLbl>
              <c:idx val="1"/>
              <c:layout>
                <c:manualLayout>
                  <c:x val="-1.1653185368061542E-16"/>
                  <c:y val="1.91888422035481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B8-485E-8333-185D1C83F635}"/>
                </c:ext>
              </c:extLst>
            </c:dLbl>
            <c:dLbl>
              <c:idx val="2"/>
              <c:layout>
                <c:manualLayout>
                  <c:x val="0"/>
                  <c:y val="1.9188375350140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9B8-485E-8333-185D1C83F635}"/>
                </c:ext>
              </c:extLst>
            </c:dLbl>
            <c:dLbl>
              <c:idx val="3"/>
              <c:layout>
                <c:manualLayout>
                  <c:x val="0"/>
                  <c:y val="1.755113322277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9B8-485E-8333-185D1C83F635}"/>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9B8-485E-8333-185D1C83F635}"/>
                </c:ext>
              </c:extLst>
            </c:dLbl>
            <c:dLbl>
              <c:idx val="5"/>
              <c:layout>
                <c:manualLayout>
                  <c:x val="-5.720720720720732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9B8-485E-8333-185D1C83F635}"/>
                </c:ext>
              </c:extLst>
            </c:dLbl>
            <c:dLbl>
              <c:idx val="6"/>
              <c:layout>
                <c:manualLayout>
                  <c:x val="-3.813813813813813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9B8-485E-8333-185D1C83F635}"/>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9B8-485E-8333-185D1C83F635}"/>
                </c:ext>
              </c:extLst>
            </c:dLbl>
            <c:spPr>
              <a:noFill/>
              <a:ln>
                <a:noFill/>
              </a:ln>
              <a:effectLst/>
            </c:spPr>
            <c:txPr>
              <a:bodyPr wrap="square" lIns="38100" tIns="19050" rIns="38100" bIns="19050" anchor="ctr">
                <a:spAutoFit/>
              </a:bodyPr>
              <a:lstStyle/>
              <a:p>
                <a:pPr>
                  <a:defRPr sz="85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Лист1!$D$2:$D$11</c:f>
              <c:numCache>
                <c:formatCode>0%</c:formatCode>
                <c:ptCount val="10"/>
                <c:pt idx="0">
                  <c:v>1.4500000000000001E-2</c:v>
                </c:pt>
                <c:pt idx="1">
                  <c:v>4.1000000000000002E-2</c:v>
                </c:pt>
                <c:pt idx="2">
                  <c:v>6.88E-2</c:v>
                </c:pt>
                <c:pt idx="3">
                  <c:v>8.6400000000000005E-2</c:v>
                </c:pt>
                <c:pt idx="4">
                  <c:v>0.215</c:v>
                </c:pt>
                <c:pt idx="5">
                  <c:v>0.1643</c:v>
                </c:pt>
                <c:pt idx="6">
                  <c:v>0.20830000000000001</c:v>
                </c:pt>
                <c:pt idx="7">
                  <c:v>0.22070000000000001</c:v>
                </c:pt>
                <c:pt idx="8">
                  <c:v>0.2422</c:v>
                </c:pt>
                <c:pt idx="9">
                  <c:v>0.29830000000000001</c:v>
                </c:pt>
              </c:numCache>
            </c:numRef>
          </c:val>
          <c:extLst>
            <c:ext xmlns:c16="http://schemas.microsoft.com/office/drawing/2014/chart" uri="{C3380CC4-5D6E-409C-BE32-E72D297353CC}">
              <c16:uniqueId val="{00000003-A669-41FE-AB1A-222095A9E71C}"/>
            </c:ext>
          </c:extLst>
        </c:ser>
        <c:ser>
          <c:idx val="3"/>
          <c:order val="3"/>
          <c:tx>
            <c:strRef>
              <c:f>Лист1!$E$1</c:f>
              <c:strCache>
                <c:ptCount val="1"/>
                <c:pt idx="0">
                  <c:v>Важко сказати</c:v>
                </c:pt>
              </c:strCache>
            </c:strRef>
          </c:tx>
          <c:spPr>
            <a:solidFill>
              <a:schemeClr val="bg1">
                <a:lumMod val="75000"/>
              </a:schemeClr>
            </a:solidFill>
          </c:spPr>
          <c:invertIfNegative val="0"/>
          <c:dLbls>
            <c:dLbl>
              <c:idx val="0"/>
              <c:layout>
                <c:manualLayout>
                  <c:x val="-1.1653185368061542E-16"/>
                  <c:y val="-2.6786346047540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69-41FE-AB1A-222095A9E71C}"/>
                </c:ext>
              </c:extLst>
            </c:dLbl>
            <c:dLbl>
              <c:idx val="1"/>
              <c:layout>
                <c:manualLayout>
                  <c:x val="-1.1653185368061542E-16"/>
                  <c:y val="-2.457158651188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B8-485E-8333-185D1C83F635}"/>
                </c:ext>
              </c:extLst>
            </c:dLbl>
            <c:dLbl>
              <c:idx val="2"/>
              <c:layout>
                <c:manualLayout>
                  <c:x val="0"/>
                  <c:y val="-2.1061359867329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B8-485E-8333-185D1C83F635}"/>
                </c:ext>
              </c:extLst>
            </c:dLbl>
            <c:dLbl>
              <c:idx val="3"/>
              <c:layout>
                <c:manualLayout>
                  <c:x val="0"/>
                  <c:y val="-2.457158651188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B8-485E-8333-185D1C83F635}"/>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B8-485E-8333-185D1C83F635}"/>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B8-485E-8333-185D1C83F635}"/>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B8-485E-8333-185D1C83F635}"/>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B8-485E-8333-185D1C83F635}"/>
                </c:ext>
              </c:extLst>
            </c:dLbl>
            <c:spPr>
              <a:noFill/>
              <a:ln>
                <a:noFill/>
              </a:ln>
              <a:effectLst/>
            </c:spPr>
            <c:txPr>
              <a:bodyPr wrap="square" lIns="38100" tIns="19050" rIns="38100" bIns="19050" anchor="ctr">
                <a:spAutoFit/>
              </a:bodyPr>
              <a:lstStyle/>
              <a:p>
                <a:pPr>
                  <a:defRPr sz="8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Лист1!$E$2:$E$11</c:f>
              <c:numCache>
                <c:formatCode>0%</c:formatCode>
                <c:ptCount val="10"/>
                <c:pt idx="0">
                  <c:v>1.21E-2</c:v>
                </c:pt>
                <c:pt idx="1">
                  <c:v>2.6700000000000002E-2</c:v>
                </c:pt>
                <c:pt idx="2">
                  <c:v>2.3599999999999999E-2</c:v>
                </c:pt>
                <c:pt idx="3">
                  <c:v>5.4999999999999997E-3</c:v>
                </c:pt>
                <c:pt idx="4">
                  <c:v>3.7600000000000001E-2</c:v>
                </c:pt>
                <c:pt idx="5">
                  <c:v>1.95E-2</c:v>
                </c:pt>
                <c:pt idx="6">
                  <c:v>2.29E-2</c:v>
                </c:pt>
                <c:pt idx="7">
                  <c:v>4.02E-2</c:v>
                </c:pt>
                <c:pt idx="8">
                  <c:v>4.6199999999999998E-2</c:v>
                </c:pt>
                <c:pt idx="9">
                  <c:v>3.5200000000000002E-2</c:v>
                </c:pt>
              </c:numCache>
            </c:numRef>
          </c:val>
          <c:extLst>
            <c:ext xmlns:c16="http://schemas.microsoft.com/office/drawing/2014/chart" uri="{C3380CC4-5D6E-409C-BE32-E72D297353CC}">
              <c16:uniqueId val="{00000005-A669-41FE-AB1A-222095A9E71C}"/>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6 + 7 – повністю довіряєте</c:v>
                </c:pt>
              </c:strCache>
            </c:strRef>
          </c:tx>
          <c:spPr>
            <a:solidFill>
              <a:schemeClr val="accent3">
                <a:lumMod val="60000"/>
                <a:lumOff val="40000"/>
              </a:schemeClr>
            </a:solidFill>
          </c:spPr>
          <c:invertIfNegative val="0"/>
          <c:dPt>
            <c:idx val="0"/>
            <c:invertIfNegative val="0"/>
            <c:bubble3D val="0"/>
            <c:extLst>
              <c:ext xmlns:c16="http://schemas.microsoft.com/office/drawing/2014/chart" uri="{C3380CC4-5D6E-409C-BE32-E72D297353CC}">
                <c16:uniqueId val="{00000000-80C9-4DB2-8385-1B4231B1D430}"/>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Лист1!$B$2:$B$11</c:f>
              <c:numCache>
                <c:formatCode>0%</c:formatCode>
                <c:ptCount val="10"/>
                <c:pt idx="0">
                  <c:v>0.62329999999999997</c:v>
                </c:pt>
                <c:pt idx="1">
                  <c:v>0.50519999999999998</c:v>
                </c:pt>
                <c:pt idx="2">
                  <c:v>0.30759999999999998</c:v>
                </c:pt>
                <c:pt idx="3">
                  <c:v>0.45739999999999997</c:v>
                </c:pt>
                <c:pt idx="4">
                  <c:v>0.18340000000000001</c:v>
                </c:pt>
                <c:pt idx="5">
                  <c:v>0.1358</c:v>
                </c:pt>
                <c:pt idx="6">
                  <c:v>0.1361</c:v>
                </c:pt>
                <c:pt idx="7">
                  <c:v>0.1371</c:v>
                </c:pt>
                <c:pt idx="8">
                  <c:v>0.1023</c:v>
                </c:pt>
                <c:pt idx="9">
                  <c:v>0.1198</c:v>
                </c:pt>
              </c:numCache>
            </c:numRef>
          </c:val>
          <c:extLst>
            <c:ext xmlns:c16="http://schemas.microsoft.com/office/drawing/2014/chart" uri="{C3380CC4-5D6E-409C-BE32-E72D297353CC}">
              <c16:uniqueId val="{00000001-80C9-4DB2-8385-1B4231B1D430}"/>
            </c:ext>
          </c:extLst>
        </c:ser>
        <c:ser>
          <c:idx val="1"/>
          <c:order val="1"/>
          <c:tx>
            <c:strRef>
              <c:f>Лист1!$C$1</c:f>
              <c:strCache>
                <c:ptCount val="1"/>
                <c:pt idx="0">
                  <c:v>3 + 4 – нейтральна оцінка + 5</c:v>
                </c:pt>
              </c:strCache>
            </c:strRef>
          </c:tx>
          <c:spPr>
            <a:solidFill>
              <a:schemeClr val="accent2">
                <a:lumMod val="20000"/>
                <a:lumOff val="80000"/>
              </a:schemeClr>
            </a:solidFill>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Лист1!$C$2:$C$11</c:f>
              <c:numCache>
                <c:formatCode>0%</c:formatCode>
                <c:ptCount val="10"/>
                <c:pt idx="0">
                  <c:v>0.30470000000000003</c:v>
                </c:pt>
                <c:pt idx="1">
                  <c:v>0.3861</c:v>
                </c:pt>
                <c:pt idx="2">
                  <c:v>0.50849999999999995</c:v>
                </c:pt>
                <c:pt idx="3">
                  <c:v>0.46949999999999997</c:v>
                </c:pt>
                <c:pt idx="4">
                  <c:v>0.45590000000000003</c:v>
                </c:pt>
                <c:pt idx="5">
                  <c:v>0.67310000000000003</c:v>
                </c:pt>
                <c:pt idx="6">
                  <c:v>0.5524</c:v>
                </c:pt>
                <c:pt idx="7">
                  <c:v>0.53059999999999996</c:v>
                </c:pt>
                <c:pt idx="8">
                  <c:v>0.34150000000000003</c:v>
                </c:pt>
                <c:pt idx="9">
                  <c:v>0.43809999999999999</c:v>
                </c:pt>
              </c:numCache>
            </c:numRef>
          </c:val>
          <c:extLst>
            <c:ext xmlns:c16="http://schemas.microsoft.com/office/drawing/2014/chart" uri="{C3380CC4-5D6E-409C-BE32-E72D297353CC}">
              <c16:uniqueId val="{00000002-80C9-4DB2-8385-1B4231B1D430}"/>
            </c:ext>
          </c:extLst>
        </c:ser>
        <c:ser>
          <c:idx val="2"/>
          <c:order val="2"/>
          <c:tx>
            <c:strRef>
              <c:f>Лист1!$D$1</c:f>
              <c:strCache>
                <c:ptCount val="1"/>
                <c:pt idx="0">
                  <c:v>1 – абсолютно не довіряєте + 2</c:v>
                </c:pt>
              </c:strCache>
            </c:strRef>
          </c:tx>
          <c:spPr>
            <a:solidFill>
              <a:srgbClr val="FF9F9F"/>
            </a:solidFill>
          </c:spPr>
          <c:invertIfNegative val="0"/>
          <c:dLbls>
            <c:dLbl>
              <c:idx val="0"/>
              <c:layout>
                <c:manualLayout>
                  <c:x val="-1.3312312312312429E-2"/>
                  <c:y val="1.77873482726423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0C9-4DB2-8385-1B4231B1D430}"/>
                </c:ext>
              </c:extLst>
            </c:dLbl>
            <c:dLbl>
              <c:idx val="1"/>
              <c:layout>
                <c:manualLayout>
                  <c:x val="0"/>
                  <c:y val="2.1061359867330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DFB-4865-9483-E2BADACFC889}"/>
                </c:ext>
              </c:extLst>
            </c:dLbl>
            <c:dLbl>
              <c:idx val="3"/>
              <c:layout>
                <c:manualLayout>
                  <c:x val="-1.1653185368061542E-16"/>
                  <c:y val="1.7787114845938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B7-45BE-8363-3B986CD83112}"/>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DFB-4865-9483-E2BADACFC889}"/>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DFB-4865-9483-E2BADACFC889}"/>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FB-4865-9483-E2BADACFC889}"/>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FB-4865-9483-E2BADACFC889}"/>
                </c:ext>
              </c:extLst>
            </c:dLbl>
            <c:spPr>
              <a:noFill/>
              <a:ln>
                <a:noFill/>
              </a:ln>
              <a:effectLst/>
            </c:spPr>
            <c:txPr>
              <a:bodyPr wrap="square" lIns="38100" tIns="19050" rIns="38100" bIns="19050" anchor="ctr">
                <a:spAutoFit/>
              </a:bodyPr>
              <a:lstStyle/>
              <a:p>
                <a:pPr>
                  <a:defRPr sz="85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Лист1!$D$2:$D$11</c:f>
              <c:numCache>
                <c:formatCode>0%</c:formatCode>
                <c:ptCount val="10"/>
                <c:pt idx="0">
                  <c:v>1.77E-2</c:v>
                </c:pt>
                <c:pt idx="1">
                  <c:v>2.3099999999999999E-2</c:v>
                </c:pt>
                <c:pt idx="2">
                  <c:v>4.4900000000000002E-2</c:v>
                </c:pt>
                <c:pt idx="3">
                  <c:v>3.6499999999999998E-2</c:v>
                </c:pt>
                <c:pt idx="4">
                  <c:v>0.1195</c:v>
                </c:pt>
                <c:pt idx="5">
                  <c:v>7.6300000000000007E-2</c:v>
                </c:pt>
                <c:pt idx="6">
                  <c:v>0.16309999999999999</c:v>
                </c:pt>
                <c:pt idx="7">
                  <c:v>0.18559999999999999</c:v>
                </c:pt>
                <c:pt idx="8">
                  <c:v>0.29289999999999999</c:v>
                </c:pt>
                <c:pt idx="9">
                  <c:v>0.2132</c:v>
                </c:pt>
              </c:numCache>
            </c:numRef>
          </c:val>
          <c:extLst>
            <c:ext xmlns:c16="http://schemas.microsoft.com/office/drawing/2014/chart" uri="{C3380CC4-5D6E-409C-BE32-E72D297353CC}">
              <c16:uniqueId val="{00000003-80C9-4DB2-8385-1B4231B1D430}"/>
            </c:ext>
          </c:extLst>
        </c:ser>
        <c:ser>
          <c:idx val="3"/>
          <c:order val="3"/>
          <c:tx>
            <c:strRef>
              <c:f>Лист1!$E$1</c:f>
              <c:strCache>
                <c:ptCount val="1"/>
                <c:pt idx="0">
                  <c:v>Важко сказати</c:v>
                </c:pt>
              </c:strCache>
            </c:strRef>
          </c:tx>
          <c:spPr>
            <a:solidFill>
              <a:schemeClr val="bg1">
                <a:lumMod val="75000"/>
              </a:schemeClr>
            </a:solidFill>
          </c:spPr>
          <c:invertIfNegative val="0"/>
          <c:dLbls>
            <c:dLbl>
              <c:idx val="0"/>
              <c:layout>
                <c:manualLayout>
                  <c:x val="-1.1653185368061542E-16"/>
                  <c:y val="-6.63165266106442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C9-4DB2-8385-1B4231B1D430}"/>
                </c:ext>
              </c:extLst>
            </c:dLbl>
            <c:dLbl>
              <c:idx val="1"/>
              <c:layout>
                <c:manualLayout>
                  <c:x val="-1.1653185368061542E-16"/>
                  <c:y val="-9.74883286647989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FB-4865-9483-E2BADACFC889}"/>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FB-4865-9483-E2BADACFC889}"/>
                </c:ext>
              </c:extLst>
            </c:dLbl>
            <c:dLbl>
              <c:idx val="3"/>
              <c:layout>
                <c:manualLayout>
                  <c:x val="-1.1653185368061542E-16"/>
                  <c:y val="-1.1857843137254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B7-45BE-8363-3B986CD83112}"/>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FB-4865-9483-E2BADACFC889}"/>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FB-4865-9483-E2BADACFC889}"/>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FB-4865-9483-E2BADACFC889}"/>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DFB-4865-9483-E2BADACFC889}"/>
                </c:ext>
              </c:extLst>
            </c:dLbl>
            <c:spPr>
              <a:noFill/>
              <a:ln>
                <a:noFill/>
              </a:ln>
              <a:effectLst/>
            </c:spPr>
            <c:txPr>
              <a:bodyPr wrap="square" lIns="38100" tIns="19050" rIns="38100" bIns="19050" anchor="ctr">
                <a:spAutoFit/>
              </a:bodyPr>
              <a:lstStyle/>
              <a:p>
                <a:pPr>
                  <a:defRPr sz="8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Лист1!$E$2:$E$11</c:f>
              <c:numCache>
                <c:formatCode>0%</c:formatCode>
                <c:ptCount val="10"/>
                <c:pt idx="0">
                  <c:v>5.4300000000000001E-2</c:v>
                </c:pt>
                <c:pt idx="1">
                  <c:v>8.5699999999999998E-2</c:v>
                </c:pt>
                <c:pt idx="2">
                  <c:v>0.1391</c:v>
                </c:pt>
                <c:pt idx="3">
                  <c:v>3.6499999999999998E-2</c:v>
                </c:pt>
                <c:pt idx="4">
                  <c:v>0.2412</c:v>
                </c:pt>
                <c:pt idx="5">
                  <c:v>0.1148</c:v>
                </c:pt>
                <c:pt idx="6">
                  <c:v>0.1484</c:v>
                </c:pt>
                <c:pt idx="7">
                  <c:v>0.1467</c:v>
                </c:pt>
                <c:pt idx="8">
                  <c:v>0.26329999999999998</c:v>
                </c:pt>
                <c:pt idx="9">
                  <c:v>0.2288</c:v>
                </c:pt>
              </c:numCache>
            </c:numRef>
          </c:val>
          <c:extLst>
            <c:ext xmlns:c16="http://schemas.microsoft.com/office/drawing/2014/chart" uri="{C3380CC4-5D6E-409C-BE32-E72D297353CC}">
              <c16:uniqueId val="{00000005-80C9-4DB2-8385-1B4231B1D430}"/>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6 + 7 – повністю довіряєте</c:v>
                </c:pt>
              </c:strCache>
            </c:strRef>
          </c:tx>
          <c:spPr>
            <a:solidFill>
              <a:schemeClr val="accent3">
                <a:lumMod val="60000"/>
                <a:lumOff val="40000"/>
              </a:schemeClr>
            </a:solidFill>
          </c:spPr>
          <c:invertIfNegative val="0"/>
          <c:dPt>
            <c:idx val="0"/>
            <c:invertIfNegative val="0"/>
            <c:bubble3D val="0"/>
            <c:extLst>
              <c:ext xmlns:c16="http://schemas.microsoft.com/office/drawing/2014/chart" uri="{C3380CC4-5D6E-409C-BE32-E72D297353CC}">
                <c16:uniqueId val="{00000000-0B51-4F7F-BA40-40A045EE4C2D}"/>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Лист1!$B$2:$B$11</c:f>
              <c:numCache>
                <c:formatCode>0%</c:formatCode>
                <c:ptCount val="10"/>
                <c:pt idx="0">
                  <c:v>0.70140000000000002</c:v>
                </c:pt>
                <c:pt idx="1">
                  <c:v>0.53320000000000001</c:v>
                </c:pt>
                <c:pt idx="2">
                  <c:v>0.47249999999999998</c:v>
                </c:pt>
                <c:pt idx="3">
                  <c:v>0.35520000000000002</c:v>
                </c:pt>
                <c:pt idx="4">
                  <c:v>0.3145</c:v>
                </c:pt>
                <c:pt idx="5">
                  <c:v>0.27439999999999998</c:v>
                </c:pt>
                <c:pt idx="6">
                  <c:v>0.23250000000000001</c:v>
                </c:pt>
                <c:pt idx="7">
                  <c:v>0.2198</c:v>
                </c:pt>
                <c:pt idx="8">
                  <c:v>0.18920000000000001</c:v>
                </c:pt>
                <c:pt idx="9">
                  <c:v>0.1193</c:v>
                </c:pt>
              </c:numCache>
            </c:numRef>
          </c:val>
          <c:extLst>
            <c:ext xmlns:c16="http://schemas.microsoft.com/office/drawing/2014/chart" uri="{C3380CC4-5D6E-409C-BE32-E72D297353CC}">
              <c16:uniqueId val="{00000001-0B51-4F7F-BA40-40A045EE4C2D}"/>
            </c:ext>
          </c:extLst>
        </c:ser>
        <c:ser>
          <c:idx val="1"/>
          <c:order val="1"/>
          <c:tx>
            <c:strRef>
              <c:f>Лист1!$C$1</c:f>
              <c:strCache>
                <c:ptCount val="1"/>
                <c:pt idx="0">
                  <c:v>3 + 4 – нейтральна оцінка + 5</c:v>
                </c:pt>
              </c:strCache>
            </c:strRef>
          </c:tx>
          <c:spPr>
            <a:solidFill>
              <a:schemeClr val="accent2">
                <a:lumMod val="20000"/>
                <a:lumOff val="80000"/>
              </a:schemeClr>
            </a:solidFill>
          </c:spPr>
          <c:invertIfNegative val="0"/>
          <c:dLbls>
            <c:dLbl>
              <c:idx val="0"/>
              <c:layout>
                <c:manualLayout>
                  <c:x val="-3.1781781781781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5EA-47B4-9859-A8B0CA7F70FE}"/>
                </c:ext>
              </c:extLst>
            </c:dLbl>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Лист1!$C$2:$C$11</c:f>
              <c:numCache>
                <c:formatCode>0%</c:formatCode>
                <c:ptCount val="10"/>
                <c:pt idx="0">
                  <c:v>0.2742</c:v>
                </c:pt>
                <c:pt idx="1">
                  <c:v>0.4052</c:v>
                </c:pt>
                <c:pt idx="2">
                  <c:v>0.43990000000000001</c:v>
                </c:pt>
                <c:pt idx="3">
                  <c:v>0.55510000000000004</c:v>
                </c:pt>
                <c:pt idx="4">
                  <c:v>0.44590000000000002</c:v>
                </c:pt>
                <c:pt idx="5">
                  <c:v>0.54859999999999998</c:v>
                </c:pt>
                <c:pt idx="6">
                  <c:v>0.54469999999999996</c:v>
                </c:pt>
                <c:pt idx="7">
                  <c:v>0.53129999999999999</c:v>
                </c:pt>
                <c:pt idx="8">
                  <c:v>0.53720000000000001</c:v>
                </c:pt>
                <c:pt idx="9">
                  <c:v>0.55530000000000002</c:v>
                </c:pt>
              </c:numCache>
            </c:numRef>
          </c:val>
          <c:extLst>
            <c:ext xmlns:c16="http://schemas.microsoft.com/office/drawing/2014/chart" uri="{C3380CC4-5D6E-409C-BE32-E72D297353CC}">
              <c16:uniqueId val="{00000002-0B51-4F7F-BA40-40A045EE4C2D}"/>
            </c:ext>
          </c:extLst>
        </c:ser>
        <c:ser>
          <c:idx val="2"/>
          <c:order val="2"/>
          <c:tx>
            <c:strRef>
              <c:f>Лист1!$D$1</c:f>
              <c:strCache>
                <c:ptCount val="1"/>
                <c:pt idx="0">
                  <c:v>1 – абсолютно не довіряєте + 2</c:v>
                </c:pt>
              </c:strCache>
            </c:strRef>
          </c:tx>
          <c:spPr>
            <a:solidFill>
              <a:srgbClr val="FF9F9F"/>
            </a:solidFill>
          </c:spPr>
          <c:invertIfNegative val="0"/>
          <c:dLbls>
            <c:dLbl>
              <c:idx val="0"/>
              <c:layout>
                <c:manualLayout>
                  <c:x val="0"/>
                  <c:y val="1.4040906578220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5EA-47B4-9859-A8B0CA7F70FE}"/>
                </c:ext>
              </c:extLst>
            </c:dLbl>
            <c:dLbl>
              <c:idx val="1"/>
              <c:layout>
                <c:manualLayout>
                  <c:x val="0"/>
                  <c:y val="2.1061359867330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5EA-47B4-9859-A8B0CA7F70FE}"/>
                </c:ext>
              </c:extLst>
            </c:dLbl>
            <c:dLbl>
              <c:idx val="2"/>
              <c:layout>
                <c:manualLayout>
                  <c:x val="0"/>
                  <c:y val="1.7551133222775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5EA-47B4-9859-A8B0CA7F70FE}"/>
                </c:ext>
              </c:extLst>
            </c:dLbl>
            <c:dLbl>
              <c:idx val="3"/>
              <c:layout>
                <c:manualLayout>
                  <c:x val="0"/>
                  <c:y val="1.755113322277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5EA-47B4-9859-A8B0CA7F70FE}"/>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5EA-47B4-9859-A8B0CA7F70FE}"/>
                </c:ext>
              </c:extLst>
            </c:dLbl>
            <c:dLbl>
              <c:idx val="5"/>
              <c:layout>
                <c:manualLayout>
                  <c:x val="-3.17817817817817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5EA-47B4-9859-A8B0CA7F70FE}"/>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5EA-47B4-9859-A8B0CA7F70FE}"/>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EA-47B4-9859-A8B0CA7F70FE}"/>
                </c:ext>
              </c:extLst>
            </c:dLbl>
            <c:dLbl>
              <c:idx val="8"/>
              <c:layout>
                <c:manualLayout>
                  <c:x val="-3.81381381381381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57-4332-9E8C-6B6ED9C3606A}"/>
                </c:ext>
              </c:extLst>
            </c:dLbl>
            <c:dLbl>
              <c:idx val="9"/>
              <c:layout>
                <c:manualLayout>
                  <c:x val="-3.813813813813825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57-4332-9E8C-6B6ED9C3606A}"/>
                </c:ext>
              </c:extLst>
            </c:dLbl>
            <c:spPr>
              <a:noFill/>
              <a:ln>
                <a:noFill/>
              </a:ln>
              <a:effectLst/>
            </c:spPr>
            <c:txPr>
              <a:bodyPr wrap="square" lIns="38100" tIns="19050" rIns="38100" bIns="19050" anchor="ctr">
                <a:spAutoFit/>
              </a:bodyPr>
              <a:lstStyle/>
              <a:p>
                <a:pPr>
                  <a:defRPr sz="85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Лист1!$D$2:$D$11</c:f>
              <c:numCache>
                <c:formatCode>0%</c:formatCode>
                <c:ptCount val="10"/>
                <c:pt idx="0">
                  <c:v>1.5100000000000001E-2</c:v>
                </c:pt>
                <c:pt idx="1">
                  <c:v>4.0599999999999997E-2</c:v>
                </c:pt>
                <c:pt idx="2">
                  <c:v>7.1800000000000003E-2</c:v>
                </c:pt>
                <c:pt idx="3">
                  <c:v>8.5599999999999996E-2</c:v>
                </c:pt>
                <c:pt idx="4">
                  <c:v>0.21629999999999999</c:v>
                </c:pt>
                <c:pt idx="5">
                  <c:v>0.1673</c:v>
                </c:pt>
                <c:pt idx="6">
                  <c:v>0.20780000000000001</c:v>
                </c:pt>
                <c:pt idx="7">
                  <c:v>0.2258</c:v>
                </c:pt>
                <c:pt idx="8">
                  <c:v>0.25419999999999998</c:v>
                </c:pt>
                <c:pt idx="9">
                  <c:v>0.30659999999999998</c:v>
                </c:pt>
              </c:numCache>
            </c:numRef>
          </c:val>
          <c:extLst>
            <c:ext xmlns:c16="http://schemas.microsoft.com/office/drawing/2014/chart" uri="{C3380CC4-5D6E-409C-BE32-E72D297353CC}">
              <c16:uniqueId val="{00000003-0B51-4F7F-BA40-40A045EE4C2D}"/>
            </c:ext>
          </c:extLst>
        </c:ser>
        <c:ser>
          <c:idx val="3"/>
          <c:order val="3"/>
          <c:tx>
            <c:strRef>
              <c:f>Лист1!$E$1</c:f>
              <c:strCache>
                <c:ptCount val="1"/>
                <c:pt idx="0">
                  <c:v>Важко сказати</c:v>
                </c:pt>
              </c:strCache>
            </c:strRef>
          </c:tx>
          <c:spPr>
            <a:solidFill>
              <a:schemeClr val="bg1">
                <a:lumMod val="75000"/>
              </a:schemeClr>
            </a:solidFill>
          </c:spPr>
          <c:invertIfNegative val="0"/>
          <c:dLbls>
            <c:dLbl>
              <c:idx val="0"/>
              <c:layout>
                <c:manualLayout>
                  <c:x val="-1.1653185368061542E-16"/>
                  <c:y val="-2.3276119402985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51-4F7F-BA40-40A045EE4C2D}"/>
                </c:ext>
              </c:extLst>
            </c:dLbl>
            <c:dLbl>
              <c:idx val="1"/>
              <c:layout>
                <c:manualLayout>
                  <c:x val="-1.1653185368061542E-16"/>
                  <c:y val="-2.80818131564400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EA-47B4-9859-A8B0CA7F70FE}"/>
                </c:ext>
              </c:extLst>
            </c:dLbl>
            <c:dLbl>
              <c:idx val="2"/>
              <c:layout>
                <c:manualLayout>
                  <c:x val="0"/>
                  <c:y val="-2.4571586511884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EA-47B4-9859-A8B0CA7F70FE}"/>
                </c:ext>
              </c:extLst>
            </c:dLbl>
            <c:dLbl>
              <c:idx val="3"/>
              <c:layout>
                <c:manualLayout>
                  <c:x val="0"/>
                  <c:y val="-2.457158651188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EA-47B4-9859-A8B0CA7F70FE}"/>
                </c:ext>
              </c:extLst>
            </c:dLbl>
            <c:dLbl>
              <c:idx val="4"/>
              <c:layout>
                <c:manualLayout>
                  <c:x val="-1.1653185368061542E-16"/>
                  <c:y val="-1.864239028944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EA-47B4-9859-A8B0CA7F70FE}"/>
                </c:ext>
              </c:extLst>
            </c:dLbl>
            <c:dLbl>
              <c:idx val="5"/>
              <c:layout>
                <c:manualLayout>
                  <c:x val="-1.1653185368061542E-16"/>
                  <c:y val="-2.4571586511884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EA-47B4-9859-A8B0CA7F70FE}"/>
                </c:ext>
              </c:extLst>
            </c:dLbl>
            <c:dLbl>
              <c:idx val="6"/>
              <c:layout>
                <c:manualLayout>
                  <c:x val="-1.1653185368061542E-16"/>
                  <c:y val="-2.2698179271708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EA-47B4-9859-A8B0CA7F70FE}"/>
                </c:ext>
              </c:extLst>
            </c:dLbl>
            <c:dLbl>
              <c:idx val="7"/>
              <c:layout>
                <c:manualLayout>
                  <c:x val="-1.1653185368061542E-16"/>
                  <c:y val="-1.9187908496731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EA-47B4-9859-A8B0CA7F70FE}"/>
                </c:ext>
              </c:extLst>
            </c:dLbl>
            <c:spPr>
              <a:noFill/>
              <a:ln>
                <a:noFill/>
              </a:ln>
              <a:effectLst/>
            </c:spPr>
            <c:txPr>
              <a:bodyPr wrap="square" lIns="38100" tIns="19050" rIns="38100" bIns="19050" anchor="ctr">
                <a:spAutoFit/>
              </a:bodyPr>
              <a:lstStyle/>
              <a:p>
                <a:pPr>
                  <a:defRPr sz="8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Лист1!$E$2:$E$11</c:f>
              <c:numCache>
                <c:formatCode>0%</c:formatCode>
                <c:ptCount val="10"/>
                <c:pt idx="0">
                  <c:v>9.2999999999999992E-3</c:v>
                </c:pt>
                <c:pt idx="1">
                  <c:v>2.1000000000000001E-2</c:v>
                </c:pt>
                <c:pt idx="2">
                  <c:v>1.5900000000000001E-2</c:v>
                </c:pt>
                <c:pt idx="3" formatCode="0.0%">
                  <c:v>4.0000000000000001E-3</c:v>
                </c:pt>
                <c:pt idx="4">
                  <c:v>2.3300000000000001E-2</c:v>
                </c:pt>
                <c:pt idx="5">
                  <c:v>9.7000000000000003E-3</c:v>
                </c:pt>
                <c:pt idx="6">
                  <c:v>1.4999999999999999E-2</c:v>
                </c:pt>
                <c:pt idx="7">
                  <c:v>2.3099999999999999E-2</c:v>
                </c:pt>
                <c:pt idx="8">
                  <c:v>1.95E-2</c:v>
                </c:pt>
                <c:pt idx="9">
                  <c:v>1.8800000000000001E-2</c:v>
                </c:pt>
              </c:numCache>
            </c:numRef>
          </c:val>
          <c:extLst>
            <c:ext xmlns:c16="http://schemas.microsoft.com/office/drawing/2014/chart" uri="{C3380CC4-5D6E-409C-BE32-E72D297353CC}">
              <c16:uniqueId val="{00000005-0B51-4F7F-BA40-40A045EE4C2D}"/>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6 + 7 – повністю довіряєте</c:v>
                </c:pt>
              </c:strCache>
            </c:strRef>
          </c:tx>
          <c:spPr>
            <a:solidFill>
              <a:schemeClr val="accent3">
                <a:lumMod val="60000"/>
                <a:lumOff val="40000"/>
              </a:schemeClr>
            </a:solidFill>
          </c:spPr>
          <c:invertIfNegative val="0"/>
          <c:dPt>
            <c:idx val="0"/>
            <c:invertIfNegative val="0"/>
            <c:bubble3D val="0"/>
            <c:extLst>
              <c:ext xmlns:c16="http://schemas.microsoft.com/office/drawing/2014/chart" uri="{C3380CC4-5D6E-409C-BE32-E72D297353CC}">
                <c16:uniqueId val="{00000000-F2A8-447D-ABF0-11B7D35B877A}"/>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Лист1!$B$2:$B$11</c:f>
              <c:numCache>
                <c:formatCode>0%</c:formatCode>
                <c:ptCount val="10"/>
                <c:pt idx="0">
                  <c:v>0.59179999999999999</c:v>
                </c:pt>
                <c:pt idx="1">
                  <c:v>0.42730000000000001</c:v>
                </c:pt>
                <c:pt idx="2">
                  <c:v>0.2296</c:v>
                </c:pt>
                <c:pt idx="3">
                  <c:v>0.46260000000000001</c:v>
                </c:pt>
                <c:pt idx="4">
                  <c:v>0.12230000000000001</c:v>
                </c:pt>
                <c:pt idx="5">
                  <c:v>0.1295</c:v>
                </c:pt>
                <c:pt idx="6">
                  <c:v>0.1293</c:v>
                </c:pt>
                <c:pt idx="7">
                  <c:v>0.1178</c:v>
                </c:pt>
                <c:pt idx="8">
                  <c:v>6.0400000000000002E-2</c:v>
                </c:pt>
                <c:pt idx="9">
                  <c:v>6.6600000000000006E-2</c:v>
                </c:pt>
              </c:numCache>
            </c:numRef>
          </c:val>
          <c:extLst>
            <c:ext xmlns:c16="http://schemas.microsoft.com/office/drawing/2014/chart" uri="{C3380CC4-5D6E-409C-BE32-E72D297353CC}">
              <c16:uniqueId val="{00000001-F2A8-447D-ABF0-11B7D35B877A}"/>
            </c:ext>
          </c:extLst>
        </c:ser>
        <c:ser>
          <c:idx val="1"/>
          <c:order val="1"/>
          <c:tx>
            <c:strRef>
              <c:f>Лист1!$C$1</c:f>
              <c:strCache>
                <c:ptCount val="1"/>
                <c:pt idx="0">
                  <c:v>3 + 4 – нейтральна оцінка + 5</c:v>
                </c:pt>
              </c:strCache>
            </c:strRef>
          </c:tx>
          <c:spPr>
            <a:solidFill>
              <a:schemeClr val="accent2">
                <a:lumMod val="20000"/>
                <a:lumOff val="80000"/>
              </a:schemeClr>
            </a:solidFill>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Лист1!$C$2:$C$11</c:f>
              <c:numCache>
                <c:formatCode>0%</c:formatCode>
                <c:ptCount val="10"/>
                <c:pt idx="0">
                  <c:v>0.33879999999999999</c:v>
                </c:pt>
                <c:pt idx="1">
                  <c:v>0.43009999999999998</c:v>
                </c:pt>
                <c:pt idx="2">
                  <c:v>0.5897</c:v>
                </c:pt>
                <c:pt idx="3">
                  <c:v>0.43580000000000002</c:v>
                </c:pt>
                <c:pt idx="4">
                  <c:v>0.45600000000000002</c:v>
                </c:pt>
                <c:pt idx="5">
                  <c:v>0.62309999999999999</c:v>
                </c:pt>
                <c:pt idx="6">
                  <c:v>0.52400000000000002</c:v>
                </c:pt>
                <c:pt idx="7">
                  <c:v>0.47970000000000002</c:v>
                </c:pt>
                <c:pt idx="8">
                  <c:v>0.38469999999999999</c:v>
                </c:pt>
                <c:pt idx="9">
                  <c:v>0.47249999999999998</c:v>
                </c:pt>
              </c:numCache>
            </c:numRef>
          </c:val>
          <c:extLst>
            <c:ext xmlns:c16="http://schemas.microsoft.com/office/drawing/2014/chart" uri="{C3380CC4-5D6E-409C-BE32-E72D297353CC}">
              <c16:uniqueId val="{00000002-F2A8-447D-ABF0-11B7D35B877A}"/>
            </c:ext>
          </c:extLst>
        </c:ser>
        <c:ser>
          <c:idx val="2"/>
          <c:order val="2"/>
          <c:tx>
            <c:strRef>
              <c:f>Лист1!$D$1</c:f>
              <c:strCache>
                <c:ptCount val="1"/>
                <c:pt idx="0">
                  <c:v>1 – абсолютно не довіряєте + 2</c:v>
                </c:pt>
              </c:strCache>
            </c:strRef>
          </c:tx>
          <c:spPr>
            <a:solidFill>
              <a:srgbClr val="FF9F9F"/>
            </a:solidFill>
          </c:spPr>
          <c:invertIfNegative val="0"/>
          <c:dLbls>
            <c:dLbl>
              <c:idx val="0"/>
              <c:layout>
                <c:manualLayout>
                  <c:x val="-1.1653185368061542E-16"/>
                  <c:y val="2.45715865118850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86-4A90-90CB-0FF9E3204BFC}"/>
                </c:ext>
              </c:extLst>
            </c:dLbl>
            <c:dLbl>
              <c:idx val="1"/>
              <c:layout>
                <c:manualLayout>
                  <c:x val="-1.1653185368061542E-16"/>
                  <c:y val="2.4571586511885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F86-4A90-90CB-0FF9E3204BFC}"/>
                </c:ext>
              </c:extLst>
            </c:dLbl>
            <c:dLbl>
              <c:idx val="2"/>
              <c:layout>
                <c:manualLayout>
                  <c:x val="-1.1653185368061542E-16"/>
                  <c:y val="2.45715865118850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F86-4A90-90CB-0FF9E3204BFC}"/>
                </c:ext>
              </c:extLst>
            </c:dLbl>
            <c:dLbl>
              <c:idx val="3"/>
              <c:layout>
                <c:manualLayout>
                  <c:x val="-1.1653185368061542E-16"/>
                  <c:y val="2.1061359867330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F86-4A90-90CB-0FF9E3204BFC}"/>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F86-4A90-90CB-0FF9E3204BFC}"/>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F86-4A90-90CB-0FF9E3204BFC}"/>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F86-4A90-90CB-0FF9E3204BFC}"/>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F86-4A90-90CB-0FF9E3204BFC}"/>
                </c:ext>
              </c:extLst>
            </c:dLbl>
            <c:spPr>
              <a:noFill/>
              <a:ln>
                <a:noFill/>
              </a:ln>
              <a:effectLst/>
            </c:spPr>
            <c:txPr>
              <a:bodyPr wrap="square" lIns="38100" tIns="19050" rIns="38100" bIns="19050" anchor="ctr">
                <a:spAutoFit/>
              </a:bodyPr>
              <a:lstStyle/>
              <a:p>
                <a:pPr>
                  <a:defRPr sz="85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Лист1!$D$2:$D$11</c:f>
              <c:numCache>
                <c:formatCode>0%</c:formatCode>
                <c:ptCount val="10"/>
                <c:pt idx="0">
                  <c:v>1.14E-2</c:v>
                </c:pt>
                <c:pt idx="1">
                  <c:v>3.5499999999999997E-2</c:v>
                </c:pt>
                <c:pt idx="2">
                  <c:v>3.04E-2</c:v>
                </c:pt>
                <c:pt idx="3">
                  <c:v>6.7500000000000004E-2</c:v>
                </c:pt>
                <c:pt idx="4">
                  <c:v>0.15509999999999999</c:v>
                </c:pt>
                <c:pt idx="5">
                  <c:v>9.2899999999999996E-2</c:v>
                </c:pt>
                <c:pt idx="6">
                  <c:v>0.1898</c:v>
                </c:pt>
                <c:pt idx="7">
                  <c:v>0.15809999999999999</c:v>
                </c:pt>
                <c:pt idx="8">
                  <c:v>0.16350000000000001</c:v>
                </c:pt>
                <c:pt idx="9">
                  <c:v>0.1827</c:v>
                </c:pt>
              </c:numCache>
            </c:numRef>
          </c:val>
          <c:extLst>
            <c:ext xmlns:c16="http://schemas.microsoft.com/office/drawing/2014/chart" uri="{C3380CC4-5D6E-409C-BE32-E72D297353CC}">
              <c16:uniqueId val="{00000003-F2A8-447D-ABF0-11B7D35B877A}"/>
            </c:ext>
          </c:extLst>
        </c:ser>
        <c:ser>
          <c:idx val="3"/>
          <c:order val="3"/>
          <c:tx>
            <c:strRef>
              <c:f>Лист1!$E$1</c:f>
              <c:strCache>
                <c:ptCount val="1"/>
                <c:pt idx="0">
                  <c:v>Важко сказати</c:v>
                </c:pt>
              </c:strCache>
            </c:strRef>
          </c:tx>
          <c:spPr>
            <a:solidFill>
              <a:schemeClr val="bg1">
                <a:lumMod val="75000"/>
              </a:schemeClr>
            </a:solidFill>
          </c:spPr>
          <c:invertIfNegative val="0"/>
          <c:dLbls>
            <c:dLbl>
              <c:idx val="0"/>
              <c:layout>
                <c:manualLayout>
                  <c:x val="-1.1653185368061542E-16"/>
                  <c:y val="-3.85130718954248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A8-447D-ABF0-11B7D35B877A}"/>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86-4A90-90CB-0FF9E3204BFC}"/>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86-4A90-90CB-0FF9E3204BFC}"/>
                </c:ext>
              </c:extLst>
            </c:dLbl>
            <c:dLbl>
              <c:idx val="3"/>
              <c:layout>
                <c:manualLayout>
                  <c:x val="-1.1653185368061542E-16"/>
                  <c:y val="-9.74859943977591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86-4A90-90CB-0FF9E3204BFC}"/>
                </c:ext>
              </c:extLst>
            </c:dLbl>
            <c:dLbl>
              <c:idx val="4"/>
              <c:layout>
                <c:manualLayout>
                  <c:x val="-1.1653185368061542E-16"/>
                  <c:y val="-1.0530403537866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86-4A90-90CB-0FF9E3204BFC}"/>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86-4A90-90CB-0FF9E3204BFC}"/>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86-4A90-90CB-0FF9E3204BFC}"/>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86-4A90-90CB-0FF9E3204BFC}"/>
                </c:ext>
              </c:extLst>
            </c:dLbl>
            <c:spPr>
              <a:noFill/>
              <a:ln>
                <a:noFill/>
              </a:ln>
              <a:effectLst/>
            </c:spPr>
            <c:txPr>
              <a:bodyPr wrap="square" lIns="38100" tIns="19050" rIns="38100" bIns="19050" anchor="ctr">
                <a:spAutoFit/>
              </a:bodyPr>
              <a:lstStyle/>
              <a:p>
                <a:pPr>
                  <a:defRPr sz="8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Лист1!$A$2:$A$11</c:f>
              <c:strCache>
                <c:ptCount val="10"/>
                <c:pt idx="0">
                  <c:v>Державна служба з надзвичайних ситуацій у місті</c:v>
                </c:pt>
                <c:pt idx="1">
                  <c:v>Місцеві волонтерські організації</c:v>
                </c:pt>
                <c:pt idx="2">
                  <c:v>Муніципальні служби (Муніципальна варта, Цілодобова варта (15-60), Ситуаційний центр)</c:v>
                </c:pt>
                <c:pt idx="3">
                  <c:v>Комунальні підприємства</c:v>
                </c:pt>
                <c:pt idx="4">
                  <c:v>Міський голова Сергій Моргунов</c:v>
                </c:pt>
                <c:pt idx="5">
                  <c:v>Виконавчі органи (департаменти) міської ради</c:v>
                </c:pt>
                <c:pt idx="6">
                  <c:v>Правоохоронні органи у місті (поліція, прокуратура)</c:v>
                </c:pt>
                <c:pt idx="7">
                  <c:v>Вінницька обласна військова адміністрація</c:v>
                </c:pt>
                <c:pt idx="8">
                  <c:v>Суди у місті </c:v>
                </c:pt>
                <c:pt idx="9">
                  <c:v>Депутати Вінницької міської ради</c:v>
                </c:pt>
              </c:strCache>
            </c:strRef>
          </c:cat>
          <c:val>
            <c:numRef>
              <c:f>Лист1!$E$2:$E$11</c:f>
              <c:numCache>
                <c:formatCode>0%</c:formatCode>
                <c:ptCount val="10"/>
                <c:pt idx="0">
                  <c:v>5.8000000000000003E-2</c:v>
                </c:pt>
                <c:pt idx="1">
                  <c:v>0.1071</c:v>
                </c:pt>
                <c:pt idx="2">
                  <c:v>0.15040000000000001</c:v>
                </c:pt>
                <c:pt idx="3">
                  <c:v>3.4099999999999998E-2</c:v>
                </c:pt>
                <c:pt idx="4">
                  <c:v>0.26669999999999999</c:v>
                </c:pt>
                <c:pt idx="5">
                  <c:v>0.1545</c:v>
                </c:pt>
                <c:pt idx="6">
                  <c:v>0.15679999999999999</c:v>
                </c:pt>
                <c:pt idx="7">
                  <c:v>0.2445</c:v>
                </c:pt>
                <c:pt idx="8">
                  <c:v>0.39129999999999998</c:v>
                </c:pt>
                <c:pt idx="9">
                  <c:v>0.27829999999999999</c:v>
                </c:pt>
              </c:numCache>
            </c:numRef>
          </c:val>
          <c:extLst>
            <c:ext xmlns:c16="http://schemas.microsoft.com/office/drawing/2014/chart" uri="{C3380CC4-5D6E-409C-BE32-E72D297353CC}">
              <c16:uniqueId val="{00000005-F2A8-447D-ABF0-11B7D35B877A}"/>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6 + 7 – повністю довіряєте</c:v>
                </c:pt>
              </c:strCache>
            </c:strRef>
          </c:tx>
          <c:spPr>
            <a:solidFill>
              <a:schemeClr val="accent3">
                <a:lumMod val="60000"/>
                <a:lumOff val="40000"/>
              </a:schemeClr>
            </a:solidFill>
          </c:spPr>
          <c:invertIfNegative val="0"/>
          <c:dPt>
            <c:idx val="0"/>
            <c:invertIfNegative val="0"/>
            <c:bubble3D val="0"/>
            <c:extLst>
              <c:ext xmlns:c16="http://schemas.microsoft.com/office/drawing/2014/chart" uri="{C3380CC4-5D6E-409C-BE32-E72D297353CC}">
                <c16:uniqueId val="{00000000-BC2D-45B7-9F57-552B67B6813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Лист1!$A$2:$A$10</c:f>
              <c:strCache>
                <c:ptCount val="9"/>
                <c:pt idx="0">
                  <c:v>Ветерани війни</c:v>
                </c:pt>
                <c:pt idx="1">
                  <c:v>Військові</c:v>
                </c:pt>
                <c:pt idx="2">
                  <c:v>Ваші найближчі сусіди по будинку / вулиці</c:v>
                </c:pt>
                <c:pt idx="3">
                  <c:v>Жителі громади загалом</c:v>
                </c:pt>
                <c:pt idx="4">
                  <c:v>Люди іншої релігії </c:v>
                </c:pt>
                <c:pt idx="5">
                  <c:v>Люди іншої національності </c:v>
                </c:pt>
                <c:pt idx="6">
                  <c:v>Вимушені переселенці внаслідок війни </c:v>
                </c:pt>
                <c:pt idx="7">
                  <c:v>Власники бізнесу, підприємці </c:v>
                </c:pt>
                <c:pt idx="8">
                  <c:v>Представники ЛГБТ+</c:v>
                </c:pt>
              </c:strCache>
            </c:strRef>
          </c:cat>
          <c:val>
            <c:numRef>
              <c:f>Лист1!$B$2:$B$10</c:f>
              <c:numCache>
                <c:formatCode>General</c:formatCode>
                <c:ptCount val="9"/>
              </c:numCache>
            </c:numRef>
          </c:val>
          <c:extLst>
            <c:ext xmlns:c16="http://schemas.microsoft.com/office/drawing/2014/chart" uri="{C3380CC4-5D6E-409C-BE32-E72D297353CC}">
              <c16:uniqueId val="{00000001-BC2D-45B7-9F57-552B67B68135}"/>
            </c:ext>
          </c:extLst>
        </c:ser>
        <c:ser>
          <c:idx val="1"/>
          <c:order val="1"/>
          <c:tx>
            <c:strRef>
              <c:f>Лист1!$C$1</c:f>
              <c:strCache>
                <c:ptCount val="1"/>
                <c:pt idx="0">
                  <c:v>3 + 4 – нейтральна оцінка + 5</c:v>
                </c:pt>
              </c:strCache>
            </c:strRef>
          </c:tx>
          <c:spPr>
            <a:solidFill>
              <a:schemeClr val="accent1">
                <a:lumMod val="20000"/>
                <a:lumOff val="8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Лист1!$A$2:$A$10</c:f>
              <c:strCache>
                <c:ptCount val="9"/>
                <c:pt idx="0">
                  <c:v>Ветерани війни</c:v>
                </c:pt>
                <c:pt idx="1">
                  <c:v>Військові</c:v>
                </c:pt>
                <c:pt idx="2">
                  <c:v>Ваші найближчі сусіди по будинку / вулиці</c:v>
                </c:pt>
                <c:pt idx="3">
                  <c:v>Жителі громади загалом</c:v>
                </c:pt>
                <c:pt idx="4">
                  <c:v>Люди іншої релігії </c:v>
                </c:pt>
                <c:pt idx="5">
                  <c:v>Люди іншої національності </c:v>
                </c:pt>
                <c:pt idx="6">
                  <c:v>Вимушені переселенці внаслідок війни </c:v>
                </c:pt>
                <c:pt idx="7">
                  <c:v>Власники бізнесу, підприємці </c:v>
                </c:pt>
                <c:pt idx="8">
                  <c:v>Представники ЛГБТ+</c:v>
                </c:pt>
              </c:strCache>
            </c:strRef>
          </c:cat>
          <c:val>
            <c:numRef>
              <c:f>Лист1!$C$2:$C$10</c:f>
              <c:numCache>
                <c:formatCode>General</c:formatCode>
                <c:ptCount val="9"/>
              </c:numCache>
            </c:numRef>
          </c:val>
          <c:extLst>
            <c:ext xmlns:c16="http://schemas.microsoft.com/office/drawing/2014/chart" uri="{C3380CC4-5D6E-409C-BE32-E72D297353CC}">
              <c16:uniqueId val="{00000002-BC2D-45B7-9F57-552B67B68135}"/>
            </c:ext>
          </c:extLst>
        </c:ser>
        <c:ser>
          <c:idx val="2"/>
          <c:order val="2"/>
          <c:tx>
            <c:strRef>
              <c:f>Лист1!$D$1</c:f>
              <c:strCache>
                <c:ptCount val="1"/>
                <c:pt idx="0">
                  <c:v>1 – абсолютно не довіряєте + 2</c:v>
                </c:pt>
              </c:strCache>
            </c:strRef>
          </c:tx>
          <c:spPr>
            <a:solidFill>
              <a:srgbClr val="FF9F9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Лист1!$A$2:$A$10</c:f>
              <c:strCache>
                <c:ptCount val="9"/>
                <c:pt idx="0">
                  <c:v>Ветерани війни</c:v>
                </c:pt>
                <c:pt idx="1">
                  <c:v>Військові</c:v>
                </c:pt>
                <c:pt idx="2">
                  <c:v>Ваші найближчі сусіди по будинку / вулиці</c:v>
                </c:pt>
                <c:pt idx="3">
                  <c:v>Жителі громади загалом</c:v>
                </c:pt>
                <c:pt idx="4">
                  <c:v>Люди іншої релігії </c:v>
                </c:pt>
                <c:pt idx="5">
                  <c:v>Люди іншої національності </c:v>
                </c:pt>
                <c:pt idx="6">
                  <c:v>Вимушені переселенці внаслідок війни </c:v>
                </c:pt>
                <c:pt idx="7">
                  <c:v>Власники бізнесу, підприємці </c:v>
                </c:pt>
                <c:pt idx="8">
                  <c:v>Представники ЛГБТ+</c:v>
                </c:pt>
              </c:strCache>
            </c:strRef>
          </c:cat>
          <c:val>
            <c:numRef>
              <c:f>Лист1!$D$2:$D$10</c:f>
              <c:numCache>
                <c:formatCode>General</c:formatCode>
                <c:ptCount val="9"/>
              </c:numCache>
            </c:numRef>
          </c:val>
          <c:extLst>
            <c:ext xmlns:c16="http://schemas.microsoft.com/office/drawing/2014/chart" uri="{C3380CC4-5D6E-409C-BE32-E72D297353CC}">
              <c16:uniqueId val="{00000003-BC2D-45B7-9F57-552B67B68135}"/>
            </c:ext>
          </c:extLst>
        </c:ser>
        <c:ser>
          <c:idx val="3"/>
          <c:order val="3"/>
          <c:tx>
            <c:strRef>
              <c:f>Лист1!$E$1</c:f>
              <c:strCache>
                <c:ptCount val="1"/>
                <c:pt idx="0">
                  <c:v>Важко сказати</c:v>
                </c:pt>
              </c:strCache>
            </c:strRef>
          </c:tx>
          <c:spPr>
            <a:solidFill>
              <a:schemeClr val="bg1">
                <a:lumMod val="75000"/>
              </a:schemeClr>
            </a:solidFill>
          </c:spPr>
          <c:invertIfNegative val="0"/>
          <c:dLbls>
            <c:dLbl>
              <c:idx val="0"/>
              <c:layout>
                <c:manualLayout>
                  <c:x val="0"/>
                  <c:y val="0.254328165374677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2D-45B7-9F57-552B67B6813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Лист1!$A$2:$A$10</c:f>
              <c:strCache>
                <c:ptCount val="9"/>
                <c:pt idx="0">
                  <c:v>Ветерани війни</c:v>
                </c:pt>
                <c:pt idx="1">
                  <c:v>Військові</c:v>
                </c:pt>
                <c:pt idx="2">
                  <c:v>Ваші найближчі сусіди по будинку / вулиці</c:v>
                </c:pt>
                <c:pt idx="3">
                  <c:v>Жителі громади загалом</c:v>
                </c:pt>
                <c:pt idx="4">
                  <c:v>Люди іншої релігії </c:v>
                </c:pt>
                <c:pt idx="5">
                  <c:v>Люди іншої національності </c:v>
                </c:pt>
                <c:pt idx="6">
                  <c:v>Вимушені переселенці внаслідок війни </c:v>
                </c:pt>
                <c:pt idx="7">
                  <c:v>Власники бізнесу, підприємці </c:v>
                </c:pt>
                <c:pt idx="8">
                  <c:v>Представники ЛГБТ+</c:v>
                </c:pt>
              </c:strCache>
            </c:strRef>
          </c:cat>
          <c:val>
            <c:numRef>
              <c:f>Лист1!$E$2:$E$10</c:f>
              <c:numCache>
                <c:formatCode>General</c:formatCode>
                <c:ptCount val="9"/>
              </c:numCache>
            </c:numRef>
          </c:val>
          <c:extLst>
            <c:ext xmlns:c16="http://schemas.microsoft.com/office/drawing/2014/chart" uri="{C3380CC4-5D6E-409C-BE32-E72D297353CC}">
              <c16:uniqueId val="{00000005-BC2D-45B7-9F57-552B67B68135}"/>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legend>
      <c:legendPos val="t"/>
      <c:layout>
        <c:manualLayout>
          <c:xMode val="edge"/>
          <c:yMode val="edge"/>
          <c:x val="3.0350967160786245E-2"/>
          <c:y val="7.4981107122614771E-2"/>
          <c:w val="0.93342541525881051"/>
          <c:h val="0.88517263366710752"/>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4F4D-4B03-A6E4-5D2FB44BD8D7}"/>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Так</c:v>
                </c:pt>
              </c:strCache>
            </c:strRef>
          </c:cat>
          <c:val>
            <c:numRef>
              <c:f>Лист1!$B$2</c:f>
              <c:numCache>
                <c:formatCode>0%</c:formatCode>
                <c:ptCount val="1"/>
                <c:pt idx="0">
                  <c:v>0.25569999999999998</c:v>
                </c:pt>
              </c:numCache>
            </c:numRef>
          </c:val>
          <c:extLst>
            <c:ext xmlns:c16="http://schemas.microsoft.com/office/drawing/2014/chart" uri="{C3380CC4-5D6E-409C-BE32-E72D297353CC}">
              <c16:uniqueId val="{00000001-4F4D-4B03-A6E4-5D2FB44BD8D7}"/>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Так</c:v>
                </c:pt>
              </c:strCache>
            </c:strRef>
          </c:cat>
          <c:val>
            <c:numRef>
              <c:f>Лист1!$C$2</c:f>
              <c:numCache>
                <c:formatCode>0%</c:formatCode>
                <c:ptCount val="1"/>
                <c:pt idx="0">
                  <c:v>0.27229999999999999</c:v>
                </c:pt>
              </c:numCache>
            </c:numRef>
          </c:val>
          <c:extLst>
            <c:ext xmlns:c16="http://schemas.microsoft.com/office/drawing/2014/chart" uri="{C3380CC4-5D6E-409C-BE32-E72D297353CC}">
              <c16:uniqueId val="{00000002-4F4D-4B03-A6E4-5D2FB44BD8D7}"/>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87852D"/>
            </a:solidFill>
          </c:spPr>
          <c:invertIfNegative val="0"/>
          <c:dPt>
            <c:idx val="0"/>
            <c:invertIfNegative val="0"/>
            <c:bubble3D val="0"/>
            <c:extLst>
              <c:ext xmlns:c16="http://schemas.microsoft.com/office/drawing/2014/chart" uri="{C3380CC4-5D6E-409C-BE32-E72D297353CC}">
                <c16:uniqueId val="{00000000-065B-4621-83A9-2A4E36AC323A}"/>
              </c:ext>
            </c:extLst>
          </c:dPt>
          <c:dPt>
            <c:idx val="1"/>
            <c:invertIfNegative val="0"/>
            <c:bubble3D val="0"/>
            <c:extLst>
              <c:ext xmlns:c16="http://schemas.microsoft.com/office/drawing/2014/chart" uri="{C3380CC4-5D6E-409C-BE32-E72D297353CC}">
                <c16:uniqueId val="{00000001-065B-4621-83A9-2A4E36AC323A}"/>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Лист1!$A$2:$A$16</c:f>
              <c:strCache>
                <c:ptCount val="15"/>
                <c:pt idx="0">
                  <c:v>Місто, в якому хочеться залишитися</c:v>
                </c:pt>
                <c:pt idx="1">
                  <c:v>Затишне, комфортне та безпечне для життя місто</c:v>
                </c:pt>
                <c:pt idx="2">
                  <c:v>Місто відкрите для людей з інших регіонів, національностей, поглядів</c:v>
                </c:pt>
                <c:pt idx="3">
                  <c:v>Зелене місто, дружнє до довкілля</c:v>
                </c:pt>
                <c:pt idx="4">
                  <c:v>Місто для молоді</c:v>
                </c:pt>
                <c:pt idx="5">
                  <c:v>Конкурентноспроможне місто</c:v>
                </c:pt>
                <c:pt idx="6">
                  <c:v>Місто-магніт</c:v>
                </c:pt>
                <c:pt idx="7">
                  <c:v>Місто перетину різних культур</c:v>
                </c:pt>
                <c:pt idx="8">
                  <c:v>Місто з сильними цінностями толерантності</c:v>
                </c:pt>
                <c:pt idx="9">
                  <c:v>Місто ідей</c:v>
                </c:pt>
                <c:pt idx="10">
                  <c:v>Місто для змістовного дозвілля</c:v>
                </c:pt>
                <c:pt idx="11">
                  <c:v>Пульсуюче місто</c:v>
                </c:pt>
                <c:pt idx="12">
                  <c:v>Місто сильної громади</c:v>
                </c:pt>
                <c:pt idx="13">
                  <c:v>Соціально відповідальне місто</c:v>
                </c:pt>
                <c:pt idx="14">
                  <c:v>Місто рівних можливостей для кожного</c:v>
                </c:pt>
              </c:strCache>
            </c:strRef>
          </c:cat>
          <c:val>
            <c:numRef>
              <c:f>Лист1!$B$2:$B$16</c:f>
              <c:numCache>
                <c:formatCode>0%</c:formatCode>
                <c:ptCount val="15"/>
                <c:pt idx="0">
                  <c:v>0.75560000000000005</c:v>
                </c:pt>
                <c:pt idx="1">
                  <c:v>0.74209999999999998</c:v>
                </c:pt>
                <c:pt idx="2">
                  <c:v>0.72689999999999999</c:v>
                </c:pt>
                <c:pt idx="3">
                  <c:v>0.62739999999999996</c:v>
                </c:pt>
                <c:pt idx="4">
                  <c:v>0.60819999999999996</c:v>
                </c:pt>
                <c:pt idx="5">
                  <c:v>0.56540000000000001</c:v>
                </c:pt>
                <c:pt idx="6">
                  <c:v>0.53859999999999997</c:v>
                </c:pt>
                <c:pt idx="7">
                  <c:v>0.50629999999999997</c:v>
                </c:pt>
                <c:pt idx="8">
                  <c:v>0.4929</c:v>
                </c:pt>
                <c:pt idx="9">
                  <c:v>0.48080000000000001</c:v>
                </c:pt>
                <c:pt idx="10">
                  <c:v>0.47510000000000002</c:v>
                </c:pt>
                <c:pt idx="11">
                  <c:v>0.43840000000000001</c:v>
                </c:pt>
                <c:pt idx="12">
                  <c:v>0.4304</c:v>
                </c:pt>
                <c:pt idx="13">
                  <c:v>0.42880000000000001</c:v>
                </c:pt>
                <c:pt idx="14">
                  <c:v>0.3508</c:v>
                </c:pt>
              </c:numCache>
            </c:numRef>
          </c:val>
          <c:extLst>
            <c:ext xmlns:c16="http://schemas.microsoft.com/office/drawing/2014/chart" uri="{C3380CC4-5D6E-409C-BE32-E72D297353CC}">
              <c16:uniqueId val="{00000002-065B-4621-83A9-2A4E36AC323A}"/>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B3E5-41D0-8799-197AAF9B35E0}"/>
              </c:ext>
            </c:extLst>
          </c:dPt>
          <c:dPt>
            <c:idx val="1"/>
            <c:invertIfNegative val="0"/>
            <c:bubble3D val="0"/>
            <c:extLst>
              <c:ext xmlns:c16="http://schemas.microsoft.com/office/drawing/2014/chart" uri="{C3380CC4-5D6E-409C-BE32-E72D297353CC}">
                <c16:uniqueId val="{00000001-B3E5-41D0-8799-197AAF9B35E0}"/>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Лист1!$A$2:$A$16</c:f>
              <c:strCache>
                <c:ptCount val="15"/>
                <c:pt idx="0">
                  <c:v>Місто, в якому хочеться залишитися</c:v>
                </c:pt>
                <c:pt idx="1">
                  <c:v>Затишне, комфортне та безпечне для життя місто</c:v>
                </c:pt>
                <c:pt idx="2">
                  <c:v>Місто відкрите для людей з інших регіонів, національностей, поглядів</c:v>
                </c:pt>
                <c:pt idx="3">
                  <c:v>Зелене місто, дружнє до довкілля</c:v>
                </c:pt>
                <c:pt idx="4">
                  <c:v>Місто для молоді</c:v>
                </c:pt>
                <c:pt idx="5">
                  <c:v>Конкурентноспроможне місто</c:v>
                </c:pt>
                <c:pt idx="6">
                  <c:v>Місто-магніт</c:v>
                </c:pt>
                <c:pt idx="7">
                  <c:v>Місто перетину різних культур</c:v>
                </c:pt>
                <c:pt idx="8">
                  <c:v>Місто з сильними цінностями толерантності</c:v>
                </c:pt>
                <c:pt idx="9">
                  <c:v>Місто ідей</c:v>
                </c:pt>
                <c:pt idx="10">
                  <c:v>Місто для змістовного дозвілля</c:v>
                </c:pt>
                <c:pt idx="11">
                  <c:v>Пульсуюче місто</c:v>
                </c:pt>
                <c:pt idx="12">
                  <c:v>Місто сильної громади</c:v>
                </c:pt>
                <c:pt idx="13">
                  <c:v>Соціально відповідальне місто</c:v>
                </c:pt>
                <c:pt idx="14">
                  <c:v>Місто рівних можливостей для кожного</c:v>
                </c:pt>
              </c:strCache>
            </c:strRef>
          </c:cat>
          <c:val>
            <c:numRef>
              <c:f>Лист1!$B$2:$B$16</c:f>
              <c:numCache>
                <c:formatCode>0%</c:formatCode>
                <c:ptCount val="15"/>
                <c:pt idx="0">
                  <c:v>0.7702</c:v>
                </c:pt>
                <c:pt idx="1">
                  <c:v>0.75239999999999996</c:v>
                </c:pt>
                <c:pt idx="2">
                  <c:v>0.73799999999999999</c:v>
                </c:pt>
                <c:pt idx="3">
                  <c:v>0.62419999999999998</c:v>
                </c:pt>
                <c:pt idx="4">
                  <c:v>0.60289999999999999</c:v>
                </c:pt>
                <c:pt idx="5">
                  <c:v>0.56699999999999995</c:v>
                </c:pt>
                <c:pt idx="6">
                  <c:v>0.54890000000000005</c:v>
                </c:pt>
                <c:pt idx="7">
                  <c:v>0.51470000000000005</c:v>
                </c:pt>
                <c:pt idx="8">
                  <c:v>0.4995</c:v>
                </c:pt>
                <c:pt idx="9">
                  <c:v>0.48720000000000002</c:v>
                </c:pt>
                <c:pt idx="10">
                  <c:v>0.4738</c:v>
                </c:pt>
                <c:pt idx="11">
                  <c:v>0.43840000000000001</c:v>
                </c:pt>
                <c:pt idx="12">
                  <c:v>0.43369999999999997</c:v>
                </c:pt>
                <c:pt idx="13">
                  <c:v>0.43490000000000001</c:v>
                </c:pt>
                <c:pt idx="14">
                  <c:v>0.35580000000000001</c:v>
                </c:pt>
              </c:numCache>
            </c:numRef>
          </c:val>
          <c:extLst>
            <c:ext xmlns:c16="http://schemas.microsoft.com/office/drawing/2014/chart" uri="{C3380CC4-5D6E-409C-BE32-E72D297353CC}">
              <c16:uniqueId val="{00000002-B3E5-41D0-8799-197AAF9B35E0}"/>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0959-4AF5-BD1E-B4C06299A9A0}"/>
              </c:ext>
            </c:extLst>
          </c:dPt>
          <c:dPt>
            <c:idx val="1"/>
            <c:invertIfNegative val="0"/>
            <c:bubble3D val="0"/>
            <c:extLst>
              <c:ext xmlns:c16="http://schemas.microsoft.com/office/drawing/2014/chart" uri="{C3380CC4-5D6E-409C-BE32-E72D297353CC}">
                <c16:uniqueId val="{00000001-0959-4AF5-BD1E-B4C06299A9A0}"/>
              </c:ext>
            </c:extLst>
          </c:dPt>
          <c:dLbls>
            <c:spPr>
              <a:noFill/>
              <a:ln w="12700">
                <a:noFill/>
              </a:ln>
              <a:effectLst/>
            </c:spPr>
            <c:txPr>
              <a:bodyPr wrap="non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Лист1!$A$2:$A$16</c:f>
              <c:strCache>
                <c:ptCount val="15"/>
                <c:pt idx="0">
                  <c:v>Місто, в якому хочеться залишитися</c:v>
                </c:pt>
                <c:pt idx="1">
                  <c:v>Затишне, комфортне та безпечне для життя місто</c:v>
                </c:pt>
                <c:pt idx="2">
                  <c:v>Місто відкрите для людей з інших регіонів, національностей, поглядів</c:v>
                </c:pt>
                <c:pt idx="3">
                  <c:v>Зелене місто, дружнє до довкілля</c:v>
                </c:pt>
                <c:pt idx="4">
                  <c:v>Місто для молоді</c:v>
                </c:pt>
                <c:pt idx="5">
                  <c:v>Конкурентноспроможне місто</c:v>
                </c:pt>
                <c:pt idx="6">
                  <c:v>Місто-магніт</c:v>
                </c:pt>
                <c:pt idx="7">
                  <c:v>Місто перетину різних культур</c:v>
                </c:pt>
                <c:pt idx="8">
                  <c:v>Місто з сильними цінностями толерантності</c:v>
                </c:pt>
                <c:pt idx="9">
                  <c:v>Місто ідей</c:v>
                </c:pt>
                <c:pt idx="10">
                  <c:v>Місто для змістовного дозвілля</c:v>
                </c:pt>
                <c:pt idx="11">
                  <c:v>Пульсуюче місто</c:v>
                </c:pt>
                <c:pt idx="12">
                  <c:v>Місто сильної громади</c:v>
                </c:pt>
                <c:pt idx="13">
                  <c:v>Соціально відповідальне місто</c:v>
                </c:pt>
                <c:pt idx="14">
                  <c:v>Місто рівних можливостей для кожного</c:v>
                </c:pt>
              </c:strCache>
            </c:strRef>
          </c:cat>
          <c:val>
            <c:numRef>
              <c:f>Лист1!$B$2:$B$16</c:f>
              <c:numCache>
                <c:formatCode>0%</c:formatCode>
                <c:ptCount val="15"/>
                <c:pt idx="0">
                  <c:v>0.49280000000000002</c:v>
                </c:pt>
                <c:pt idx="1">
                  <c:v>0.55510000000000004</c:v>
                </c:pt>
                <c:pt idx="2">
                  <c:v>0.52629999999999999</c:v>
                </c:pt>
                <c:pt idx="3">
                  <c:v>0.68600000000000005</c:v>
                </c:pt>
                <c:pt idx="4">
                  <c:v>0.70379999999999998</c:v>
                </c:pt>
                <c:pt idx="5">
                  <c:v>0.5363</c:v>
                </c:pt>
                <c:pt idx="6">
                  <c:v>0.35260000000000002</c:v>
                </c:pt>
                <c:pt idx="7">
                  <c:v>0.35510000000000003</c:v>
                </c:pt>
                <c:pt idx="8">
                  <c:v>0.37340000000000001</c:v>
                </c:pt>
                <c:pt idx="9">
                  <c:v>0.36530000000000001</c:v>
                </c:pt>
                <c:pt idx="10">
                  <c:v>0.4995</c:v>
                </c:pt>
                <c:pt idx="11">
                  <c:v>0.4395</c:v>
                </c:pt>
                <c:pt idx="12">
                  <c:v>0.37009999999999998</c:v>
                </c:pt>
                <c:pt idx="13">
                  <c:v>0.31819999999999998</c:v>
                </c:pt>
                <c:pt idx="14">
                  <c:v>0.26</c:v>
                </c:pt>
              </c:numCache>
            </c:numRef>
          </c:val>
          <c:extLst>
            <c:ext xmlns:c16="http://schemas.microsoft.com/office/drawing/2014/chart" uri="{C3380CC4-5D6E-409C-BE32-E72D297353CC}">
              <c16:uniqueId val="{00000002-0959-4AF5-BD1E-B4C06299A9A0}"/>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4064-42B7-8598-E38A918AA04C}"/>
              </c:ext>
            </c:extLst>
          </c:dPt>
          <c:dPt>
            <c:idx val="1"/>
            <c:invertIfNegative val="0"/>
            <c:bubble3D val="0"/>
            <c:extLst>
              <c:ext xmlns:c16="http://schemas.microsoft.com/office/drawing/2014/chart" uri="{C3380CC4-5D6E-409C-BE32-E72D297353CC}">
                <c16:uniqueId val="{00000001-4064-42B7-8598-E38A918AA04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Лист1!$A$2:$A$16</c:f>
              <c:strCache>
                <c:ptCount val="15"/>
                <c:pt idx="0">
                  <c:v>Місто, в якому хочеться залишитися</c:v>
                </c:pt>
                <c:pt idx="1">
                  <c:v>Затишне, комфортне та безпечне для життя місто</c:v>
                </c:pt>
                <c:pt idx="2">
                  <c:v>Місто відкрите для людей з інших регіонів, національностей, поглядів</c:v>
                </c:pt>
                <c:pt idx="3">
                  <c:v>Зелене місто, дружнє до довкілля</c:v>
                </c:pt>
                <c:pt idx="4">
                  <c:v>Місто для молоді</c:v>
                </c:pt>
                <c:pt idx="5">
                  <c:v>Конкурентноспроможне місто</c:v>
                </c:pt>
                <c:pt idx="6">
                  <c:v>Місто-магніт</c:v>
                </c:pt>
                <c:pt idx="7">
                  <c:v>Місто перетину різних культур</c:v>
                </c:pt>
                <c:pt idx="8">
                  <c:v>Місто з сильними цінностями толерантності</c:v>
                </c:pt>
                <c:pt idx="9">
                  <c:v>Місто ідей</c:v>
                </c:pt>
                <c:pt idx="10">
                  <c:v>Місто для змістовного дозвілля</c:v>
                </c:pt>
                <c:pt idx="11">
                  <c:v>Пульсуюче місто</c:v>
                </c:pt>
                <c:pt idx="12">
                  <c:v>Місто сильної громади</c:v>
                </c:pt>
                <c:pt idx="13">
                  <c:v>Соціально відповідальне місто</c:v>
                </c:pt>
                <c:pt idx="14">
                  <c:v>Місто рівних можливостей для кожного</c:v>
                </c:pt>
              </c:strCache>
            </c:strRef>
          </c:cat>
          <c:val>
            <c:numRef>
              <c:f>Лист1!$B$2:$B$16</c:f>
              <c:numCache>
                <c:formatCode>0%</c:formatCode>
                <c:ptCount val="15"/>
                <c:pt idx="0">
                  <c:v>0.79239999999999999</c:v>
                </c:pt>
                <c:pt idx="1">
                  <c:v>0.76719999999999999</c:v>
                </c:pt>
                <c:pt idx="2">
                  <c:v>0.7631</c:v>
                </c:pt>
                <c:pt idx="3">
                  <c:v>0.64959999999999996</c:v>
                </c:pt>
                <c:pt idx="4">
                  <c:v>0.61109999999999998</c:v>
                </c:pt>
                <c:pt idx="5">
                  <c:v>0.59330000000000005</c:v>
                </c:pt>
                <c:pt idx="6">
                  <c:v>0.57079999999999997</c:v>
                </c:pt>
                <c:pt idx="7">
                  <c:v>0.52300000000000002</c:v>
                </c:pt>
                <c:pt idx="8">
                  <c:v>0.5081</c:v>
                </c:pt>
                <c:pt idx="9">
                  <c:v>0.51219999999999999</c:v>
                </c:pt>
                <c:pt idx="10">
                  <c:v>0.49640000000000001</c:v>
                </c:pt>
                <c:pt idx="11">
                  <c:v>0.4637</c:v>
                </c:pt>
                <c:pt idx="12">
                  <c:v>0.45379999999999998</c:v>
                </c:pt>
                <c:pt idx="13">
                  <c:v>0.44879999999999998</c:v>
                </c:pt>
                <c:pt idx="14">
                  <c:v>0.372</c:v>
                </c:pt>
              </c:numCache>
            </c:numRef>
          </c:val>
          <c:extLst>
            <c:ext xmlns:c16="http://schemas.microsoft.com/office/drawing/2014/chart" uri="{C3380CC4-5D6E-409C-BE32-E72D297353CC}">
              <c16:uniqueId val="{00000002-4064-42B7-8598-E38A918AA04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C3F4-4088-8FA3-3B99818500EC}"/>
              </c:ext>
            </c:extLst>
          </c:dPt>
          <c:dPt>
            <c:idx val="1"/>
            <c:invertIfNegative val="0"/>
            <c:bubble3D val="0"/>
            <c:extLst>
              <c:ext xmlns:c16="http://schemas.microsoft.com/office/drawing/2014/chart" uri="{C3380CC4-5D6E-409C-BE32-E72D297353CC}">
                <c16:uniqueId val="{00000001-C3F4-4088-8FA3-3B99818500E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Лист1!$A$2:$A$16</c:f>
              <c:strCache>
                <c:ptCount val="15"/>
                <c:pt idx="0">
                  <c:v>Місто, в якому хочеться залишитися</c:v>
                </c:pt>
                <c:pt idx="1">
                  <c:v>Затишне, комфортне та безпечне для життя місто</c:v>
                </c:pt>
                <c:pt idx="2">
                  <c:v>Місто відкрите для людей з інших регіонів, національностей, поглядів</c:v>
                </c:pt>
                <c:pt idx="3">
                  <c:v>Зелене місто, дружнє до довкілля</c:v>
                </c:pt>
                <c:pt idx="4">
                  <c:v>Місто для молоді</c:v>
                </c:pt>
                <c:pt idx="5">
                  <c:v>Конкурентноспроможне місто</c:v>
                </c:pt>
                <c:pt idx="6">
                  <c:v>Місто-магніт</c:v>
                </c:pt>
                <c:pt idx="7">
                  <c:v>Місто перетину різних культур</c:v>
                </c:pt>
                <c:pt idx="8">
                  <c:v>Місто з сильними цінностями толерантності</c:v>
                </c:pt>
                <c:pt idx="9">
                  <c:v>Місто ідей</c:v>
                </c:pt>
                <c:pt idx="10">
                  <c:v>Місто для змістовного дозвілля</c:v>
                </c:pt>
                <c:pt idx="11">
                  <c:v>Пульсуюче місто</c:v>
                </c:pt>
                <c:pt idx="12">
                  <c:v>Місто сильної громади</c:v>
                </c:pt>
                <c:pt idx="13">
                  <c:v>Соціально відповідальне місто</c:v>
                </c:pt>
                <c:pt idx="14">
                  <c:v>Місто рівних можливостей для кожного</c:v>
                </c:pt>
              </c:strCache>
            </c:strRef>
          </c:cat>
          <c:val>
            <c:numRef>
              <c:f>Лист1!$B$2:$B$16</c:f>
              <c:numCache>
                <c:formatCode>0%</c:formatCode>
                <c:ptCount val="15"/>
                <c:pt idx="0">
                  <c:v>0.43340000000000001</c:v>
                </c:pt>
                <c:pt idx="1">
                  <c:v>0.52149999999999996</c:v>
                </c:pt>
                <c:pt idx="2">
                  <c:v>0.41020000000000001</c:v>
                </c:pt>
                <c:pt idx="3">
                  <c:v>0.43309999999999998</c:v>
                </c:pt>
                <c:pt idx="4">
                  <c:v>0.58250000000000002</c:v>
                </c:pt>
                <c:pt idx="5">
                  <c:v>0.32069999999999999</c:v>
                </c:pt>
                <c:pt idx="6">
                  <c:v>0.25690000000000002</c:v>
                </c:pt>
                <c:pt idx="7">
                  <c:v>0.36009999999999998</c:v>
                </c:pt>
                <c:pt idx="8">
                  <c:v>0.35930000000000001</c:v>
                </c:pt>
                <c:pt idx="9">
                  <c:v>0.2056</c:v>
                </c:pt>
                <c:pt idx="10">
                  <c:v>0.28920000000000001</c:v>
                </c:pt>
                <c:pt idx="11">
                  <c:v>0.21659999999999999</c:v>
                </c:pt>
                <c:pt idx="12">
                  <c:v>0.22489999999999999</c:v>
                </c:pt>
                <c:pt idx="13">
                  <c:v>0.254</c:v>
                </c:pt>
                <c:pt idx="14">
                  <c:v>0.16520000000000001</c:v>
                </c:pt>
              </c:numCache>
            </c:numRef>
          </c:val>
          <c:extLst>
            <c:ext xmlns:c16="http://schemas.microsoft.com/office/drawing/2014/chart" uri="{C3380CC4-5D6E-409C-BE32-E72D297353CC}">
              <c16:uniqueId val="{00000002-C3F4-4088-8FA3-3B99818500E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87852D"/>
            </a:solidFill>
          </c:spPr>
          <c:invertIfNegative val="0"/>
          <c:dPt>
            <c:idx val="0"/>
            <c:invertIfNegative val="0"/>
            <c:bubble3D val="0"/>
            <c:extLst>
              <c:ext xmlns:c16="http://schemas.microsoft.com/office/drawing/2014/chart" uri="{C3380CC4-5D6E-409C-BE32-E72D297353CC}">
                <c16:uniqueId val="{00000000-DE16-43C8-9C93-8379D5229AC9}"/>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Лист1!$A$2:$A$4</c:f>
              <c:strCache>
                <c:ptCount val="3"/>
                <c:pt idx="0">
                  <c:v>Майбутній розвиток Вінницької міської громади має для мене особисто велике значення</c:v>
                </c:pt>
                <c:pt idx="1">
                  <c:v>Я можу повністю реалізувати себе у Вінницькій міській громаді</c:v>
                </c:pt>
                <c:pt idx="2">
                  <c:v>Я активно цікавлюсь ініціативами щодо розвитку Вінницької міської громади</c:v>
                </c:pt>
              </c:strCache>
            </c:strRef>
          </c:cat>
          <c:val>
            <c:numRef>
              <c:f>Лист1!$B$2:$B$4</c:f>
              <c:numCache>
                <c:formatCode>0%</c:formatCode>
                <c:ptCount val="3"/>
                <c:pt idx="0">
                  <c:v>0.67249999999999999</c:v>
                </c:pt>
                <c:pt idx="1">
                  <c:v>0.38729999999999998</c:v>
                </c:pt>
                <c:pt idx="2">
                  <c:v>0.29459999999999997</c:v>
                </c:pt>
              </c:numCache>
            </c:numRef>
          </c:val>
          <c:extLst>
            <c:ext xmlns:c16="http://schemas.microsoft.com/office/drawing/2014/chart" uri="{C3380CC4-5D6E-409C-BE32-E72D297353CC}">
              <c16:uniqueId val="{00000002-DE16-43C8-9C93-8379D5229AC9}"/>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DE16-43C8-9C93-8379D5229AC9}"/>
              </c:ext>
            </c:extLst>
          </c:dPt>
          <c:dLbls>
            <c:dLbl>
              <c:idx val="0"/>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E16-43C8-9C93-8379D5229AC9}"/>
                </c:ext>
              </c:extLst>
            </c:dLbl>
            <c:dLbl>
              <c:idx val="1"/>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0D1-481B-B1ED-19C9C7AEF3F1}"/>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Лист1!$A$2:$A$6</c:f>
              <c:strCache>
                <c:ptCount val="5"/>
                <c:pt idx="0">
                  <c:v>Місто, в якому хочеться залишитися</c:v>
                </c:pt>
                <c:pt idx="1">
                  <c:v>Затишне, комфортне та безпечне для життя місто</c:v>
                </c:pt>
                <c:pt idx="2">
                  <c:v>Зелене місто, дружнє до довкілля</c:v>
                </c:pt>
                <c:pt idx="3">
                  <c:v>Місто для молоді</c:v>
                </c:pt>
                <c:pt idx="4">
                  <c:v>Місто з сильними цінностями толерантності</c:v>
                </c:pt>
              </c:strCache>
            </c:strRef>
          </c:cat>
          <c:val>
            <c:numRef>
              <c:f>Лист1!$B$2:$B$6</c:f>
              <c:numCache>
                <c:formatCode>0%</c:formatCode>
                <c:ptCount val="5"/>
                <c:pt idx="0">
                  <c:v>0.75570000000000004</c:v>
                </c:pt>
                <c:pt idx="1">
                  <c:v>0.74199999999999999</c:v>
                </c:pt>
                <c:pt idx="2">
                  <c:v>0.62739999999999996</c:v>
                </c:pt>
                <c:pt idx="3">
                  <c:v>0.60820000000000007</c:v>
                </c:pt>
                <c:pt idx="4">
                  <c:v>0.4929</c:v>
                </c:pt>
              </c:numCache>
            </c:numRef>
          </c:val>
          <c:extLst>
            <c:ext xmlns:c16="http://schemas.microsoft.com/office/drawing/2014/chart" uri="{C3380CC4-5D6E-409C-BE32-E72D297353CC}">
              <c16:uniqueId val="{00000002-DE16-43C8-9C93-8379D5229AC9}"/>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Лист1!$A$2:$A$6</c:f>
              <c:strCache>
                <c:ptCount val="5"/>
                <c:pt idx="0">
                  <c:v>Місто, в якому хочеться залишитися</c:v>
                </c:pt>
                <c:pt idx="1">
                  <c:v>Затишне, комфортне та безпечне для життя місто</c:v>
                </c:pt>
                <c:pt idx="2">
                  <c:v>Зелене місто, дружнє до довкілля</c:v>
                </c:pt>
                <c:pt idx="3">
                  <c:v>Місто для молоді</c:v>
                </c:pt>
                <c:pt idx="4">
                  <c:v>Місто з сильними цінностями толерантності</c:v>
                </c:pt>
              </c:strCache>
            </c:strRef>
          </c:cat>
          <c:val>
            <c:numRef>
              <c:f>Лист1!$C$2:$C$6</c:f>
              <c:numCache>
                <c:formatCode>0%</c:formatCode>
                <c:ptCount val="5"/>
                <c:pt idx="0">
                  <c:v>0.61650000000000005</c:v>
                </c:pt>
                <c:pt idx="1">
                  <c:v>0.66749999999999998</c:v>
                </c:pt>
                <c:pt idx="2">
                  <c:v>0.62309999999999999</c:v>
                </c:pt>
                <c:pt idx="3">
                  <c:v>0.623</c:v>
                </c:pt>
                <c:pt idx="4">
                  <c:v>0.48040000000000005</c:v>
                </c:pt>
              </c:numCache>
            </c:numRef>
          </c:val>
          <c:extLst>
            <c:ext xmlns:c16="http://schemas.microsoft.com/office/drawing/2014/chart" uri="{C3380CC4-5D6E-409C-BE32-E72D297353CC}">
              <c16:uniqueId val="{00000000-B04B-4FE2-AC08-1916F0ADD7B3}"/>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4997-4271-9F12-6B7845BB5EDB}"/>
              </c:ext>
            </c:extLst>
          </c:dPt>
          <c:dLbls>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Лист1!$A$2:$A$6</c:f>
              <c:strCache>
                <c:ptCount val="5"/>
                <c:pt idx="0">
                  <c:v>Ваші найближчі сусіди по будинку / вулиці</c:v>
                </c:pt>
                <c:pt idx="1">
                  <c:v>Жителі громади загалом</c:v>
                </c:pt>
                <c:pt idx="2">
                  <c:v>Люди іншої релігії </c:v>
                </c:pt>
                <c:pt idx="3">
                  <c:v>Люди іншої національності </c:v>
                </c:pt>
                <c:pt idx="4">
                  <c:v>Власники бізнесу, підприємці </c:v>
                </c:pt>
              </c:strCache>
            </c:strRef>
          </c:cat>
          <c:val>
            <c:numRef>
              <c:f>Лист1!$B$2:$B$6</c:f>
              <c:numCache>
                <c:formatCode>0%</c:formatCode>
                <c:ptCount val="5"/>
                <c:pt idx="0">
                  <c:v>0.53980000000000006</c:v>
                </c:pt>
                <c:pt idx="1">
                  <c:v>0.47789999999999999</c:v>
                </c:pt>
                <c:pt idx="2">
                  <c:v>0.42769999999999997</c:v>
                </c:pt>
                <c:pt idx="3">
                  <c:v>0.40659999999999996</c:v>
                </c:pt>
                <c:pt idx="4">
                  <c:v>0.3468</c:v>
                </c:pt>
              </c:numCache>
            </c:numRef>
          </c:val>
          <c:extLst>
            <c:ext xmlns:c16="http://schemas.microsoft.com/office/drawing/2014/chart" uri="{C3380CC4-5D6E-409C-BE32-E72D297353CC}">
              <c16:uniqueId val="{00000001-4997-4271-9F12-6B7845BB5EDB}"/>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Лист1!$A$2:$A$6</c:f>
              <c:strCache>
                <c:ptCount val="5"/>
                <c:pt idx="0">
                  <c:v>Ваші найближчі сусіди по будинку / вулиці</c:v>
                </c:pt>
                <c:pt idx="1">
                  <c:v>Жителі громади загалом</c:v>
                </c:pt>
                <c:pt idx="2">
                  <c:v>Люди іншої релігії </c:v>
                </c:pt>
                <c:pt idx="3">
                  <c:v>Люди іншої національності </c:v>
                </c:pt>
                <c:pt idx="4">
                  <c:v>Власники бізнесу, підприємці </c:v>
                </c:pt>
              </c:strCache>
            </c:strRef>
          </c:cat>
          <c:val>
            <c:numRef>
              <c:f>Лист1!$C$2:$C$6</c:f>
              <c:numCache>
                <c:formatCode>0%</c:formatCode>
                <c:ptCount val="5"/>
                <c:pt idx="0">
                  <c:v>0.41749999999999998</c:v>
                </c:pt>
                <c:pt idx="1">
                  <c:v>0.38869999999999999</c:v>
                </c:pt>
                <c:pt idx="2">
                  <c:v>0.3246</c:v>
                </c:pt>
                <c:pt idx="3">
                  <c:v>0.30630000000000002</c:v>
                </c:pt>
                <c:pt idx="4">
                  <c:v>0.27360000000000001</c:v>
                </c:pt>
              </c:numCache>
            </c:numRef>
          </c:val>
          <c:extLst>
            <c:ext xmlns:c16="http://schemas.microsoft.com/office/drawing/2014/chart" uri="{C3380CC4-5D6E-409C-BE32-E72D297353CC}">
              <c16:uniqueId val="{00000002-4997-4271-9F12-6B7845BB5EDB}"/>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0-3638-482E-B0E0-94B37FF56393}"/>
              </c:ext>
            </c:extLst>
          </c:dPt>
          <c:dPt>
            <c:idx val="1"/>
            <c:invertIfNegative val="0"/>
            <c:bubble3D val="0"/>
            <c:extLst>
              <c:ext xmlns:c16="http://schemas.microsoft.com/office/drawing/2014/chart" uri="{C3380CC4-5D6E-409C-BE32-E72D297353CC}">
                <c16:uniqueId val="{00000001-3638-482E-B0E0-94B37FF56393}"/>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Лист1!$A$2:$A$15</c:f>
              <c:strCache>
                <c:ptCount val="14"/>
                <c:pt idx="0">
                  <c:v>Місто рівних можливостей для кожного</c:v>
                </c:pt>
                <c:pt idx="1">
                  <c:v>Місто сильної громади</c:v>
                </c:pt>
                <c:pt idx="2">
                  <c:v>Місто ідей</c:v>
                </c:pt>
                <c:pt idx="3">
                  <c:v>Місто з сильними цінностями толерантності</c:v>
                </c:pt>
                <c:pt idx="4">
                  <c:v>Соціально відповідальне місто</c:v>
                </c:pt>
                <c:pt idx="5">
                  <c:v>Затишне, комфортне та безпечне для життя місто</c:v>
                </c:pt>
                <c:pt idx="6">
                  <c:v>Місто для змістовного дозвілля</c:v>
                </c:pt>
                <c:pt idx="7">
                  <c:v>Конкурентноспроможне місто</c:v>
                </c:pt>
                <c:pt idx="8">
                  <c:v>Місто відкрите для людей з інших регіонів, національностей, поглядів</c:v>
                </c:pt>
                <c:pt idx="9">
                  <c:v>Місто для молоді</c:v>
                </c:pt>
                <c:pt idx="10">
                  <c:v>Зелене місто, дружнє до довкілля</c:v>
                </c:pt>
                <c:pt idx="11">
                  <c:v>Місто-магніт</c:v>
                </c:pt>
                <c:pt idx="12">
                  <c:v>Пульсуюче місто</c:v>
                </c:pt>
                <c:pt idx="13">
                  <c:v>Місто перетину різних культур</c:v>
                </c:pt>
              </c:strCache>
            </c:strRef>
          </c:cat>
          <c:val>
            <c:numRef>
              <c:f>Лист1!$B$2:$B$15</c:f>
              <c:numCache>
                <c:formatCode>0%</c:formatCode>
                <c:ptCount val="14"/>
                <c:pt idx="0">
                  <c:v>0.25148957</c:v>
                </c:pt>
                <c:pt idx="1">
                  <c:v>0.11542434</c:v>
                </c:pt>
                <c:pt idx="2">
                  <c:v>0.11246832</c:v>
                </c:pt>
                <c:pt idx="3">
                  <c:v>8.2854170000000005E-2</c:v>
                </c:pt>
                <c:pt idx="4">
                  <c:v>6.2937629999999994E-2</c:v>
                </c:pt>
                <c:pt idx="5">
                  <c:v>5.898316E-2</c:v>
                </c:pt>
                <c:pt idx="6">
                  <c:v>5.7658260000000003E-2</c:v>
                </c:pt>
                <c:pt idx="7">
                  <c:v>4.5703180000000003E-2</c:v>
                </c:pt>
                <c:pt idx="8">
                  <c:v>4.2023440000000002E-2</c:v>
                </c:pt>
                <c:pt idx="9">
                  <c:v>4.0957979999999998E-2</c:v>
                </c:pt>
                <c:pt idx="10">
                  <c:v>4.0138399999999998E-2</c:v>
                </c:pt>
                <c:pt idx="11">
                  <c:v>3.7039229999999999E-2</c:v>
                </c:pt>
                <c:pt idx="12">
                  <c:v>3.3474770000000001E-2</c:v>
                </c:pt>
                <c:pt idx="13">
                  <c:v>1.8847550000000001E-2</c:v>
                </c:pt>
              </c:numCache>
            </c:numRef>
          </c:val>
          <c:extLst>
            <c:ext xmlns:c16="http://schemas.microsoft.com/office/drawing/2014/chart" uri="{C3380CC4-5D6E-409C-BE32-E72D297353CC}">
              <c16:uniqueId val="{00000002-3638-482E-B0E0-94B37FF56393}"/>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0.30000000000000004"/>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6">
                <a:lumMod val="75000"/>
              </a:schemeClr>
            </a:solidFill>
          </c:spPr>
          <c:invertIfNegative val="0"/>
          <c:dPt>
            <c:idx val="0"/>
            <c:invertIfNegative val="0"/>
            <c:bubble3D val="0"/>
            <c:spPr>
              <a:solidFill>
                <a:srgbClr val="C00000"/>
              </a:solidFill>
            </c:spPr>
            <c:extLst>
              <c:ext xmlns:c16="http://schemas.microsoft.com/office/drawing/2014/chart" uri="{C3380CC4-5D6E-409C-BE32-E72D297353CC}">
                <c16:uniqueId val="{00000000-B047-413D-8B98-C6498DE4FF6F}"/>
              </c:ext>
            </c:extLst>
          </c:dPt>
          <c:dPt>
            <c:idx val="1"/>
            <c:invertIfNegative val="0"/>
            <c:bubble3D val="0"/>
            <c:spPr>
              <a:solidFill>
                <a:srgbClr val="C00000"/>
              </a:solidFill>
            </c:spPr>
            <c:extLst>
              <c:ext xmlns:c16="http://schemas.microsoft.com/office/drawing/2014/chart" uri="{C3380CC4-5D6E-409C-BE32-E72D297353CC}">
                <c16:uniqueId val="{00000001-B047-413D-8B98-C6498DE4FF6F}"/>
              </c:ext>
            </c:extLst>
          </c:dPt>
          <c:dPt>
            <c:idx val="2"/>
            <c:invertIfNegative val="0"/>
            <c:bubble3D val="0"/>
            <c:spPr>
              <a:solidFill>
                <a:srgbClr val="C00000"/>
              </a:solidFill>
            </c:spPr>
            <c:extLst>
              <c:ext xmlns:c16="http://schemas.microsoft.com/office/drawing/2014/chart" uri="{C3380CC4-5D6E-409C-BE32-E72D297353CC}">
                <c16:uniqueId val="{00000000-4617-4669-A458-54471B51B3C5}"/>
              </c:ext>
            </c:extLst>
          </c:dPt>
          <c:dPt>
            <c:idx val="3"/>
            <c:invertIfNegative val="0"/>
            <c:bubble3D val="0"/>
            <c:spPr>
              <a:solidFill>
                <a:srgbClr val="C00000"/>
              </a:solidFill>
            </c:spPr>
            <c:extLst>
              <c:ext xmlns:c16="http://schemas.microsoft.com/office/drawing/2014/chart" uri="{C3380CC4-5D6E-409C-BE32-E72D297353CC}">
                <c16:uniqueId val="{00000001-4617-4669-A458-54471B51B3C5}"/>
              </c:ext>
            </c:extLst>
          </c:dPt>
          <c:dPt>
            <c:idx val="4"/>
            <c:invertIfNegative val="0"/>
            <c:bubble3D val="0"/>
            <c:spPr>
              <a:solidFill>
                <a:srgbClr val="C00000"/>
              </a:solidFill>
            </c:spPr>
            <c:extLst>
              <c:ext xmlns:c16="http://schemas.microsoft.com/office/drawing/2014/chart" uri="{C3380CC4-5D6E-409C-BE32-E72D297353CC}">
                <c16:uniqueId val="{00000003-B047-413D-8B98-C6498DE4FF6F}"/>
              </c:ext>
            </c:extLst>
          </c:dPt>
          <c:dPt>
            <c:idx val="6"/>
            <c:invertIfNegative val="0"/>
            <c:bubble3D val="0"/>
            <c:spPr>
              <a:solidFill>
                <a:srgbClr val="C00000"/>
              </a:solidFill>
            </c:spPr>
            <c:extLst>
              <c:ext xmlns:c16="http://schemas.microsoft.com/office/drawing/2014/chart" uri="{C3380CC4-5D6E-409C-BE32-E72D297353CC}">
                <c16:uniqueId val="{00000002-4617-4669-A458-54471B51B3C5}"/>
              </c:ext>
            </c:extLst>
          </c:dPt>
          <c:dPt>
            <c:idx val="12"/>
            <c:invertIfNegative val="0"/>
            <c:bubble3D val="0"/>
            <c:spPr>
              <a:solidFill>
                <a:srgbClr val="C00000"/>
              </a:solidFill>
            </c:spPr>
            <c:extLst>
              <c:ext xmlns:c16="http://schemas.microsoft.com/office/drawing/2014/chart" uri="{C3380CC4-5D6E-409C-BE32-E72D297353CC}">
                <c16:uniqueId val="{00000003-4617-4669-A458-54471B51B3C5}"/>
              </c:ext>
            </c:extLst>
          </c:dPt>
          <c:dPt>
            <c:idx val="13"/>
            <c:invertIfNegative val="0"/>
            <c:bubble3D val="0"/>
            <c:spPr>
              <a:solidFill>
                <a:srgbClr val="C00000"/>
              </a:solidFill>
            </c:spPr>
            <c:extLst>
              <c:ext xmlns:c16="http://schemas.microsoft.com/office/drawing/2014/chart" uri="{C3380CC4-5D6E-409C-BE32-E72D297353CC}">
                <c16:uniqueId val="{00000004-4617-4669-A458-54471B51B3C5}"/>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Лист1!$A$2:$A$15</c:f>
              <c:strCache>
                <c:ptCount val="14"/>
                <c:pt idx="0">
                  <c:v>Місто рівних можливостей для кожного</c:v>
                </c:pt>
                <c:pt idx="1">
                  <c:v>Місто сильної громади</c:v>
                </c:pt>
                <c:pt idx="2">
                  <c:v>Місто ідей</c:v>
                </c:pt>
                <c:pt idx="3">
                  <c:v>Місто з сильними цінностями толерантності</c:v>
                </c:pt>
                <c:pt idx="4">
                  <c:v>Соціально відповідальне місто</c:v>
                </c:pt>
                <c:pt idx="5">
                  <c:v>Затишне, комфортне та безпечне для життя місто</c:v>
                </c:pt>
                <c:pt idx="6">
                  <c:v>Місто для змістовного дозвілля</c:v>
                </c:pt>
                <c:pt idx="7">
                  <c:v>Конкурентноспроможне місто</c:v>
                </c:pt>
                <c:pt idx="8">
                  <c:v>Місто відкрите для людей з інших регіонів, національностей, поглядів</c:v>
                </c:pt>
                <c:pt idx="9">
                  <c:v>Місто для молоді</c:v>
                </c:pt>
                <c:pt idx="10">
                  <c:v>Зелене місто, дружнє до довкілля</c:v>
                </c:pt>
                <c:pt idx="11">
                  <c:v>Місто-магніт</c:v>
                </c:pt>
                <c:pt idx="12">
                  <c:v>Пульсуюче місто</c:v>
                </c:pt>
                <c:pt idx="13">
                  <c:v>Місто перетину різних культур</c:v>
                </c:pt>
              </c:strCache>
            </c:strRef>
          </c:cat>
          <c:val>
            <c:numRef>
              <c:f>Лист1!$B$2:$B$15</c:f>
              <c:numCache>
                <c:formatCode>0</c:formatCode>
                <c:ptCount val="14"/>
                <c:pt idx="0">
                  <c:v>62.177062479590461</c:v>
                </c:pt>
                <c:pt idx="1">
                  <c:v>69.572914901093924</c:v>
                </c:pt>
                <c:pt idx="2">
                  <c:v>73.101197801823133</c:v>
                </c:pt>
                <c:pt idx="3">
                  <c:v>73.292242543447628</c:v>
                </c:pt>
                <c:pt idx="4">
                  <c:v>69.904390074102977</c:v>
                </c:pt>
                <c:pt idx="5">
                  <c:v>84.495307529159248</c:v>
                </c:pt>
                <c:pt idx="6">
                  <c:v>73.439248172946463</c:v>
                </c:pt>
                <c:pt idx="7">
                  <c:v>78.117666648592461</c:v>
                </c:pt>
                <c:pt idx="8">
                  <c:v>84.730385437066317</c:v>
                </c:pt>
                <c:pt idx="9">
                  <c:v>78.402624000305138</c:v>
                </c:pt>
                <c:pt idx="10">
                  <c:v>79.460689333197138</c:v>
                </c:pt>
                <c:pt idx="11">
                  <c:v>75.119538422523974</c:v>
                </c:pt>
                <c:pt idx="12">
                  <c:v>69.630222026811495</c:v>
                </c:pt>
                <c:pt idx="13">
                  <c:v>73.876829782224974</c:v>
                </c:pt>
              </c:numCache>
            </c:numRef>
          </c:val>
          <c:extLst>
            <c:ext xmlns:c16="http://schemas.microsoft.com/office/drawing/2014/chart" uri="{C3380CC4-5D6E-409C-BE32-E72D297353CC}">
              <c16:uniqueId val="{00000002-B047-413D-8B98-C6498DE4FF6F}"/>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out"/>
        <c:minorTickMark val="none"/>
        <c:tickLblPos val="nextTo"/>
        <c:crossAx val="138774400"/>
        <c:crosses val="autoZero"/>
        <c:auto val="1"/>
        <c:lblAlgn val="ctr"/>
        <c:lblOffset val="100"/>
        <c:noMultiLvlLbl val="0"/>
      </c:catAx>
      <c:valAx>
        <c:axId val="138774400"/>
        <c:scaling>
          <c:orientation val="minMax"/>
          <c:min val="2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0-3638-482E-B0E0-94B37FF56393}"/>
              </c:ext>
            </c:extLst>
          </c:dPt>
          <c:dPt>
            <c:idx val="1"/>
            <c:invertIfNegative val="0"/>
            <c:bubble3D val="0"/>
            <c:extLst>
              <c:ext xmlns:c16="http://schemas.microsoft.com/office/drawing/2014/chart" uri="{C3380CC4-5D6E-409C-BE32-E72D297353CC}">
                <c16:uniqueId val="{00000001-3638-482E-B0E0-94B37FF56393}"/>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Лист1!$A$2:$A$13</c:f>
              <c:strCache>
                <c:ptCount val="12"/>
                <c:pt idx="0">
                  <c:v>Розвиток економіки</c:v>
                </c:pt>
                <c:pt idx="1">
                  <c:v>Роздрібна торгівля і громадське харчування</c:v>
                </c:pt>
                <c:pt idx="2">
                  <c:v>Різноманіття культурного життя</c:v>
                </c:pt>
                <c:pt idx="3">
                  <c:v>Умови громадської безпеки (освітленість, відеоспостереження)</c:v>
                </c:pt>
                <c:pt idx="4">
                  <c:v>Екологія</c:v>
                </c:pt>
                <c:pt idx="5">
                  <c:v>Безбар'єрність</c:v>
                </c:pt>
                <c:pt idx="6">
                  <c:v>Відчуття безпеки</c:v>
                </c:pt>
                <c:pt idx="7">
                  <c:v>Умови безпеки за умов війни (укриття, оповіщення про тривоги)</c:v>
                </c:pt>
                <c:pt idx="8">
                  <c:v>Якість житла</c:v>
                </c:pt>
                <c:pt idx="9">
                  <c:v>Якість питної води</c:v>
                </c:pt>
                <c:pt idx="10">
                  <c:v>Якість вивозу сміття</c:v>
                </c:pt>
                <c:pt idx="11">
                  <c:v>Легкість користуванням громадським транспортом</c:v>
                </c:pt>
              </c:strCache>
            </c:strRef>
          </c:cat>
          <c:val>
            <c:numRef>
              <c:f>Лист1!$B$2:$B$13</c:f>
              <c:numCache>
                <c:formatCode>0%</c:formatCode>
                <c:ptCount val="12"/>
                <c:pt idx="0">
                  <c:v>0.16707159299999999</c:v>
                </c:pt>
                <c:pt idx="1">
                  <c:v>0.12875345199999999</c:v>
                </c:pt>
                <c:pt idx="2">
                  <c:v>0.127194223</c:v>
                </c:pt>
                <c:pt idx="3">
                  <c:v>0.122670565</c:v>
                </c:pt>
                <c:pt idx="4">
                  <c:v>0.10104512</c:v>
                </c:pt>
                <c:pt idx="5">
                  <c:v>8.2563242999999994E-2</c:v>
                </c:pt>
                <c:pt idx="6">
                  <c:v>7.7716585000000005E-2</c:v>
                </c:pt>
                <c:pt idx="7">
                  <c:v>6.1475409000000002E-2</c:v>
                </c:pt>
                <c:pt idx="8">
                  <c:v>5.7988616E-2</c:v>
                </c:pt>
                <c:pt idx="9">
                  <c:v>3.4801790999999999E-2</c:v>
                </c:pt>
                <c:pt idx="10">
                  <c:v>2.9361045999999998E-2</c:v>
                </c:pt>
                <c:pt idx="11">
                  <c:v>9.3583590000000001E-3</c:v>
                </c:pt>
              </c:numCache>
            </c:numRef>
          </c:val>
          <c:extLst>
            <c:ext xmlns:c16="http://schemas.microsoft.com/office/drawing/2014/chart" uri="{C3380CC4-5D6E-409C-BE32-E72D297353CC}">
              <c16:uniqueId val="{00000002-3638-482E-B0E0-94B37FF56393}"/>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0.30000000000000004"/>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87852D"/>
            </a:solidFill>
          </c:spPr>
          <c:invertIfNegative val="0"/>
          <c:dPt>
            <c:idx val="0"/>
            <c:invertIfNegative val="0"/>
            <c:bubble3D val="0"/>
            <c:spPr>
              <a:solidFill>
                <a:srgbClr val="C00000"/>
              </a:solidFill>
            </c:spPr>
            <c:extLst>
              <c:ext xmlns:c16="http://schemas.microsoft.com/office/drawing/2014/chart" uri="{C3380CC4-5D6E-409C-BE32-E72D297353CC}">
                <c16:uniqueId val="{00000000-B047-413D-8B98-C6498DE4FF6F}"/>
              </c:ext>
            </c:extLst>
          </c:dPt>
          <c:dPt>
            <c:idx val="1"/>
            <c:invertIfNegative val="0"/>
            <c:bubble3D val="0"/>
            <c:extLst>
              <c:ext xmlns:c16="http://schemas.microsoft.com/office/drawing/2014/chart" uri="{C3380CC4-5D6E-409C-BE32-E72D297353CC}">
                <c16:uniqueId val="{00000001-B047-413D-8B98-C6498DE4FF6F}"/>
              </c:ext>
            </c:extLst>
          </c:dPt>
          <c:dPt>
            <c:idx val="4"/>
            <c:invertIfNegative val="0"/>
            <c:bubble3D val="0"/>
            <c:spPr>
              <a:solidFill>
                <a:srgbClr val="C00000"/>
              </a:solidFill>
            </c:spPr>
            <c:extLst>
              <c:ext xmlns:c16="http://schemas.microsoft.com/office/drawing/2014/chart" uri="{C3380CC4-5D6E-409C-BE32-E72D297353CC}">
                <c16:uniqueId val="{00000003-B047-413D-8B98-C6498DE4FF6F}"/>
              </c:ext>
            </c:extLst>
          </c:dPt>
          <c:dPt>
            <c:idx val="5"/>
            <c:invertIfNegative val="0"/>
            <c:bubble3D val="0"/>
            <c:spPr>
              <a:solidFill>
                <a:srgbClr val="C00000"/>
              </a:solidFill>
            </c:spPr>
            <c:extLst>
              <c:ext xmlns:c16="http://schemas.microsoft.com/office/drawing/2014/chart" uri="{C3380CC4-5D6E-409C-BE32-E72D297353CC}">
                <c16:uniqueId val="{00000004-B047-413D-8B98-C6498DE4FF6F}"/>
              </c:ext>
            </c:extLst>
          </c:dPt>
          <c:dPt>
            <c:idx val="9"/>
            <c:invertIfNegative val="0"/>
            <c:bubble3D val="0"/>
            <c:spPr>
              <a:solidFill>
                <a:srgbClr val="C00000"/>
              </a:solidFill>
            </c:spPr>
            <c:extLst>
              <c:ext xmlns:c16="http://schemas.microsoft.com/office/drawing/2014/chart" uri="{C3380CC4-5D6E-409C-BE32-E72D297353CC}">
                <c16:uniqueId val="{00000005-B047-413D-8B98-C6498DE4FF6F}"/>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Лист1!$A$2:$A$13</c:f>
              <c:strCache>
                <c:ptCount val="12"/>
                <c:pt idx="0">
                  <c:v>Розвиток економіки</c:v>
                </c:pt>
                <c:pt idx="1">
                  <c:v>Роздрібна торгівля і громадське харчування</c:v>
                </c:pt>
                <c:pt idx="2">
                  <c:v>Різноманіття культурного життя</c:v>
                </c:pt>
                <c:pt idx="3">
                  <c:v>Умови громадської безпеки (освітленість, відеоспостереження)</c:v>
                </c:pt>
                <c:pt idx="4">
                  <c:v>Екологія</c:v>
                </c:pt>
                <c:pt idx="5">
                  <c:v>Безбар'єрність</c:v>
                </c:pt>
                <c:pt idx="6">
                  <c:v>Відчуття безпеки</c:v>
                </c:pt>
                <c:pt idx="7">
                  <c:v>Умови безпеки за умов війни (укриття, оповіщення про тривоги)</c:v>
                </c:pt>
                <c:pt idx="8">
                  <c:v>Якість житла</c:v>
                </c:pt>
                <c:pt idx="9">
                  <c:v>Якість питної води</c:v>
                </c:pt>
                <c:pt idx="10">
                  <c:v>Якість вивозу сміття</c:v>
                </c:pt>
                <c:pt idx="11">
                  <c:v>Легкість користуванням громадським транспортом</c:v>
                </c:pt>
              </c:strCache>
            </c:strRef>
          </c:cat>
          <c:val>
            <c:numRef>
              <c:f>Лист1!$B$2:$B$13</c:f>
              <c:numCache>
                <c:formatCode>0</c:formatCode>
                <c:ptCount val="12"/>
                <c:pt idx="0">
                  <c:v>56.807699330625283</c:v>
                </c:pt>
                <c:pt idx="1">
                  <c:v>76.168387035287395</c:v>
                </c:pt>
                <c:pt idx="2">
                  <c:v>71.444614879626329</c:v>
                </c:pt>
                <c:pt idx="3">
                  <c:v>77.019388317407646</c:v>
                </c:pt>
                <c:pt idx="4">
                  <c:v>57.121372576882465</c:v>
                </c:pt>
                <c:pt idx="5">
                  <c:v>56.832886544937558</c:v>
                </c:pt>
                <c:pt idx="6">
                  <c:v>75.529099341369346</c:v>
                </c:pt>
                <c:pt idx="7">
                  <c:v>70.683431709406719</c:v>
                </c:pt>
                <c:pt idx="8">
                  <c:v>75.18479611689574</c:v>
                </c:pt>
                <c:pt idx="9">
                  <c:v>44.807591413206374</c:v>
                </c:pt>
                <c:pt idx="10">
                  <c:v>72.426754113587094</c:v>
                </c:pt>
                <c:pt idx="11">
                  <c:v>79.560853027754277</c:v>
                </c:pt>
              </c:numCache>
            </c:numRef>
          </c:val>
          <c:extLst>
            <c:ext xmlns:c16="http://schemas.microsoft.com/office/drawing/2014/chart" uri="{C3380CC4-5D6E-409C-BE32-E72D297353CC}">
              <c16:uniqueId val="{00000002-B047-413D-8B98-C6498DE4FF6F}"/>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out"/>
        <c:minorTickMark val="none"/>
        <c:tickLblPos val="nextTo"/>
        <c:crossAx val="138774400"/>
        <c:crosses val="autoZero"/>
        <c:auto val="1"/>
        <c:lblAlgn val="ctr"/>
        <c:lblOffset val="100"/>
        <c:noMultiLvlLbl val="0"/>
      </c:catAx>
      <c:valAx>
        <c:axId val="138774400"/>
        <c:scaling>
          <c:orientation val="minMax"/>
          <c:min val="2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DE16-43C8-9C93-8379D5229AC9}"/>
              </c:ext>
            </c:extLst>
          </c:dPt>
          <c:dLbls>
            <c:dLbl>
              <c:idx val="1"/>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AA4-45FB-9229-FEEC54599695}"/>
                </c:ext>
              </c:extLst>
            </c:dLbl>
            <c:dLbl>
              <c:idx val="2"/>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AA4-45FB-9229-FEEC54599695}"/>
                </c:ext>
              </c:extLst>
            </c:dLbl>
            <c:dLbl>
              <c:idx val="3"/>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AA4-45FB-9229-FEEC54599695}"/>
                </c:ext>
              </c:extLst>
            </c:dLbl>
            <c:dLbl>
              <c:idx val="4"/>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AA4-45FB-9229-FEEC54599695}"/>
                </c:ext>
              </c:extLst>
            </c:dLbl>
            <c:dLbl>
              <c:idx val="5"/>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AA4-45FB-9229-FEEC54599695}"/>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Лист1!$A$2:$A$7</c:f>
              <c:strCache>
                <c:ptCount val="6"/>
                <c:pt idx="0">
                  <c:v>Ми ледве зводимо кінці з кінцями (недостатньо грошей навіть на їжу) </c:v>
                </c:pt>
                <c:pt idx="1">
                  <c:v>Достатньо грошей на їжу, але придбати одяг складно через брак коштів </c:v>
                </c:pt>
                <c:pt idx="2">
                  <c:v>Достатньо грошей на їжу та одяг, але придбати товари тривалого вжитку (телевізор, холодильник) складно через брак коштів </c:v>
                </c:pt>
                <c:pt idx="3">
                  <c:v>Можемо придбати товари тривалого вжитку, але не можемо дозволити собі дуже дорогі покупки, наприклад, машину </c:v>
                </c:pt>
                <c:pt idx="4">
                  <c:v>Ми можемо дозволити собі дуже дорогі покупки (квартира, будинок, машина та багато іншого) </c:v>
                </c:pt>
                <c:pt idx="5">
                  <c:v>Відмова від відповіді</c:v>
                </c:pt>
              </c:strCache>
            </c:strRef>
          </c:cat>
          <c:val>
            <c:numRef>
              <c:f>Лист1!$B$2:$B$7</c:f>
              <c:numCache>
                <c:formatCode>0%</c:formatCode>
                <c:ptCount val="6"/>
                <c:pt idx="0">
                  <c:v>3.4599999999999999E-2</c:v>
                </c:pt>
                <c:pt idx="1">
                  <c:v>0.15679999999999999</c:v>
                </c:pt>
                <c:pt idx="2">
                  <c:v>0.32519999999999999</c:v>
                </c:pt>
                <c:pt idx="3">
                  <c:v>0.39750000000000002</c:v>
                </c:pt>
                <c:pt idx="4">
                  <c:v>4.8800000000000003E-2</c:v>
                </c:pt>
                <c:pt idx="5">
                  <c:v>3.61E-2</c:v>
                </c:pt>
              </c:numCache>
            </c:numRef>
          </c:val>
          <c:extLst>
            <c:ext xmlns:c16="http://schemas.microsoft.com/office/drawing/2014/chart" uri="{C3380CC4-5D6E-409C-BE32-E72D297353CC}">
              <c16:uniqueId val="{00000002-DE16-43C8-9C93-8379D5229AC9}"/>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Лист1!$A$2:$A$7</c:f>
              <c:strCache>
                <c:ptCount val="6"/>
                <c:pt idx="0">
                  <c:v>Ми ледве зводимо кінці з кінцями (недостатньо грошей навіть на їжу) </c:v>
                </c:pt>
                <c:pt idx="1">
                  <c:v>Достатньо грошей на їжу, але придбати одяг складно через брак коштів </c:v>
                </c:pt>
                <c:pt idx="2">
                  <c:v>Достатньо грошей на їжу та одяг, але придбати товари тривалого вжитку (телевізор, холодильник) складно через брак коштів </c:v>
                </c:pt>
                <c:pt idx="3">
                  <c:v>Можемо придбати товари тривалого вжитку, але не можемо дозволити собі дуже дорогі покупки, наприклад, машину </c:v>
                </c:pt>
                <c:pt idx="4">
                  <c:v>Ми можемо дозволити собі дуже дорогі покупки (квартира, будинок, машина та багато іншого) </c:v>
                </c:pt>
                <c:pt idx="5">
                  <c:v>Відмова від відповіді</c:v>
                </c:pt>
              </c:strCache>
            </c:strRef>
          </c:cat>
          <c:val>
            <c:numRef>
              <c:f>Лист1!$C$2:$C$7</c:f>
              <c:numCache>
                <c:formatCode>0%</c:formatCode>
                <c:ptCount val="6"/>
                <c:pt idx="0">
                  <c:v>4.8399999999999999E-2</c:v>
                </c:pt>
                <c:pt idx="1">
                  <c:v>0.2016</c:v>
                </c:pt>
                <c:pt idx="2">
                  <c:v>0.56679999999999997</c:v>
                </c:pt>
                <c:pt idx="3">
                  <c:v>0.1623</c:v>
                </c:pt>
                <c:pt idx="4">
                  <c:v>1.5699999999999999E-2</c:v>
                </c:pt>
                <c:pt idx="5" formatCode="0.0%">
                  <c:v>2.5999999999999999E-3</c:v>
                </c:pt>
              </c:numCache>
            </c:numRef>
          </c:val>
          <c:extLst>
            <c:ext xmlns:c16="http://schemas.microsoft.com/office/drawing/2014/chart" uri="{C3380CC4-5D6E-409C-BE32-E72D297353CC}">
              <c16:uniqueId val="{00000000-B04B-4FE2-AC08-1916F0ADD7B3}"/>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4997-4271-9F12-6B7845BB5EDB}"/>
              </c:ext>
            </c:extLst>
          </c:dPt>
          <c:dLbls>
            <c:dLbl>
              <c:idx val="0"/>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997-4271-9F12-6B7845BB5EDB}"/>
                </c:ext>
              </c:extLst>
            </c:dLbl>
            <c:dLbl>
              <c:idx val="1"/>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867-482A-8875-B2C95F90A585}"/>
                </c:ext>
              </c:extLst>
            </c:dLbl>
            <c:dLbl>
              <c:idx val="2"/>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867-482A-8875-B2C95F90A585}"/>
                </c:ext>
              </c:extLst>
            </c:dLbl>
            <c:dLbl>
              <c:idx val="3"/>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867-482A-8875-B2C95F90A585}"/>
                </c:ext>
              </c:extLst>
            </c:dLbl>
            <c:dLbl>
              <c:idx val="4"/>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867-482A-8875-B2C95F90A585}"/>
                </c:ext>
              </c:extLst>
            </c:dLbl>
            <c:dLbl>
              <c:idx val="5"/>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867-482A-8875-B2C95F90A585}"/>
                </c:ext>
              </c:extLst>
            </c:dLbl>
            <c:dLbl>
              <c:idx val="6"/>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867-482A-8875-B2C95F90A585}"/>
                </c:ext>
              </c:extLst>
            </c:dLbl>
            <c:dLbl>
              <c:idx val="8"/>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867-482A-8875-B2C95F90A585}"/>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Лист1!$A$2:$A$12</c:f>
              <c:strCache>
                <c:ptCount val="11"/>
                <c:pt idx="0">
                  <c:v>Працюєте за наймом на повний або неповний робочий день</c:v>
                </c:pt>
                <c:pt idx="1">
                  <c:v>Ведете власний бізнес, самозайнятість</c:v>
                </c:pt>
                <c:pt idx="2">
                  <c:v>Не працюєте і не шукаєте роботу через догляд за дитиною або недієздатними членами сім’ї</c:v>
                </c:pt>
                <c:pt idx="3">
                  <c:v>Зараз не працюєте, але активно шукаєте роботу (переглядаєте оголошення, запитуєте про роботу у знайомих, надсилаєте інформацію про себе)</c:v>
                </c:pt>
                <c:pt idx="4">
                  <c:v>Не працюєте через стан здоров’я, інвалідність</c:v>
                </c:pt>
                <c:pt idx="5">
                  <c:v>Пенсіонер за віком</c:v>
                </c:pt>
                <c:pt idx="6">
                  <c:v>Студент закладу вищої освіти (університету)</c:v>
                </c:pt>
                <c:pt idx="7">
                  <c:v>Ведете домашнє господарство</c:v>
                </c:pt>
                <c:pt idx="8">
                  <c:v>Військовослужбовець / ЗСУ</c:v>
                </c:pt>
                <c:pt idx="9">
                  <c:v>Студент коледжу, училища, іншого професійно-технічного закладу</c:v>
                </c:pt>
                <c:pt idx="10">
                  <c:v>Інше</c:v>
                </c:pt>
              </c:strCache>
            </c:strRef>
          </c:cat>
          <c:val>
            <c:numRef>
              <c:f>Лист1!$B$2:$B$12</c:f>
              <c:numCache>
                <c:formatCode>0%</c:formatCode>
                <c:ptCount val="11"/>
                <c:pt idx="0">
                  <c:v>0.53049999999999997</c:v>
                </c:pt>
                <c:pt idx="1">
                  <c:v>0.14760000000000001</c:v>
                </c:pt>
                <c:pt idx="2">
                  <c:v>7.8E-2</c:v>
                </c:pt>
                <c:pt idx="3">
                  <c:v>5.7500000000000002E-2</c:v>
                </c:pt>
                <c:pt idx="4">
                  <c:v>5.6000000000000001E-2</c:v>
                </c:pt>
                <c:pt idx="5">
                  <c:v>5.4699999999999999E-2</c:v>
                </c:pt>
                <c:pt idx="6">
                  <c:v>2.9600000000000001E-2</c:v>
                </c:pt>
                <c:pt idx="7">
                  <c:v>1.9E-2</c:v>
                </c:pt>
                <c:pt idx="8">
                  <c:v>1.24E-2</c:v>
                </c:pt>
                <c:pt idx="9" formatCode="0.0%">
                  <c:v>3.8E-3</c:v>
                </c:pt>
                <c:pt idx="10">
                  <c:v>1.0999999999999999E-2</c:v>
                </c:pt>
              </c:numCache>
            </c:numRef>
          </c:val>
          <c:extLst>
            <c:ext xmlns:c16="http://schemas.microsoft.com/office/drawing/2014/chart" uri="{C3380CC4-5D6E-409C-BE32-E72D297353CC}">
              <c16:uniqueId val="{00000001-4997-4271-9F12-6B7845BB5EDB}"/>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Лист1!$A$2:$A$12</c:f>
              <c:strCache>
                <c:ptCount val="11"/>
                <c:pt idx="0">
                  <c:v>Працюєте за наймом на повний або неповний робочий день</c:v>
                </c:pt>
                <c:pt idx="1">
                  <c:v>Ведете власний бізнес, самозайнятість</c:v>
                </c:pt>
                <c:pt idx="2">
                  <c:v>Не працюєте і не шукаєте роботу через догляд за дитиною або недієздатними членами сім’ї</c:v>
                </c:pt>
                <c:pt idx="3">
                  <c:v>Зараз не працюєте, але активно шукаєте роботу (переглядаєте оголошення, запитуєте про роботу у знайомих, надсилаєте інформацію про себе)</c:v>
                </c:pt>
                <c:pt idx="4">
                  <c:v>Не працюєте через стан здоров’я, інвалідність</c:v>
                </c:pt>
                <c:pt idx="5">
                  <c:v>Пенсіонер за віком</c:v>
                </c:pt>
                <c:pt idx="6">
                  <c:v>Студент закладу вищої освіти (університету)</c:v>
                </c:pt>
                <c:pt idx="7">
                  <c:v>Ведете домашнє господарство</c:v>
                </c:pt>
                <c:pt idx="8">
                  <c:v>Військовослужбовець / ЗСУ</c:v>
                </c:pt>
                <c:pt idx="9">
                  <c:v>Студент коледжу, училища, іншого професійно-технічного закладу</c:v>
                </c:pt>
                <c:pt idx="10">
                  <c:v>Інше</c:v>
                </c:pt>
              </c:strCache>
            </c:strRef>
          </c:cat>
          <c:val>
            <c:numRef>
              <c:f>Лист1!$C$2:$C$12</c:f>
              <c:numCache>
                <c:formatCode>0%</c:formatCode>
                <c:ptCount val="11"/>
                <c:pt idx="0">
                  <c:v>0.61260000000000003</c:v>
                </c:pt>
                <c:pt idx="1">
                  <c:v>7.0699999999999999E-2</c:v>
                </c:pt>
                <c:pt idx="2">
                  <c:v>5.5E-2</c:v>
                </c:pt>
                <c:pt idx="3">
                  <c:v>3.6600000000000001E-2</c:v>
                </c:pt>
                <c:pt idx="4">
                  <c:v>2.8799999999999999E-2</c:v>
                </c:pt>
                <c:pt idx="5">
                  <c:v>7.7200000000000005E-2</c:v>
                </c:pt>
                <c:pt idx="6">
                  <c:v>7.3300000000000004E-2</c:v>
                </c:pt>
                <c:pt idx="7">
                  <c:v>2.23E-2</c:v>
                </c:pt>
                <c:pt idx="8" formatCode="0.0%">
                  <c:v>3.8999999999999998E-3</c:v>
                </c:pt>
                <c:pt idx="9">
                  <c:v>9.1999999999999998E-3</c:v>
                </c:pt>
                <c:pt idx="10">
                  <c:v>1.0500000000000001E-2</c:v>
                </c:pt>
              </c:numCache>
            </c:numRef>
          </c:val>
          <c:extLst>
            <c:ext xmlns:c16="http://schemas.microsoft.com/office/drawing/2014/chart" uri="{C3380CC4-5D6E-409C-BE32-E72D297353CC}">
              <c16:uniqueId val="{00000002-4997-4271-9F12-6B7845BB5EDB}"/>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87852D"/>
            </a:solidFill>
          </c:spPr>
          <c:invertIfNegative val="0"/>
          <c:dPt>
            <c:idx val="0"/>
            <c:invertIfNegative val="0"/>
            <c:bubble3D val="0"/>
            <c:extLst>
              <c:ext xmlns:c16="http://schemas.microsoft.com/office/drawing/2014/chart" uri="{C3380CC4-5D6E-409C-BE32-E72D297353CC}">
                <c16:uniqueId val="{00000000-065B-4621-83A9-2A4E36AC323A}"/>
              </c:ext>
            </c:extLst>
          </c:dPt>
          <c:dPt>
            <c:idx val="1"/>
            <c:invertIfNegative val="0"/>
            <c:bubble3D val="0"/>
            <c:extLst>
              <c:ext xmlns:c16="http://schemas.microsoft.com/office/drawing/2014/chart" uri="{C3380CC4-5D6E-409C-BE32-E72D297353CC}">
                <c16:uniqueId val="{00000001-065B-4621-83A9-2A4E36AC323A}"/>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Лист1!$A$2:$A$12</c:f>
              <c:strCache>
                <c:ptCount val="11"/>
                <c:pt idx="0">
                  <c:v>Працюєте за наймом на повний або неповний робочий день</c:v>
                </c:pt>
                <c:pt idx="1">
                  <c:v>Ведете власний бізнес, самозайнятість</c:v>
                </c:pt>
                <c:pt idx="2">
                  <c:v>Не працюєте і не шукаєте роботу через догляд за дитиною або</c:v>
                </c:pt>
                <c:pt idx="3">
                  <c:v>Зараз не працюєте, але активно шукаєте роботу (переглядаєте</c:v>
                </c:pt>
                <c:pt idx="4">
                  <c:v>Не працюєте через стан здоров’я, інвалідність</c:v>
                </c:pt>
                <c:pt idx="5">
                  <c:v>Пенсіонер за віком</c:v>
                </c:pt>
                <c:pt idx="6">
                  <c:v>Студент закладу вищої освіти (університету)</c:v>
                </c:pt>
                <c:pt idx="7">
                  <c:v>Ведете домашнє господарство</c:v>
                </c:pt>
                <c:pt idx="8">
                  <c:v>Військовослужбовець / ЗСУ</c:v>
                </c:pt>
                <c:pt idx="9">
                  <c:v>Студент коледжу, училища, іншого професійно-технічного закла</c:v>
                </c:pt>
                <c:pt idx="10">
                  <c:v>Інше</c:v>
                </c:pt>
              </c:strCache>
            </c:strRef>
          </c:cat>
          <c:val>
            <c:numRef>
              <c:f>Лист1!$B$2:$B$12</c:f>
              <c:numCache>
                <c:formatCode>0%</c:formatCode>
                <c:ptCount val="11"/>
                <c:pt idx="0">
                  <c:v>0.53049999999999997</c:v>
                </c:pt>
                <c:pt idx="1">
                  <c:v>0.14760000000000001</c:v>
                </c:pt>
                <c:pt idx="2">
                  <c:v>7.8E-2</c:v>
                </c:pt>
                <c:pt idx="3">
                  <c:v>5.7500000000000002E-2</c:v>
                </c:pt>
                <c:pt idx="4">
                  <c:v>5.6000000000000001E-2</c:v>
                </c:pt>
                <c:pt idx="5">
                  <c:v>5.4699999999999999E-2</c:v>
                </c:pt>
                <c:pt idx="6">
                  <c:v>2.9600000000000001E-2</c:v>
                </c:pt>
                <c:pt idx="7">
                  <c:v>1.9E-2</c:v>
                </c:pt>
                <c:pt idx="8">
                  <c:v>1.24E-2</c:v>
                </c:pt>
                <c:pt idx="9" formatCode="0.0%">
                  <c:v>3.8E-3</c:v>
                </c:pt>
                <c:pt idx="10">
                  <c:v>1.0999999999999999E-2</c:v>
                </c:pt>
              </c:numCache>
            </c:numRef>
          </c:val>
          <c:extLst>
            <c:ext xmlns:c16="http://schemas.microsoft.com/office/drawing/2014/chart" uri="{C3380CC4-5D6E-409C-BE32-E72D297353CC}">
              <c16:uniqueId val="{00000002-065B-4621-83A9-2A4E36AC323A}"/>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B3E5-41D0-8799-197AAF9B35E0}"/>
              </c:ext>
            </c:extLst>
          </c:dPt>
          <c:dPt>
            <c:idx val="1"/>
            <c:invertIfNegative val="0"/>
            <c:bubble3D val="0"/>
            <c:extLst>
              <c:ext xmlns:c16="http://schemas.microsoft.com/office/drawing/2014/chart" uri="{C3380CC4-5D6E-409C-BE32-E72D297353CC}">
                <c16:uniqueId val="{00000001-B3E5-41D0-8799-197AAF9B35E0}"/>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Лист1!$A$2:$A$12</c:f>
              <c:strCache>
                <c:ptCount val="11"/>
                <c:pt idx="0">
                  <c:v>Працюєте за наймом на повний або неповний робочий день</c:v>
                </c:pt>
                <c:pt idx="1">
                  <c:v>Ведете власний бізнес, самозайнятість</c:v>
                </c:pt>
                <c:pt idx="2">
                  <c:v>Не працюєте і не шукаєте роботу через догляд за дитиною або</c:v>
                </c:pt>
                <c:pt idx="3">
                  <c:v>Зараз не працюєте, але активно шукаєте роботу (переглядаєте</c:v>
                </c:pt>
                <c:pt idx="4">
                  <c:v>Не працюєте через стан здоров’я, інвалідність</c:v>
                </c:pt>
                <c:pt idx="5">
                  <c:v>Пенсіонер за віком</c:v>
                </c:pt>
                <c:pt idx="6">
                  <c:v>Студент закладу вищої освіти (університету)</c:v>
                </c:pt>
                <c:pt idx="7">
                  <c:v>Ведете домашнє господарство</c:v>
                </c:pt>
                <c:pt idx="8">
                  <c:v>Військовослужбовець / ЗСУ</c:v>
                </c:pt>
                <c:pt idx="9">
                  <c:v>Студент коледжу, училища, іншого професійно-технічного закла</c:v>
                </c:pt>
                <c:pt idx="10">
                  <c:v>Інше</c:v>
                </c:pt>
              </c:strCache>
            </c:strRef>
          </c:cat>
          <c:val>
            <c:numRef>
              <c:f>Лист1!$B$2:$B$12</c:f>
              <c:numCache>
                <c:formatCode>0%</c:formatCode>
                <c:ptCount val="11"/>
                <c:pt idx="0">
                  <c:v>0.53879999999999995</c:v>
                </c:pt>
                <c:pt idx="1">
                  <c:v>0.15129999999999999</c:v>
                </c:pt>
                <c:pt idx="2">
                  <c:v>8.14E-2</c:v>
                </c:pt>
                <c:pt idx="3">
                  <c:v>5.96E-2</c:v>
                </c:pt>
                <c:pt idx="4">
                  <c:v>5.4699999999999999E-2</c:v>
                </c:pt>
                <c:pt idx="5">
                  <c:v>4.3999999999999997E-2</c:v>
                </c:pt>
                <c:pt idx="6">
                  <c:v>2.81E-2</c:v>
                </c:pt>
                <c:pt idx="7">
                  <c:v>1.5800000000000002E-2</c:v>
                </c:pt>
                <c:pt idx="8">
                  <c:v>1.3100000000000001E-2</c:v>
                </c:pt>
                <c:pt idx="9" formatCode="0.0%">
                  <c:v>1.8E-3</c:v>
                </c:pt>
                <c:pt idx="10">
                  <c:v>1.1599999999999999E-2</c:v>
                </c:pt>
              </c:numCache>
            </c:numRef>
          </c:val>
          <c:extLst>
            <c:ext xmlns:c16="http://schemas.microsoft.com/office/drawing/2014/chart" uri="{C3380CC4-5D6E-409C-BE32-E72D297353CC}">
              <c16:uniqueId val="{00000002-B3E5-41D0-8799-197AAF9B35E0}"/>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59A6-477E-8649-112FE47CBC2C}"/>
              </c:ext>
            </c:extLst>
          </c:dPt>
          <c:dPt>
            <c:idx val="1"/>
            <c:invertIfNegative val="0"/>
            <c:bubble3D val="0"/>
            <c:extLst>
              <c:ext xmlns:c16="http://schemas.microsoft.com/office/drawing/2014/chart" uri="{C3380CC4-5D6E-409C-BE32-E72D297353CC}">
                <c16:uniqueId val="{00000001-59A6-477E-8649-112FE47CBC2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Лист1!$A$2:$A$4</c:f>
              <c:strCache>
                <c:ptCount val="3"/>
                <c:pt idx="0">
                  <c:v>Майбутній розвиток Вінницької міської громади має для мене особисто велике значення</c:v>
                </c:pt>
                <c:pt idx="1">
                  <c:v>Я можу повністю реалізувати себе у Вінницькій міській громаді</c:v>
                </c:pt>
                <c:pt idx="2">
                  <c:v>Я активно цікавлюсь ініціативами щодо розвитку Вінницької міської громади</c:v>
                </c:pt>
              </c:strCache>
            </c:strRef>
          </c:cat>
          <c:val>
            <c:numRef>
              <c:f>Лист1!$B$2:$B$4</c:f>
              <c:numCache>
                <c:formatCode>0%</c:formatCode>
                <c:ptCount val="3"/>
                <c:pt idx="0">
                  <c:v>0.66930000000000001</c:v>
                </c:pt>
                <c:pt idx="1">
                  <c:v>0.3921</c:v>
                </c:pt>
                <c:pt idx="2">
                  <c:v>0.2863</c:v>
                </c:pt>
              </c:numCache>
            </c:numRef>
          </c:val>
          <c:extLst>
            <c:ext xmlns:c16="http://schemas.microsoft.com/office/drawing/2014/chart" uri="{C3380CC4-5D6E-409C-BE32-E72D297353CC}">
              <c16:uniqueId val="{00000002-59A6-477E-8649-112FE47CBC2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0959-4AF5-BD1E-B4C06299A9A0}"/>
              </c:ext>
            </c:extLst>
          </c:dPt>
          <c:dPt>
            <c:idx val="1"/>
            <c:invertIfNegative val="0"/>
            <c:bubble3D val="0"/>
            <c:extLst>
              <c:ext xmlns:c16="http://schemas.microsoft.com/office/drawing/2014/chart" uri="{C3380CC4-5D6E-409C-BE32-E72D297353CC}">
                <c16:uniqueId val="{00000001-0959-4AF5-BD1E-B4C06299A9A0}"/>
              </c:ext>
            </c:extLst>
          </c:dPt>
          <c:dLbls>
            <c:spPr>
              <a:noFill/>
              <a:ln w="12700">
                <a:noFill/>
              </a:ln>
              <a:effectLst/>
            </c:spPr>
            <c:txPr>
              <a:bodyPr wrap="non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Лист1!$A$2:$A$12</c:f>
              <c:strCache>
                <c:ptCount val="11"/>
                <c:pt idx="0">
                  <c:v>Працюєте за наймом на повний або неповний робочий день</c:v>
                </c:pt>
                <c:pt idx="1">
                  <c:v>Ведете власний бізнес, самозайнятість</c:v>
                </c:pt>
                <c:pt idx="2">
                  <c:v>Не працюєте і не шукаєте роботу через догляд за дитиною або</c:v>
                </c:pt>
                <c:pt idx="3">
                  <c:v>Зараз не працюєте, але активно шукаєте роботу (переглядаєте</c:v>
                </c:pt>
                <c:pt idx="4">
                  <c:v>Не працюєте через стан здоров’я, інвалідність</c:v>
                </c:pt>
                <c:pt idx="5">
                  <c:v>Пенсіонер за віком</c:v>
                </c:pt>
                <c:pt idx="6">
                  <c:v>Студент закладу вищої освіти (університету)</c:v>
                </c:pt>
                <c:pt idx="7">
                  <c:v>Ведете домашнє господарство</c:v>
                </c:pt>
                <c:pt idx="8">
                  <c:v>Військовослужбовець / ЗСУ</c:v>
                </c:pt>
                <c:pt idx="9">
                  <c:v>Студент коледжу, училища, іншого професійно-технічного закла</c:v>
                </c:pt>
                <c:pt idx="10">
                  <c:v>Інше</c:v>
                </c:pt>
              </c:strCache>
            </c:strRef>
          </c:cat>
          <c:val>
            <c:numRef>
              <c:f>Лист1!$B$2:$B$12</c:f>
              <c:numCache>
                <c:formatCode>0%</c:formatCode>
                <c:ptCount val="11"/>
                <c:pt idx="0">
                  <c:v>0.379</c:v>
                </c:pt>
                <c:pt idx="1">
                  <c:v>8.14E-2</c:v>
                </c:pt>
                <c:pt idx="2">
                  <c:v>1.6500000000000001E-2</c:v>
                </c:pt>
                <c:pt idx="3">
                  <c:v>2.06E-2</c:v>
                </c:pt>
                <c:pt idx="4">
                  <c:v>7.8799999999999995E-2</c:v>
                </c:pt>
                <c:pt idx="5">
                  <c:v>0.24840000000000001</c:v>
                </c:pt>
                <c:pt idx="6">
                  <c:v>5.8099999999999999E-2</c:v>
                </c:pt>
                <c:pt idx="7">
                  <c:v>7.7299999999999994E-2</c:v>
                </c:pt>
                <c:pt idx="8">
                  <c:v>0</c:v>
                </c:pt>
                <c:pt idx="9">
                  <c:v>4.0099999999999997E-2</c:v>
                </c:pt>
                <c:pt idx="10">
                  <c:v>0</c:v>
                </c:pt>
              </c:numCache>
            </c:numRef>
          </c:val>
          <c:extLst>
            <c:ext xmlns:c16="http://schemas.microsoft.com/office/drawing/2014/chart" uri="{C3380CC4-5D6E-409C-BE32-E72D297353CC}">
              <c16:uniqueId val="{00000002-0959-4AF5-BD1E-B4C06299A9A0}"/>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4064-42B7-8598-E38A918AA04C}"/>
              </c:ext>
            </c:extLst>
          </c:dPt>
          <c:dPt>
            <c:idx val="1"/>
            <c:invertIfNegative val="0"/>
            <c:bubble3D val="0"/>
            <c:extLst>
              <c:ext xmlns:c16="http://schemas.microsoft.com/office/drawing/2014/chart" uri="{C3380CC4-5D6E-409C-BE32-E72D297353CC}">
                <c16:uniqueId val="{00000001-4064-42B7-8598-E38A918AA04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Лист1!$A$2:$A$12</c:f>
              <c:strCache>
                <c:ptCount val="11"/>
                <c:pt idx="0">
                  <c:v>Працюєте за наймом на повний або неповний робочий день</c:v>
                </c:pt>
                <c:pt idx="1">
                  <c:v>Ведете власний бізнес, самозайнятість</c:v>
                </c:pt>
                <c:pt idx="2">
                  <c:v>Не працюєте і не шукаєте роботу через догляд за дитиною або</c:v>
                </c:pt>
                <c:pt idx="3">
                  <c:v>Зараз не працюєте, але активно шукаєте роботу (переглядаєте</c:v>
                </c:pt>
                <c:pt idx="4">
                  <c:v>Не працюєте через стан здоров’я, інвалідність</c:v>
                </c:pt>
                <c:pt idx="5">
                  <c:v>Пенсіонер за віком</c:v>
                </c:pt>
                <c:pt idx="6">
                  <c:v>Студент закладу вищої освіти (університету)</c:v>
                </c:pt>
                <c:pt idx="7">
                  <c:v>Ведете домашнє господарство</c:v>
                </c:pt>
                <c:pt idx="8">
                  <c:v>Військовослужбовець / ЗСУ</c:v>
                </c:pt>
                <c:pt idx="9">
                  <c:v>Студент коледжу, училища, іншого професійно-технічного закла</c:v>
                </c:pt>
                <c:pt idx="10">
                  <c:v>Інше</c:v>
                </c:pt>
              </c:strCache>
            </c:strRef>
          </c:cat>
          <c:val>
            <c:numRef>
              <c:f>Лист1!$B$2:$B$12</c:f>
              <c:numCache>
                <c:formatCode>0%</c:formatCode>
                <c:ptCount val="11"/>
                <c:pt idx="0">
                  <c:v>0.55020000000000002</c:v>
                </c:pt>
                <c:pt idx="1">
                  <c:v>0.1522</c:v>
                </c:pt>
                <c:pt idx="2">
                  <c:v>7.6300000000000007E-2</c:v>
                </c:pt>
                <c:pt idx="3">
                  <c:v>5.7700000000000001E-2</c:v>
                </c:pt>
                <c:pt idx="4">
                  <c:v>5.7700000000000001E-2</c:v>
                </c:pt>
                <c:pt idx="5">
                  <c:v>4.1799999999999997E-2</c:v>
                </c:pt>
                <c:pt idx="6">
                  <c:v>2.5000000000000001E-2</c:v>
                </c:pt>
                <c:pt idx="7">
                  <c:v>1.7899999999999999E-2</c:v>
                </c:pt>
                <c:pt idx="8">
                  <c:v>7.6E-3</c:v>
                </c:pt>
                <c:pt idx="9" formatCode="0.0%">
                  <c:v>2.3E-3</c:v>
                </c:pt>
                <c:pt idx="10">
                  <c:v>1.1299999999999999E-2</c:v>
                </c:pt>
              </c:numCache>
            </c:numRef>
          </c:val>
          <c:extLst>
            <c:ext xmlns:c16="http://schemas.microsoft.com/office/drawing/2014/chart" uri="{C3380CC4-5D6E-409C-BE32-E72D297353CC}">
              <c16:uniqueId val="{00000002-4064-42B7-8598-E38A918AA04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C3F4-4088-8FA3-3B99818500EC}"/>
              </c:ext>
            </c:extLst>
          </c:dPt>
          <c:dPt>
            <c:idx val="1"/>
            <c:invertIfNegative val="0"/>
            <c:bubble3D val="0"/>
            <c:extLst>
              <c:ext xmlns:c16="http://schemas.microsoft.com/office/drawing/2014/chart" uri="{C3380CC4-5D6E-409C-BE32-E72D297353CC}">
                <c16:uniqueId val="{00000001-C3F4-4088-8FA3-3B99818500E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Лист1!$A$2:$A$12</c:f>
              <c:strCache>
                <c:ptCount val="11"/>
                <c:pt idx="0">
                  <c:v>Працюєте за наймом на повний або неповний робочий день</c:v>
                </c:pt>
                <c:pt idx="1">
                  <c:v>Ведете власний бізнес, самозайнятість</c:v>
                </c:pt>
                <c:pt idx="2">
                  <c:v>Не працюєте і не шукаєте роботу через догляд за дитиною або</c:v>
                </c:pt>
                <c:pt idx="3">
                  <c:v>Зараз не працюєте, але активно шукаєте роботу (переглядаєте</c:v>
                </c:pt>
                <c:pt idx="4">
                  <c:v>Не працюєте через стан здоров’я, інвалідність</c:v>
                </c:pt>
                <c:pt idx="5">
                  <c:v>Пенсіонер за віком</c:v>
                </c:pt>
                <c:pt idx="6">
                  <c:v>Студент закладу вищої освіти (університету)</c:v>
                </c:pt>
                <c:pt idx="7">
                  <c:v>Ведете домашнє господарство</c:v>
                </c:pt>
                <c:pt idx="8">
                  <c:v>Військовослужбовець / ЗСУ</c:v>
                </c:pt>
                <c:pt idx="9">
                  <c:v>Студент коледжу, училища, іншого професійно-технічного закла</c:v>
                </c:pt>
                <c:pt idx="10">
                  <c:v>Інше</c:v>
                </c:pt>
              </c:strCache>
            </c:strRef>
          </c:cat>
          <c:val>
            <c:numRef>
              <c:f>Лист1!$B$2:$B$12</c:f>
              <c:numCache>
                <c:formatCode>0%</c:formatCode>
                <c:ptCount val="11"/>
                <c:pt idx="0">
                  <c:v>0.35770000000000002</c:v>
                </c:pt>
                <c:pt idx="1">
                  <c:v>0.1076</c:v>
                </c:pt>
                <c:pt idx="2">
                  <c:v>9.2100000000000001E-2</c:v>
                </c:pt>
                <c:pt idx="3">
                  <c:v>5.57E-2</c:v>
                </c:pt>
                <c:pt idx="4">
                  <c:v>4.0800000000000003E-2</c:v>
                </c:pt>
                <c:pt idx="5">
                  <c:v>0.1676</c:v>
                </c:pt>
                <c:pt idx="6">
                  <c:v>7.0400000000000004E-2</c:v>
                </c:pt>
                <c:pt idx="7">
                  <c:v>2.8400000000000002E-2</c:v>
                </c:pt>
                <c:pt idx="8">
                  <c:v>5.4600000000000003E-2</c:v>
                </c:pt>
                <c:pt idx="9">
                  <c:v>1.6899999999999998E-2</c:v>
                </c:pt>
                <c:pt idx="10">
                  <c:v>8.3000000000000001E-3</c:v>
                </c:pt>
              </c:numCache>
            </c:numRef>
          </c:val>
          <c:extLst>
            <c:ext xmlns:c16="http://schemas.microsoft.com/office/drawing/2014/chart" uri="{C3380CC4-5D6E-409C-BE32-E72D297353CC}">
              <c16:uniqueId val="{00000002-C3F4-4088-8FA3-3B99818500E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87852D"/>
            </a:solidFill>
          </c:spPr>
          <c:invertIfNegative val="0"/>
          <c:dPt>
            <c:idx val="0"/>
            <c:invertIfNegative val="0"/>
            <c:bubble3D val="0"/>
            <c:extLst>
              <c:ext xmlns:c16="http://schemas.microsoft.com/office/drawing/2014/chart" uri="{C3380CC4-5D6E-409C-BE32-E72D297353CC}">
                <c16:uniqueId val="{00000000-065B-4621-83A9-2A4E36AC323A}"/>
              </c:ext>
            </c:extLst>
          </c:dPt>
          <c:dPt>
            <c:idx val="1"/>
            <c:invertIfNegative val="0"/>
            <c:bubble3D val="0"/>
            <c:extLst>
              <c:ext xmlns:c16="http://schemas.microsoft.com/office/drawing/2014/chart" uri="{C3380CC4-5D6E-409C-BE32-E72D297353CC}">
                <c16:uniqueId val="{00000001-065B-4621-83A9-2A4E36AC323A}"/>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Лист1!$A$2:$A$17</c:f>
              <c:strCache>
                <c:ptCount val="16"/>
                <c:pt idx="0">
                  <c:v>Гуртова й роздрібна торгівля, ремонт автомобілів</c:v>
                </c:pt>
                <c:pt idx="1">
                  <c:v>Охорона здоров'я, соціальна робота</c:v>
                </c:pt>
                <c:pt idx="2">
                  <c:v>Освіта</c:v>
                </c:pt>
                <c:pt idx="3">
                  <c:v>Інформатика (ІТ) (комп’ютерне програмування, оброблення дани</c:v>
                </c:pt>
                <c:pt idx="4">
                  <c:v>Публічне управління і оборона, державний соціальний захист</c:v>
                </c:pt>
                <c:pt idx="5">
                  <c:v>Переробна промисловість</c:v>
                </c:pt>
                <c:pt idx="6">
                  <c:v>Будівництво</c:v>
                </c:pt>
                <c:pt idx="7">
                  <c:v>Фінансові й страхові послуги</c:v>
                </c:pt>
                <c:pt idx="8">
                  <c:v>Професійні, наукові, технічні послуги, бізнес-консультації</c:v>
                </c:pt>
                <c:pt idx="9">
                  <c:v>Транспорт і складське господарство</c:v>
                </c:pt>
                <c:pt idx="10">
                  <c:v>Сільське, лісове, рибне господарство</c:v>
                </c:pt>
                <c:pt idx="11">
                  <c:v>Виробництво й постачання електроенергії, газу, води, тепла</c:v>
                </c:pt>
                <c:pt idx="12">
                  <c:v>Готельний і ресторанний бізнес</c:v>
                </c:pt>
                <c:pt idx="13">
                  <c:v>Зв’язок</c:v>
                </c:pt>
                <c:pt idx="14">
                  <c:v>Послуги у сфері нерухомості</c:v>
                </c:pt>
                <c:pt idx="15">
                  <c:v>Інше</c:v>
                </c:pt>
              </c:strCache>
            </c:strRef>
          </c:cat>
          <c:val>
            <c:numRef>
              <c:f>Лист1!$B$2:$B$17</c:f>
              <c:numCache>
                <c:formatCode>0%</c:formatCode>
                <c:ptCount val="16"/>
                <c:pt idx="0">
                  <c:v>0.19120000000000001</c:v>
                </c:pt>
                <c:pt idx="1">
                  <c:v>0.106</c:v>
                </c:pt>
                <c:pt idx="2">
                  <c:v>9.98E-2</c:v>
                </c:pt>
                <c:pt idx="3">
                  <c:v>9.9299999999999999E-2</c:v>
                </c:pt>
                <c:pt idx="4">
                  <c:v>8.6099999999999996E-2</c:v>
                </c:pt>
                <c:pt idx="5">
                  <c:v>6.1800000000000001E-2</c:v>
                </c:pt>
                <c:pt idx="6">
                  <c:v>5.3400000000000003E-2</c:v>
                </c:pt>
                <c:pt idx="7">
                  <c:v>3.9899999999999998E-2</c:v>
                </c:pt>
                <c:pt idx="8">
                  <c:v>3.7600000000000001E-2</c:v>
                </c:pt>
                <c:pt idx="9">
                  <c:v>3.1899999999999998E-2</c:v>
                </c:pt>
                <c:pt idx="10">
                  <c:v>3.0700000000000002E-2</c:v>
                </c:pt>
                <c:pt idx="11">
                  <c:v>2.29E-2</c:v>
                </c:pt>
                <c:pt idx="12">
                  <c:v>2.1700000000000001E-2</c:v>
                </c:pt>
                <c:pt idx="13">
                  <c:v>1.6799999999999999E-2</c:v>
                </c:pt>
                <c:pt idx="14">
                  <c:v>8.5000000000000006E-3</c:v>
                </c:pt>
                <c:pt idx="15">
                  <c:v>9.2600000000000002E-2</c:v>
                </c:pt>
              </c:numCache>
            </c:numRef>
          </c:val>
          <c:extLst>
            <c:ext xmlns:c16="http://schemas.microsoft.com/office/drawing/2014/chart" uri="{C3380CC4-5D6E-409C-BE32-E72D297353CC}">
              <c16:uniqueId val="{00000002-065B-4621-83A9-2A4E36AC323A}"/>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B3E5-41D0-8799-197AAF9B35E0}"/>
              </c:ext>
            </c:extLst>
          </c:dPt>
          <c:dPt>
            <c:idx val="1"/>
            <c:invertIfNegative val="0"/>
            <c:bubble3D val="0"/>
            <c:extLst>
              <c:ext xmlns:c16="http://schemas.microsoft.com/office/drawing/2014/chart" uri="{C3380CC4-5D6E-409C-BE32-E72D297353CC}">
                <c16:uniqueId val="{00000001-B3E5-41D0-8799-197AAF9B35E0}"/>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Лист1!$A$2:$A$17</c:f>
              <c:strCache>
                <c:ptCount val="16"/>
                <c:pt idx="0">
                  <c:v>Гуртова й роздрібна торгівля, ремонт автомобілів</c:v>
                </c:pt>
                <c:pt idx="1">
                  <c:v>Охорона здоров'я, соціальна робота</c:v>
                </c:pt>
                <c:pt idx="2">
                  <c:v>Освіта</c:v>
                </c:pt>
                <c:pt idx="3">
                  <c:v>Інформатика (ІТ) (комп’ютерне програмування, оброблення дани</c:v>
                </c:pt>
                <c:pt idx="4">
                  <c:v>Публічне управління і оборона, державний соціальний захист</c:v>
                </c:pt>
                <c:pt idx="5">
                  <c:v>Переробна промисловість</c:v>
                </c:pt>
                <c:pt idx="6">
                  <c:v>Будівництво</c:v>
                </c:pt>
                <c:pt idx="7">
                  <c:v>Фінансові й страхові послуги</c:v>
                </c:pt>
                <c:pt idx="8">
                  <c:v>Професійні, наукові, технічні послуги, бізнес-консультації</c:v>
                </c:pt>
                <c:pt idx="9">
                  <c:v>Транспорт і складське господарство</c:v>
                </c:pt>
                <c:pt idx="10">
                  <c:v>Сільське, лісове, рибне господарство</c:v>
                </c:pt>
                <c:pt idx="11">
                  <c:v>Виробництво й постачання електроенергії, газу, води, тепла</c:v>
                </c:pt>
                <c:pt idx="12">
                  <c:v>Готельний і ресторанний бізнес</c:v>
                </c:pt>
                <c:pt idx="13">
                  <c:v>Зв’язок</c:v>
                </c:pt>
                <c:pt idx="14">
                  <c:v>Послуги у сфері нерухомості</c:v>
                </c:pt>
                <c:pt idx="15">
                  <c:v>Інше</c:v>
                </c:pt>
              </c:strCache>
            </c:strRef>
          </c:cat>
          <c:val>
            <c:numRef>
              <c:f>Лист1!$B$2:$B$17</c:f>
              <c:numCache>
                <c:formatCode>0%</c:formatCode>
                <c:ptCount val="16"/>
                <c:pt idx="0">
                  <c:v>0.193</c:v>
                </c:pt>
                <c:pt idx="1">
                  <c:v>0.10489999999999999</c:v>
                </c:pt>
                <c:pt idx="2">
                  <c:v>0.1013</c:v>
                </c:pt>
                <c:pt idx="3">
                  <c:v>0.10299999999999999</c:v>
                </c:pt>
                <c:pt idx="4">
                  <c:v>8.5800000000000001E-2</c:v>
                </c:pt>
                <c:pt idx="5">
                  <c:v>0.06</c:v>
                </c:pt>
                <c:pt idx="6">
                  <c:v>5.16E-2</c:v>
                </c:pt>
                <c:pt idx="7">
                  <c:v>4.0800000000000003E-2</c:v>
                </c:pt>
                <c:pt idx="8">
                  <c:v>3.7100000000000001E-2</c:v>
                </c:pt>
                <c:pt idx="9">
                  <c:v>3.1E-2</c:v>
                </c:pt>
                <c:pt idx="10">
                  <c:v>2.8299999999999999E-2</c:v>
                </c:pt>
                <c:pt idx="11">
                  <c:v>2.3699999999999999E-2</c:v>
                </c:pt>
                <c:pt idx="12">
                  <c:v>2.1899999999999999E-2</c:v>
                </c:pt>
                <c:pt idx="13">
                  <c:v>1.49E-2</c:v>
                </c:pt>
                <c:pt idx="14">
                  <c:v>8.8000000000000005E-3</c:v>
                </c:pt>
                <c:pt idx="15">
                  <c:v>9.3899999999999997E-2</c:v>
                </c:pt>
              </c:numCache>
            </c:numRef>
          </c:val>
          <c:extLst>
            <c:ext xmlns:c16="http://schemas.microsoft.com/office/drawing/2014/chart" uri="{C3380CC4-5D6E-409C-BE32-E72D297353CC}">
              <c16:uniqueId val="{00000002-B3E5-41D0-8799-197AAF9B35E0}"/>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0959-4AF5-BD1E-B4C06299A9A0}"/>
              </c:ext>
            </c:extLst>
          </c:dPt>
          <c:dPt>
            <c:idx val="1"/>
            <c:invertIfNegative val="0"/>
            <c:bubble3D val="0"/>
            <c:extLst>
              <c:ext xmlns:c16="http://schemas.microsoft.com/office/drawing/2014/chart" uri="{C3380CC4-5D6E-409C-BE32-E72D297353CC}">
                <c16:uniqueId val="{00000001-0959-4AF5-BD1E-B4C06299A9A0}"/>
              </c:ext>
            </c:extLst>
          </c:dPt>
          <c:dLbls>
            <c:spPr>
              <a:noFill/>
              <a:ln w="12700">
                <a:noFill/>
              </a:ln>
              <a:effectLst/>
            </c:spPr>
            <c:txPr>
              <a:bodyPr wrap="non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Лист1!$A$2:$A$17</c:f>
              <c:strCache>
                <c:ptCount val="16"/>
                <c:pt idx="0">
                  <c:v>Гуртова й роздрібна торгівля, ремонт автомобілів</c:v>
                </c:pt>
                <c:pt idx="1">
                  <c:v>Охорона здоров'я, соціальна робота</c:v>
                </c:pt>
                <c:pt idx="2">
                  <c:v>Освіта</c:v>
                </c:pt>
                <c:pt idx="3">
                  <c:v>Інформатика (ІТ) (комп’ютерне програмування, оброблення дани</c:v>
                </c:pt>
                <c:pt idx="4">
                  <c:v>Публічне управління і оборона, державний соціальний захист</c:v>
                </c:pt>
                <c:pt idx="5">
                  <c:v>Переробна промисловість</c:v>
                </c:pt>
                <c:pt idx="6">
                  <c:v>Будівництво</c:v>
                </c:pt>
                <c:pt idx="7">
                  <c:v>Фінансові й страхові послуги</c:v>
                </c:pt>
                <c:pt idx="8">
                  <c:v>Професійні, наукові, технічні послуги, бізнес-консультації</c:v>
                </c:pt>
                <c:pt idx="9">
                  <c:v>Транспорт і складське господарство</c:v>
                </c:pt>
                <c:pt idx="10">
                  <c:v>Сільське, лісове, рибне господарство</c:v>
                </c:pt>
                <c:pt idx="11">
                  <c:v>Виробництво й постачання електроенергії, газу, води, тепла</c:v>
                </c:pt>
                <c:pt idx="12">
                  <c:v>Готельний і ресторанний бізнес</c:v>
                </c:pt>
                <c:pt idx="13">
                  <c:v>Зв’язок</c:v>
                </c:pt>
                <c:pt idx="14">
                  <c:v>Послуги у сфері нерухомості</c:v>
                </c:pt>
                <c:pt idx="15">
                  <c:v>Інше</c:v>
                </c:pt>
              </c:strCache>
            </c:strRef>
          </c:cat>
          <c:val>
            <c:numRef>
              <c:f>Лист1!$B$2:$B$17</c:f>
              <c:numCache>
                <c:formatCode>0%</c:formatCode>
                <c:ptCount val="16"/>
                <c:pt idx="0">
                  <c:v>0.14219999999999999</c:v>
                </c:pt>
                <c:pt idx="1">
                  <c:v>0.13600000000000001</c:v>
                </c:pt>
                <c:pt idx="2">
                  <c:v>5.8900000000000001E-2</c:v>
                </c:pt>
                <c:pt idx="3">
                  <c:v>0</c:v>
                </c:pt>
                <c:pt idx="4">
                  <c:v>9.4700000000000006E-2</c:v>
                </c:pt>
                <c:pt idx="5">
                  <c:v>0.1099</c:v>
                </c:pt>
                <c:pt idx="6">
                  <c:v>0.1033</c:v>
                </c:pt>
                <c:pt idx="7">
                  <c:v>1.43E-2</c:v>
                </c:pt>
                <c:pt idx="8">
                  <c:v>5.0599999999999999E-2</c:v>
                </c:pt>
                <c:pt idx="9">
                  <c:v>5.62E-2</c:v>
                </c:pt>
                <c:pt idx="10">
                  <c:v>9.4700000000000006E-2</c:v>
                </c:pt>
                <c:pt idx="11">
                  <c:v>0</c:v>
                </c:pt>
                <c:pt idx="12">
                  <c:v>1.54E-2</c:v>
                </c:pt>
                <c:pt idx="13">
                  <c:v>6.7500000000000004E-2</c:v>
                </c:pt>
                <c:pt idx="14">
                  <c:v>0</c:v>
                </c:pt>
                <c:pt idx="15">
                  <c:v>5.62E-2</c:v>
                </c:pt>
              </c:numCache>
            </c:numRef>
          </c:val>
          <c:extLst>
            <c:ext xmlns:c16="http://schemas.microsoft.com/office/drawing/2014/chart" uri="{C3380CC4-5D6E-409C-BE32-E72D297353CC}">
              <c16:uniqueId val="{00000002-0959-4AF5-BD1E-B4C06299A9A0}"/>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4064-42B7-8598-E38A918AA04C}"/>
              </c:ext>
            </c:extLst>
          </c:dPt>
          <c:dPt>
            <c:idx val="1"/>
            <c:invertIfNegative val="0"/>
            <c:bubble3D val="0"/>
            <c:extLst>
              <c:ext xmlns:c16="http://schemas.microsoft.com/office/drawing/2014/chart" uri="{C3380CC4-5D6E-409C-BE32-E72D297353CC}">
                <c16:uniqueId val="{00000001-4064-42B7-8598-E38A918AA04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Лист1!$A$2:$A$17</c:f>
              <c:strCache>
                <c:ptCount val="16"/>
                <c:pt idx="0">
                  <c:v>Гуртова й роздрібна торгівля, ремонт автомобілів</c:v>
                </c:pt>
                <c:pt idx="1">
                  <c:v>Охорона здоров'я, соціальна робота</c:v>
                </c:pt>
                <c:pt idx="2">
                  <c:v>Освіта</c:v>
                </c:pt>
                <c:pt idx="3">
                  <c:v>Інформатика (ІТ) (комп’ютерне програмування, оброблення дани</c:v>
                </c:pt>
                <c:pt idx="4">
                  <c:v>Публічне управління і оборона, державний соціальний захист</c:v>
                </c:pt>
                <c:pt idx="5">
                  <c:v>Переробна промисловість</c:v>
                </c:pt>
                <c:pt idx="6">
                  <c:v>Будівництво</c:v>
                </c:pt>
                <c:pt idx="7">
                  <c:v>Фінансові й страхові послуги</c:v>
                </c:pt>
                <c:pt idx="8">
                  <c:v>Професійні, наукові, технічні послуги, бізнес-консультації</c:v>
                </c:pt>
                <c:pt idx="9">
                  <c:v>Транспорт і складське господарство</c:v>
                </c:pt>
                <c:pt idx="10">
                  <c:v>Сільське, лісове, рибне господарство</c:v>
                </c:pt>
                <c:pt idx="11">
                  <c:v>Виробництво й постачання електроенергії, газу, води, тепла</c:v>
                </c:pt>
                <c:pt idx="12">
                  <c:v>Готельний і ресторанний бізнес</c:v>
                </c:pt>
                <c:pt idx="13">
                  <c:v>Зв’язок</c:v>
                </c:pt>
                <c:pt idx="14">
                  <c:v>Послуги у сфері нерухомості</c:v>
                </c:pt>
                <c:pt idx="15">
                  <c:v>Інше</c:v>
                </c:pt>
              </c:strCache>
            </c:strRef>
          </c:cat>
          <c:val>
            <c:numRef>
              <c:f>Лист1!$B$2:$B$17</c:f>
              <c:numCache>
                <c:formatCode>0%</c:formatCode>
                <c:ptCount val="16"/>
                <c:pt idx="0">
                  <c:v>0.19489999999999999</c:v>
                </c:pt>
                <c:pt idx="1">
                  <c:v>0.11210000000000001</c:v>
                </c:pt>
                <c:pt idx="2">
                  <c:v>9.2600000000000002E-2</c:v>
                </c:pt>
                <c:pt idx="3">
                  <c:v>9.6500000000000002E-2</c:v>
                </c:pt>
                <c:pt idx="4">
                  <c:v>8.4000000000000005E-2</c:v>
                </c:pt>
                <c:pt idx="5">
                  <c:v>6.4500000000000002E-2</c:v>
                </c:pt>
                <c:pt idx="6">
                  <c:v>5.5399999999999998E-2</c:v>
                </c:pt>
                <c:pt idx="7">
                  <c:v>4.02E-2</c:v>
                </c:pt>
                <c:pt idx="8">
                  <c:v>3.5799999999999998E-2</c:v>
                </c:pt>
                <c:pt idx="9">
                  <c:v>3.3300000000000003E-2</c:v>
                </c:pt>
                <c:pt idx="10">
                  <c:v>2.8199999999999999E-2</c:v>
                </c:pt>
                <c:pt idx="11">
                  <c:v>2.4E-2</c:v>
                </c:pt>
                <c:pt idx="12">
                  <c:v>2.1700000000000001E-2</c:v>
                </c:pt>
                <c:pt idx="13">
                  <c:v>1.8100000000000002E-2</c:v>
                </c:pt>
                <c:pt idx="14">
                  <c:v>9.1000000000000004E-3</c:v>
                </c:pt>
                <c:pt idx="15">
                  <c:v>8.9599999999999999E-2</c:v>
                </c:pt>
              </c:numCache>
            </c:numRef>
          </c:val>
          <c:extLst>
            <c:ext xmlns:c16="http://schemas.microsoft.com/office/drawing/2014/chart" uri="{C3380CC4-5D6E-409C-BE32-E72D297353CC}">
              <c16:uniqueId val="{00000002-4064-42B7-8598-E38A918AA04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C3F4-4088-8FA3-3B99818500EC}"/>
              </c:ext>
            </c:extLst>
          </c:dPt>
          <c:dPt>
            <c:idx val="1"/>
            <c:invertIfNegative val="0"/>
            <c:bubble3D val="0"/>
            <c:extLst>
              <c:ext xmlns:c16="http://schemas.microsoft.com/office/drawing/2014/chart" uri="{C3380CC4-5D6E-409C-BE32-E72D297353CC}">
                <c16:uniqueId val="{00000001-C3F4-4088-8FA3-3B99818500E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Лист1!$A$2:$A$17</c:f>
              <c:strCache>
                <c:ptCount val="16"/>
                <c:pt idx="0">
                  <c:v>Гуртова й роздрібна торгівля, ремонт автомобілів</c:v>
                </c:pt>
                <c:pt idx="1">
                  <c:v>Охорона здоров'я, соціальна робота</c:v>
                </c:pt>
                <c:pt idx="2">
                  <c:v>Освіта</c:v>
                </c:pt>
                <c:pt idx="3">
                  <c:v>Інформатика (ІТ) (комп’ютерне програмування, оброблення дани</c:v>
                </c:pt>
                <c:pt idx="4">
                  <c:v>Публічне управління і оборона, державний соціальний захист</c:v>
                </c:pt>
                <c:pt idx="5">
                  <c:v>Переробна промисловість</c:v>
                </c:pt>
                <c:pt idx="6">
                  <c:v>Будівництво</c:v>
                </c:pt>
                <c:pt idx="7">
                  <c:v>Фінансові й страхові послуги</c:v>
                </c:pt>
                <c:pt idx="8">
                  <c:v>Професійні, наукові, технічні послуги, бізнес-консультації</c:v>
                </c:pt>
                <c:pt idx="9">
                  <c:v>Транспорт і складське господарство</c:v>
                </c:pt>
                <c:pt idx="10">
                  <c:v>Сільське, лісове, рибне господарство</c:v>
                </c:pt>
                <c:pt idx="11">
                  <c:v>Виробництво й постачання електроенергії, газу, води, тепла</c:v>
                </c:pt>
                <c:pt idx="12">
                  <c:v>Готельний і ресторанний бізнес</c:v>
                </c:pt>
                <c:pt idx="13">
                  <c:v>Зв’язок</c:v>
                </c:pt>
                <c:pt idx="14">
                  <c:v>Послуги у сфері нерухомості</c:v>
                </c:pt>
                <c:pt idx="15">
                  <c:v>Інше</c:v>
                </c:pt>
              </c:strCache>
            </c:strRef>
          </c:cat>
          <c:val>
            <c:numRef>
              <c:f>Лист1!$B$2:$B$17</c:f>
              <c:numCache>
                <c:formatCode>0%</c:formatCode>
                <c:ptCount val="16"/>
                <c:pt idx="0">
                  <c:v>0.14219999999999999</c:v>
                </c:pt>
                <c:pt idx="1">
                  <c:v>2.4400000000000002E-2</c:v>
                </c:pt>
                <c:pt idx="2">
                  <c:v>0.19470000000000001</c:v>
                </c:pt>
                <c:pt idx="3">
                  <c:v>0.13650000000000001</c:v>
                </c:pt>
                <c:pt idx="4">
                  <c:v>0.1138</c:v>
                </c:pt>
                <c:pt idx="5">
                  <c:v>2.5100000000000001E-2</c:v>
                </c:pt>
                <c:pt idx="6">
                  <c:v>2.69E-2</c:v>
                </c:pt>
                <c:pt idx="7">
                  <c:v>3.5799999999999998E-2</c:v>
                </c:pt>
                <c:pt idx="8">
                  <c:v>6.0900000000000003E-2</c:v>
                </c:pt>
                <c:pt idx="9">
                  <c:v>1.43E-2</c:v>
                </c:pt>
                <c:pt idx="10">
                  <c:v>6.3500000000000001E-2</c:v>
                </c:pt>
                <c:pt idx="11">
                  <c:v>8.0999999999999996E-3</c:v>
                </c:pt>
                <c:pt idx="12">
                  <c:v>2.2100000000000002E-2</c:v>
                </c:pt>
                <c:pt idx="13">
                  <c:v>0</c:v>
                </c:pt>
                <c:pt idx="14">
                  <c:v>0</c:v>
                </c:pt>
                <c:pt idx="15">
                  <c:v>0.13200000000000001</c:v>
                </c:pt>
              </c:numCache>
            </c:numRef>
          </c:val>
          <c:extLst>
            <c:ext xmlns:c16="http://schemas.microsoft.com/office/drawing/2014/chart" uri="{C3380CC4-5D6E-409C-BE32-E72D297353CC}">
              <c16:uniqueId val="{00000002-C3F4-4088-8FA3-3B99818500E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87852D"/>
            </a:solidFill>
          </c:spPr>
          <c:invertIfNegative val="0"/>
          <c:dPt>
            <c:idx val="0"/>
            <c:invertIfNegative val="0"/>
            <c:bubble3D val="0"/>
            <c:extLst>
              <c:ext xmlns:c16="http://schemas.microsoft.com/office/drawing/2014/chart" uri="{C3380CC4-5D6E-409C-BE32-E72D297353CC}">
                <c16:uniqueId val="{00000000-065B-4621-83A9-2A4E36AC323A}"/>
              </c:ext>
            </c:extLst>
          </c:dPt>
          <c:dPt>
            <c:idx val="1"/>
            <c:invertIfNegative val="0"/>
            <c:bubble3D val="0"/>
            <c:extLst>
              <c:ext xmlns:c16="http://schemas.microsoft.com/office/drawing/2014/chart" uri="{C3380CC4-5D6E-409C-BE32-E72D297353CC}">
                <c16:uniqueId val="{00000001-065B-4621-83A9-2A4E36AC323A}"/>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Лист1!$A$2:$A$8</c:f>
              <c:strCache>
                <c:ptCount val="7"/>
                <c:pt idx="0">
                  <c:v>Харчова промисловість</c:v>
                </c:pt>
                <c:pt idx="1">
                  <c:v>Текстильна промисловість</c:v>
                </c:pt>
                <c:pt idx="2">
                  <c:v>Деревообробна промисловість</c:v>
                </c:pt>
                <c:pt idx="3">
                  <c:v>Хімічне виробництво</c:v>
                </c:pt>
                <c:pt idx="4">
                  <c:v>Виробництво машин та обладнання</c:v>
                </c:pt>
                <c:pt idx="5">
                  <c:v>Виробництво будівельних матеріалів</c:v>
                </c:pt>
                <c:pt idx="6">
                  <c:v>Жодне з переліченого</c:v>
                </c:pt>
              </c:strCache>
            </c:strRef>
          </c:cat>
          <c:val>
            <c:numRef>
              <c:f>Лист1!$B$2:$B$8</c:f>
              <c:numCache>
                <c:formatCode>0%</c:formatCode>
                <c:ptCount val="7"/>
                <c:pt idx="0">
                  <c:v>0.32369999999999999</c:v>
                </c:pt>
                <c:pt idx="1">
                  <c:v>0.13350000000000001</c:v>
                </c:pt>
                <c:pt idx="2">
                  <c:v>0.1072</c:v>
                </c:pt>
                <c:pt idx="3">
                  <c:v>8.6699999999999999E-2</c:v>
                </c:pt>
                <c:pt idx="4">
                  <c:v>8.1000000000000003E-2</c:v>
                </c:pt>
                <c:pt idx="5">
                  <c:v>8.1000000000000003E-2</c:v>
                </c:pt>
                <c:pt idx="6">
                  <c:v>0.18679999999999999</c:v>
                </c:pt>
              </c:numCache>
            </c:numRef>
          </c:val>
          <c:extLst>
            <c:ext xmlns:c16="http://schemas.microsoft.com/office/drawing/2014/chart" uri="{C3380CC4-5D6E-409C-BE32-E72D297353CC}">
              <c16:uniqueId val="{00000002-065B-4621-83A9-2A4E36AC323A}"/>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B3E5-41D0-8799-197AAF9B35E0}"/>
              </c:ext>
            </c:extLst>
          </c:dPt>
          <c:dPt>
            <c:idx val="1"/>
            <c:invertIfNegative val="0"/>
            <c:bubble3D val="0"/>
            <c:extLst>
              <c:ext xmlns:c16="http://schemas.microsoft.com/office/drawing/2014/chart" uri="{C3380CC4-5D6E-409C-BE32-E72D297353CC}">
                <c16:uniqueId val="{00000001-B3E5-41D0-8799-197AAF9B35E0}"/>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Лист1!$A$2:$A$8</c:f>
              <c:strCache>
                <c:ptCount val="7"/>
                <c:pt idx="0">
                  <c:v>Харчова промисловість</c:v>
                </c:pt>
                <c:pt idx="1">
                  <c:v>Текстильна промисловість</c:v>
                </c:pt>
                <c:pt idx="2">
                  <c:v>Деревообробна промисловість</c:v>
                </c:pt>
                <c:pt idx="3">
                  <c:v>Хімічне виробництво</c:v>
                </c:pt>
                <c:pt idx="4">
                  <c:v>Виробництво машин та обладнання</c:v>
                </c:pt>
                <c:pt idx="5">
                  <c:v>Виробництво будівельних матеріалів</c:v>
                </c:pt>
                <c:pt idx="6">
                  <c:v>Жодне з переліченого</c:v>
                </c:pt>
              </c:strCache>
            </c:strRef>
          </c:cat>
          <c:val>
            <c:numRef>
              <c:f>Лист1!$B$2:$B$8</c:f>
              <c:numCache>
                <c:formatCode>0%</c:formatCode>
                <c:ptCount val="7"/>
                <c:pt idx="0">
                  <c:v>0.27800000000000002</c:v>
                </c:pt>
                <c:pt idx="1">
                  <c:v>0.14249999999999999</c:v>
                </c:pt>
                <c:pt idx="2">
                  <c:v>0.1145</c:v>
                </c:pt>
                <c:pt idx="3">
                  <c:v>9.2600000000000002E-2</c:v>
                </c:pt>
                <c:pt idx="4">
                  <c:v>8.6499999999999994E-2</c:v>
                </c:pt>
                <c:pt idx="5">
                  <c:v>8.6499999999999994E-2</c:v>
                </c:pt>
                <c:pt idx="6">
                  <c:v>0.19939999999999999</c:v>
                </c:pt>
              </c:numCache>
            </c:numRef>
          </c:val>
          <c:extLst>
            <c:ext xmlns:c16="http://schemas.microsoft.com/office/drawing/2014/chart" uri="{C3380CC4-5D6E-409C-BE32-E72D297353CC}">
              <c16:uniqueId val="{00000002-B3E5-41D0-8799-197AAF9B35E0}"/>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7D50-4BA0-A989-E2AFEF783638}"/>
              </c:ext>
            </c:extLst>
          </c:dPt>
          <c:dPt>
            <c:idx val="1"/>
            <c:invertIfNegative val="0"/>
            <c:bubble3D val="0"/>
            <c:extLst>
              <c:ext xmlns:c16="http://schemas.microsoft.com/office/drawing/2014/chart" uri="{C3380CC4-5D6E-409C-BE32-E72D297353CC}">
                <c16:uniqueId val="{00000001-7D50-4BA0-A989-E2AFEF783638}"/>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Лист1!$A$2:$A$4</c:f>
              <c:strCache>
                <c:ptCount val="3"/>
                <c:pt idx="0">
                  <c:v>Майбутній розвиток Вінницької міської громади має для мене особисто велике значення</c:v>
                </c:pt>
                <c:pt idx="1">
                  <c:v>Я можу повністю реалізувати себе у Вінницькій міській громаді</c:v>
                </c:pt>
                <c:pt idx="2">
                  <c:v>Я активно цікавлюсь ініціативами щодо розвитку Вінницької міської громади</c:v>
                </c:pt>
              </c:strCache>
            </c:strRef>
          </c:cat>
          <c:val>
            <c:numRef>
              <c:f>Лист1!$B$2:$B$4</c:f>
              <c:numCache>
                <c:formatCode>0%</c:formatCode>
                <c:ptCount val="3"/>
                <c:pt idx="0">
                  <c:v>0.73129999999999995</c:v>
                </c:pt>
                <c:pt idx="1">
                  <c:v>0.30049999999999999</c:v>
                </c:pt>
                <c:pt idx="2">
                  <c:v>0.4456</c:v>
                </c:pt>
              </c:numCache>
            </c:numRef>
          </c:val>
          <c:extLst>
            <c:ext xmlns:c16="http://schemas.microsoft.com/office/drawing/2014/chart" uri="{C3380CC4-5D6E-409C-BE32-E72D297353CC}">
              <c16:uniqueId val="{00000002-7D50-4BA0-A989-E2AFEF783638}"/>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4064-42B7-8598-E38A918AA04C}"/>
              </c:ext>
            </c:extLst>
          </c:dPt>
          <c:dPt>
            <c:idx val="1"/>
            <c:invertIfNegative val="0"/>
            <c:bubble3D val="0"/>
            <c:extLst>
              <c:ext xmlns:c16="http://schemas.microsoft.com/office/drawing/2014/chart" uri="{C3380CC4-5D6E-409C-BE32-E72D297353CC}">
                <c16:uniqueId val="{00000001-4064-42B7-8598-E38A918AA04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Лист1!$A$2:$A$8</c:f>
              <c:strCache>
                <c:ptCount val="7"/>
                <c:pt idx="0">
                  <c:v>Харчова промисловість</c:v>
                </c:pt>
                <c:pt idx="1">
                  <c:v>Текстильна промисловість</c:v>
                </c:pt>
                <c:pt idx="2">
                  <c:v>Деревообробна промисловість</c:v>
                </c:pt>
                <c:pt idx="3">
                  <c:v>Хімічне виробництво</c:v>
                </c:pt>
                <c:pt idx="4">
                  <c:v>Виробництво машин та обладнання</c:v>
                </c:pt>
                <c:pt idx="5">
                  <c:v>Виробництво будівельних матеріалів</c:v>
                </c:pt>
                <c:pt idx="6">
                  <c:v>Жодне з переліченого</c:v>
                </c:pt>
              </c:strCache>
            </c:strRef>
          </c:cat>
          <c:val>
            <c:numRef>
              <c:f>Лист1!$B$2:$B$8</c:f>
              <c:numCache>
                <c:formatCode>0%</c:formatCode>
                <c:ptCount val="7"/>
                <c:pt idx="0">
                  <c:v>0.3039</c:v>
                </c:pt>
                <c:pt idx="1">
                  <c:v>0.13739999999999999</c:v>
                </c:pt>
                <c:pt idx="2">
                  <c:v>0.1104</c:v>
                </c:pt>
                <c:pt idx="3">
                  <c:v>8.9300000000000004E-2</c:v>
                </c:pt>
                <c:pt idx="4">
                  <c:v>8.3400000000000002E-2</c:v>
                </c:pt>
                <c:pt idx="5">
                  <c:v>8.3400000000000002E-2</c:v>
                </c:pt>
                <c:pt idx="6">
                  <c:v>0.1923</c:v>
                </c:pt>
              </c:numCache>
            </c:numRef>
          </c:val>
          <c:extLst>
            <c:ext xmlns:c16="http://schemas.microsoft.com/office/drawing/2014/chart" uri="{C3380CC4-5D6E-409C-BE32-E72D297353CC}">
              <c16:uniqueId val="{00000002-4064-42B7-8598-E38A918AA04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ln>
              <a:solidFill>
                <a:schemeClr val="accent6">
                  <a:lumMod val="75000"/>
                </a:schemeClr>
              </a:solidFill>
            </a:ln>
          </c:spPr>
          <c:dPt>
            <c:idx val="0"/>
            <c:bubble3D val="0"/>
            <c:spPr>
              <a:solidFill>
                <a:schemeClr val="accent6">
                  <a:lumMod val="75000"/>
                </a:schemeClr>
              </a:solidFill>
              <a:ln>
                <a:solidFill>
                  <a:schemeClr val="accent6">
                    <a:lumMod val="75000"/>
                  </a:schemeClr>
                </a:solidFill>
              </a:ln>
              <a:effectLst/>
            </c:spPr>
            <c:extLst>
              <c:ext xmlns:c16="http://schemas.microsoft.com/office/drawing/2014/chart" uri="{C3380CC4-5D6E-409C-BE32-E72D297353CC}">
                <c16:uniqueId val="{00000001-47FE-46D7-912F-3FB3C82202CC}"/>
              </c:ext>
            </c:extLst>
          </c:dPt>
          <c:dPt>
            <c:idx val="1"/>
            <c:bubble3D val="0"/>
            <c:spPr>
              <a:solidFill>
                <a:srgbClr val="B3B03B"/>
              </a:solidFill>
              <a:ln>
                <a:solidFill>
                  <a:schemeClr val="accent6">
                    <a:lumMod val="75000"/>
                  </a:schemeClr>
                </a:solidFill>
              </a:ln>
              <a:effectLst/>
            </c:spPr>
            <c:extLst>
              <c:ext xmlns:c16="http://schemas.microsoft.com/office/drawing/2014/chart" uri="{C3380CC4-5D6E-409C-BE32-E72D297353CC}">
                <c16:uniqueId val="{00000003-47FE-46D7-912F-3FB3C82202CC}"/>
              </c:ext>
            </c:extLst>
          </c:dPt>
          <c:dPt>
            <c:idx val="2"/>
            <c:bubble3D val="0"/>
            <c:spPr>
              <a:solidFill>
                <a:schemeClr val="accent6">
                  <a:lumMod val="40000"/>
                  <a:lumOff val="60000"/>
                </a:schemeClr>
              </a:solidFill>
              <a:ln>
                <a:solidFill>
                  <a:schemeClr val="accent6">
                    <a:lumMod val="75000"/>
                  </a:schemeClr>
                </a:solidFill>
              </a:ln>
              <a:effectLst/>
            </c:spPr>
            <c:extLst>
              <c:ext xmlns:c16="http://schemas.microsoft.com/office/drawing/2014/chart" uri="{C3380CC4-5D6E-409C-BE32-E72D297353CC}">
                <c16:uniqueId val="{00000006-47FE-46D7-912F-3FB3C82202CC}"/>
              </c:ext>
            </c:extLst>
          </c:dPt>
          <c:dPt>
            <c:idx val="3"/>
            <c:bubble3D val="0"/>
            <c:spPr>
              <a:solidFill>
                <a:schemeClr val="bg1"/>
              </a:solidFill>
              <a:ln>
                <a:solidFill>
                  <a:schemeClr val="accent6">
                    <a:lumMod val="75000"/>
                  </a:schemeClr>
                </a:solidFill>
              </a:ln>
              <a:effectLst/>
            </c:spPr>
            <c:extLst>
              <c:ext xmlns:c16="http://schemas.microsoft.com/office/drawing/2014/chart" uri="{C3380CC4-5D6E-409C-BE32-E72D297353CC}">
                <c16:uniqueId val="{00000005-47FE-46D7-912F-3FB3C82202CC}"/>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6="http://schemas.microsoft.com/office/drawing/2014/chart" uri="{C3380CC4-5D6E-409C-BE32-E72D297353CC}">
                  <c16:uniqueId val="{00000001-47FE-46D7-912F-3FB3C82202CC}"/>
                </c:ext>
              </c:extLst>
            </c:dLbl>
            <c:dLbl>
              <c:idx val="1"/>
              <c:layout>
                <c:manualLayout>
                  <c:x val="0.17165485991152982"/>
                  <c:y val="-0.15318224362755209"/>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4411143978626019"/>
                      <c:h val="0.20017109387909685"/>
                    </c:manualLayout>
                  </c15:layout>
                </c:ext>
                <c:ext xmlns:c16="http://schemas.microsoft.com/office/drawing/2014/chart" uri="{C3380CC4-5D6E-409C-BE32-E72D297353CC}">
                  <c16:uniqueId val="{00000003-47FE-46D7-912F-3FB3C82202CC}"/>
                </c:ext>
              </c:extLst>
            </c:dLbl>
            <c:dLbl>
              <c:idx val="2"/>
              <c:layout>
                <c:manualLayout>
                  <c:x val="0.17165485991152973"/>
                  <c:y val="-2.680691901958446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FE-46D7-912F-3FB3C82202CC}"/>
                </c:ext>
              </c:extLst>
            </c:dLbl>
            <c:dLbl>
              <c:idx val="3"/>
              <c:delete val="1"/>
              <c:extLst>
                <c:ext xmlns:c15="http://schemas.microsoft.com/office/drawing/2012/chart" uri="{CE6537A1-D6FC-4f65-9D91-7224C49458BB}"/>
                <c:ext xmlns:c16="http://schemas.microsoft.com/office/drawing/2014/chart" uri="{C3380CC4-5D6E-409C-BE32-E72D297353CC}">
                  <c16:uniqueId val="{00000005-47FE-46D7-912F-3FB3C82202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ІТ</c:v>
                </c:pt>
                <c:pt idx="1">
                  <c:v>Професійні, наукові, технічні послуги, бізнес-консультації</c:v>
                </c:pt>
                <c:pt idx="2">
                  <c:v>Інші креативні індустрії</c:v>
                </c:pt>
                <c:pt idx="3">
                  <c:v>Інше</c:v>
                </c:pt>
              </c:strCache>
            </c:strRef>
          </c:cat>
          <c:val>
            <c:numRef>
              <c:f>Sheet1!$B$2:$B$5</c:f>
              <c:numCache>
                <c:formatCode>0%</c:formatCode>
                <c:ptCount val="4"/>
                <c:pt idx="0">
                  <c:v>9.9277978339350176E-2</c:v>
                </c:pt>
                <c:pt idx="1">
                  <c:v>3.7906137184115521E-2</c:v>
                </c:pt>
                <c:pt idx="2">
                  <c:v>2.5270758122743684E-2</c:v>
                </c:pt>
                <c:pt idx="3">
                  <c:v>0.83754512635379064</c:v>
                </c:pt>
              </c:numCache>
            </c:numRef>
          </c:val>
          <c:extLst>
            <c:ext xmlns:c16="http://schemas.microsoft.com/office/drawing/2014/chart" uri="{C3380CC4-5D6E-409C-BE32-E72D297353CC}">
              <c16:uniqueId val="{00000004-47FE-46D7-912F-3FB3C82202CC}"/>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ln>
              <a:solidFill>
                <a:schemeClr val="accent6">
                  <a:lumMod val="75000"/>
                </a:schemeClr>
              </a:solidFill>
            </a:ln>
          </c:spPr>
          <c:dPt>
            <c:idx val="0"/>
            <c:bubble3D val="0"/>
            <c:spPr>
              <a:solidFill>
                <a:schemeClr val="accent6">
                  <a:lumMod val="75000"/>
                </a:schemeClr>
              </a:solidFill>
              <a:ln>
                <a:solidFill>
                  <a:schemeClr val="accent6">
                    <a:lumMod val="75000"/>
                  </a:schemeClr>
                </a:solidFill>
              </a:ln>
              <a:effectLst/>
            </c:spPr>
            <c:extLst>
              <c:ext xmlns:c16="http://schemas.microsoft.com/office/drawing/2014/chart" uri="{C3380CC4-5D6E-409C-BE32-E72D297353CC}">
                <c16:uniqueId val="{00000001-327D-48AD-BE45-7931D072E1FC}"/>
              </c:ext>
            </c:extLst>
          </c:dPt>
          <c:dPt>
            <c:idx val="1"/>
            <c:bubble3D val="0"/>
            <c:spPr>
              <a:solidFill>
                <a:schemeClr val="bg1"/>
              </a:solidFill>
              <a:ln>
                <a:solidFill>
                  <a:schemeClr val="accent6">
                    <a:lumMod val="75000"/>
                  </a:schemeClr>
                </a:solidFill>
              </a:ln>
              <a:effectLst/>
            </c:spPr>
            <c:extLst>
              <c:ext xmlns:c16="http://schemas.microsoft.com/office/drawing/2014/chart" uri="{C3380CC4-5D6E-409C-BE32-E72D297353CC}">
                <c16:uniqueId val="{00000003-327D-48AD-BE45-7931D072E1FC}"/>
              </c:ext>
            </c:extLst>
          </c:dPt>
          <c:cat>
            <c:strRef>
              <c:f>Sheet1!$A$2:$A$3</c:f>
              <c:strCache>
                <c:ptCount val="2"/>
                <c:pt idx="0">
                  <c:v>Інформатика (ІТ) (комп’ютерне програмування, оброблення дани</c:v>
                </c:pt>
                <c:pt idx="1">
                  <c:v>Професійні, наукові, технічні послуги, бізнес-консультації</c:v>
                </c:pt>
              </c:strCache>
            </c:strRef>
          </c:cat>
          <c:val>
            <c:numRef>
              <c:f>Sheet1!$B$2:$B$3</c:f>
              <c:numCache>
                <c:formatCode>0%</c:formatCode>
                <c:ptCount val="2"/>
                <c:pt idx="0">
                  <c:v>0.05</c:v>
                </c:pt>
                <c:pt idx="1">
                  <c:v>0.95</c:v>
                </c:pt>
              </c:numCache>
            </c:numRef>
          </c:val>
          <c:extLst>
            <c:ext xmlns:c16="http://schemas.microsoft.com/office/drawing/2014/chart" uri="{C3380CC4-5D6E-409C-BE32-E72D297353CC}">
              <c16:uniqueId val="{00000008-327D-48AD-BE45-7931D072E1FC}"/>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4997-4271-9F12-6B7845BB5EDB}"/>
              </c:ext>
            </c:extLst>
          </c:dPt>
          <c:dLbls>
            <c:dLbl>
              <c:idx val="1"/>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A6A-4FAB-9007-49BD407D3C1C}"/>
                </c:ext>
              </c:extLst>
            </c:dLbl>
            <c:dLbl>
              <c:idx val="3"/>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A6A-4FAB-9007-49BD407D3C1C}"/>
                </c:ext>
              </c:extLst>
            </c:dLbl>
            <c:dLbl>
              <c:idx val="4"/>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A6A-4FAB-9007-49BD407D3C1C}"/>
                </c:ext>
              </c:extLst>
            </c:dLbl>
            <c:dLbl>
              <c:idx val="5"/>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A6A-4FAB-9007-49BD407D3C1C}"/>
                </c:ext>
              </c:extLst>
            </c:dLbl>
            <c:dLbl>
              <c:idx val="6"/>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A6A-4FAB-9007-49BD407D3C1C}"/>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Лист1!$A$2:$A$8</c:f>
              <c:strCache>
                <c:ptCount val="7"/>
                <c:pt idx="0">
                  <c:v>Громада є привабливою для людей творчих професій, таких як інформаційні технології, розробка комп’ютерних програм та ігор, дизайн, мода, реклама, дослідження</c:v>
                </c:pt>
                <c:pt idx="1">
                  <c:v>Громада активно залучає інвесторів, впроваджує інвестиційні проекти (будівництво нових промислових потужностей, складів, об’єктів нерухомості)</c:v>
                </c:pt>
                <c:pt idx="2">
                  <c:v>Громада сприятливе для реалізації бізнес ідей, запуску нових бізнесів</c:v>
                </c:pt>
                <c:pt idx="3">
                  <c:v>У громаді є можливості знайти достойну роботу</c:v>
                </c:pt>
                <c:pt idx="4">
                  <c:v>Міська влада відкрита до діалогу з бізнесом</c:v>
                </c:pt>
                <c:pt idx="5">
                  <c:v>Міська влада дбає про сприятливі умови для розвитку малого та середнього бізнесу</c:v>
                </c:pt>
                <c:pt idx="6">
                  <c:v>Підприємства громади мають сильну наукову і дослідницьку базу, впроваджують унікальні технології </c:v>
                </c:pt>
              </c:strCache>
            </c:strRef>
          </c:cat>
          <c:val>
            <c:numRef>
              <c:f>Лист1!$B$2:$B$8</c:f>
              <c:numCache>
                <c:formatCode>0%</c:formatCode>
                <c:ptCount val="7"/>
                <c:pt idx="0">
                  <c:v>0.34760000000000002</c:v>
                </c:pt>
                <c:pt idx="1">
                  <c:v>0.31040000000000001</c:v>
                </c:pt>
                <c:pt idx="2">
                  <c:v>0.26140000000000002</c:v>
                </c:pt>
                <c:pt idx="3">
                  <c:v>0.24520000000000003</c:v>
                </c:pt>
                <c:pt idx="4">
                  <c:v>0.22120000000000001</c:v>
                </c:pt>
                <c:pt idx="5">
                  <c:v>0.1704</c:v>
                </c:pt>
                <c:pt idx="6">
                  <c:v>0.1525</c:v>
                </c:pt>
              </c:numCache>
            </c:numRef>
          </c:val>
          <c:extLst>
            <c:ext xmlns:c16="http://schemas.microsoft.com/office/drawing/2014/chart" uri="{C3380CC4-5D6E-409C-BE32-E72D297353CC}">
              <c16:uniqueId val="{00000001-4997-4271-9F12-6B7845BB5EDB}"/>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Лист1!$A$2:$A$8</c:f>
              <c:strCache>
                <c:ptCount val="7"/>
                <c:pt idx="0">
                  <c:v>Громада є привабливою для людей творчих професій, таких як інформаційні технології, розробка комп’ютерних програм та ігор, дизайн, мода, реклама, дослідження</c:v>
                </c:pt>
                <c:pt idx="1">
                  <c:v>Громада активно залучає інвесторів, впроваджує інвестиційні проекти (будівництво нових промислових потужностей, складів, об’єктів нерухомості)</c:v>
                </c:pt>
                <c:pt idx="2">
                  <c:v>Громада сприятливе для реалізації бізнес ідей, запуску нових бізнесів</c:v>
                </c:pt>
                <c:pt idx="3">
                  <c:v>У громаді є можливості знайти достойну роботу</c:v>
                </c:pt>
                <c:pt idx="4">
                  <c:v>Міська влада відкрита до діалогу з бізнесом</c:v>
                </c:pt>
                <c:pt idx="5">
                  <c:v>Міська влада дбає про сприятливі умови для розвитку малого та середнього бізнесу</c:v>
                </c:pt>
                <c:pt idx="6">
                  <c:v>Підприємства громади мають сильну наукову і дослідницьку базу, впроваджують унікальні технології </c:v>
                </c:pt>
              </c:strCache>
            </c:strRef>
          </c:cat>
          <c:val>
            <c:numRef>
              <c:f>Лист1!$C$2:$C$8</c:f>
              <c:numCache>
                <c:formatCode>0%</c:formatCode>
                <c:ptCount val="7"/>
                <c:pt idx="0">
                  <c:v>0.33510000000000001</c:v>
                </c:pt>
                <c:pt idx="1">
                  <c:v>0.35730000000000001</c:v>
                </c:pt>
                <c:pt idx="2">
                  <c:v>0.2631</c:v>
                </c:pt>
                <c:pt idx="3">
                  <c:v>0.20949999999999999</c:v>
                </c:pt>
                <c:pt idx="4">
                  <c:v>0.17799999999999999</c:v>
                </c:pt>
                <c:pt idx="5">
                  <c:v>0.24740000000000001</c:v>
                </c:pt>
                <c:pt idx="6">
                  <c:v>0.20680000000000001</c:v>
                </c:pt>
              </c:numCache>
            </c:numRef>
          </c:val>
          <c:extLst>
            <c:ext xmlns:c16="http://schemas.microsoft.com/office/drawing/2014/chart" uri="{C3380CC4-5D6E-409C-BE32-E72D297353CC}">
              <c16:uniqueId val="{00000002-4997-4271-9F12-6B7845BB5EDB}"/>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88E5-49E2-9F22-2D8D83FCDCE3}"/>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Привабливість міста для туризму</c:v>
                </c:pt>
              </c:strCache>
            </c:strRef>
          </c:cat>
          <c:val>
            <c:numRef>
              <c:f>Лист1!$B$2</c:f>
              <c:numCache>
                <c:formatCode>0%</c:formatCode>
                <c:ptCount val="1"/>
                <c:pt idx="0">
                  <c:v>0.6794</c:v>
                </c:pt>
              </c:numCache>
            </c:numRef>
          </c:val>
          <c:extLst>
            <c:ext xmlns:c16="http://schemas.microsoft.com/office/drawing/2014/chart" uri="{C3380CC4-5D6E-409C-BE32-E72D297353CC}">
              <c16:uniqueId val="{00000001-88E5-49E2-9F22-2D8D83FCDCE3}"/>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Привабливість міста для туризму</c:v>
                </c:pt>
              </c:strCache>
            </c:strRef>
          </c:cat>
          <c:val>
            <c:numRef>
              <c:f>Лист1!$C$2</c:f>
              <c:numCache>
                <c:formatCode>0%</c:formatCode>
                <c:ptCount val="1"/>
                <c:pt idx="0">
                  <c:v>0.6754</c:v>
                </c:pt>
              </c:numCache>
            </c:numRef>
          </c:val>
          <c:extLst>
            <c:ext xmlns:c16="http://schemas.microsoft.com/office/drawing/2014/chart" uri="{C3380CC4-5D6E-409C-BE32-E72D297353CC}">
              <c16:uniqueId val="{00000002-88E5-49E2-9F22-2D8D83FCDCE3}"/>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87852D"/>
            </a:solidFill>
          </c:spPr>
          <c:invertIfNegative val="0"/>
          <c:dPt>
            <c:idx val="0"/>
            <c:invertIfNegative val="0"/>
            <c:bubble3D val="0"/>
            <c:extLst>
              <c:ext xmlns:c16="http://schemas.microsoft.com/office/drawing/2014/chart" uri="{C3380CC4-5D6E-409C-BE32-E72D297353CC}">
                <c16:uniqueId val="{00000000-065B-4621-83A9-2A4E36AC323A}"/>
              </c:ext>
            </c:extLst>
          </c:dPt>
          <c:dPt>
            <c:idx val="1"/>
            <c:invertIfNegative val="0"/>
            <c:bubble3D val="0"/>
            <c:extLst>
              <c:ext xmlns:c16="http://schemas.microsoft.com/office/drawing/2014/chart" uri="{C3380CC4-5D6E-409C-BE32-E72D297353CC}">
                <c16:uniqueId val="{00000001-065B-4621-83A9-2A4E36AC323A}"/>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Лист1!$A$2:$A$9</c:f>
              <c:strCache>
                <c:ptCount val="8"/>
                <c:pt idx="0">
                  <c:v>Громада є привабливою для людей творчих професій, таких як інформаційні технології, розробка комп’ютерних програм та ігор, дизайн, мода, реклама, дослідження</c:v>
                </c:pt>
                <c:pt idx="1">
                  <c:v>Громада активно залучає інвесторів, впроваджує інвестиційні проекти (будівництво нових промислових потужностей, складів, об’єктів нерухомості)</c:v>
                </c:pt>
                <c:pt idx="2">
                  <c:v>Громада сприятливе для реалізації бізнес ідей, запуску нових бізнесів</c:v>
                </c:pt>
                <c:pt idx="3">
                  <c:v>Громада, сприятлива для реалізації стартапів</c:v>
                </c:pt>
                <c:pt idx="4">
                  <c:v>У громаді є можливості знайти достойну роботу</c:v>
                </c:pt>
                <c:pt idx="5">
                  <c:v>Міська влада відкрита до діалогу з бізнесом</c:v>
                </c:pt>
                <c:pt idx="6">
                  <c:v>Міська влада дбає про сприятливі умови для розвитку малого та середнього бізнесу</c:v>
                </c:pt>
                <c:pt idx="7">
                  <c:v>Підприємства громади мають сильну наукову і дослідницьку базу, впроваджують унікальні технології </c:v>
                </c:pt>
              </c:strCache>
            </c:strRef>
          </c:cat>
          <c:val>
            <c:numRef>
              <c:f>Лист1!$B$2:$B$9</c:f>
              <c:numCache>
                <c:formatCode>0%</c:formatCode>
                <c:ptCount val="8"/>
                <c:pt idx="0">
                  <c:v>0.34760000000000002</c:v>
                </c:pt>
                <c:pt idx="1">
                  <c:v>0.31040000000000001</c:v>
                </c:pt>
                <c:pt idx="2">
                  <c:v>0.26150000000000001</c:v>
                </c:pt>
                <c:pt idx="3">
                  <c:v>0.2571</c:v>
                </c:pt>
                <c:pt idx="4">
                  <c:v>0.2452</c:v>
                </c:pt>
                <c:pt idx="5">
                  <c:v>0.22120000000000001</c:v>
                </c:pt>
                <c:pt idx="6">
                  <c:v>0.1704</c:v>
                </c:pt>
                <c:pt idx="7">
                  <c:v>0.1525</c:v>
                </c:pt>
              </c:numCache>
            </c:numRef>
          </c:val>
          <c:extLst>
            <c:ext xmlns:c16="http://schemas.microsoft.com/office/drawing/2014/chart" uri="{C3380CC4-5D6E-409C-BE32-E72D297353CC}">
              <c16:uniqueId val="{00000002-065B-4621-83A9-2A4E36AC323A}"/>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75000"/>
              </a:schemeClr>
            </a:solidFill>
          </c:spPr>
          <c:invertIfNegative val="0"/>
          <c:dPt>
            <c:idx val="0"/>
            <c:invertIfNegative val="0"/>
            <c:bubble3D val="0"/>
            <c:extLst>
              <c:ext xmlns:c16="http://schemas.microsoft.com/office/drawing/2014/chart" uri="{C3380CC4-5D6E-409C-BE32-E72D297353CC}">
                <c16:uniqueId val="{00000000-B3E5-41D0-8799-197AAF9B35E0}"/>
              </c:ext>
            </c:extLst>
          </c:dPt>
          <c:dPt>
            <c:idx val="1"/>
            <c:invertIfNegative val="0"/>
            <c:bubble3D val="0"/>
            <c:extLst>
              <c:ext xmlns:c16="http://schemas.microsoft.com/office/drawing/2014/chart" uri="{C3380CC4-5D6E-409C-BE32-E72D297353CC}">
                <c16:uniqueId val="{00000001-B3E5-41D0-8799-197AAF9B35E0}"/>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Лист1!$A$2:$A$9</c:f>
              <c:strCache>
                <c:ptCount val="8"/>
                <c:pt idx="0">
                  <c:v>Громада є привабливою для людей творчих професій, таких як інформаційні технології, розробка комп’ютерних програм та ігор, дизайн, мода, реклама, дослідження</c:v>
                </c:pt>
                <c:pt idx="1">
                  <c:v>Громада активно залучає інвесторів, впроваджує інвестиційні проекти (будівництво нових промислових потужностей, складів, об’єктів нерухомості)</c:v>
                </c:pt>
                <c:pt idx="2">
                  <c:v>Громада сприятливе для реалізації бізнес ідей, запуску нових бізнесів</c:v>
                </c:pt>
                <c:pt idx="3">
                  <c:v>Громада, сприятлива для реалізації стартапів</c:v>
                </c:pt>
                <c:pt idx="4">
                  <c:v>У громаді є можливості знайти достойну роботу</c:v>
                </c:pt>
                <c:pt idx="5">
                  <c:v>Міська влада відкрита до діалогу з бізнесом</c:v>
                </c:pt>
                <c:pt idx="6">
                  <c:v>Міська влада дбає про сприятливі умови для розвитку малого та середнього бізнесу</c:v>
                </c:pt>
                <c:pt idx="7">
                  <c:v>Підприємства громади мають сильну наукову і дослідницьку базу, впроваджують унікальні технології </c:v>
                </c:pt>
              </c:strCache>
            </c:strRef>
          </c:cat>
          <c:val>
            <c:numRef>
              <c:f>Лист1!$B$2:$B$9</c:f>
              <c:numCache>
                <c:formatCode>0%</c:formatCode>
                <c:ptCount val="8"/>
                <c:pt idx="0">
                  <c:v>0.36099999999999999</c:v>
                </c:pt>
                <c:pt idx="1">
                  <c:v>0.33589999999999998</c:v>
                </c:pt>
                <c:pt idx="2">
                  <c:v>0.26300000000000001</c:v>
                </c:pt>
                <c:pt idx="3">
                  <c:v>0.254</c:v>
                </c:pt>
                <c:pt idx="4">
                  <c:v>0.2646</c:v>
                </c:pt>
                <c:pt idx="5">
                  <c:v>0.22900000000000001</c:v>
                </c:pt>
                <c:pt idx="6">
                  <c:v>0.16650000000000001</c:v>
                </c:pt>
                <c:pt idx="7">
                  <c:v>0.15490000000000001</c:v>
                </c:pt>
              </c:numCache>
            </c:numRef>
          </c:val>
          <c:extLst>
            <c:ext xmlns:c16="http://schemas.microsoft.com/office/drawing/2014/chart" uri="{C3380CC4-5D6E-409C-BE32-E72D297353CC}">
              <c16:uniqueId val="{00000002-B3E5-41D0-8799-197AAF9B35E0}"/>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75000"/>
              </a:schemeClr>
            </a:solidFill>
          </c:spPr>
          <c:invertIfNegative val="0"/>
          <c:dPt>
            <c:idx val="0"/>
            <c:invertIfNegative val="0"/>
            <c:bubble3D val="0"/>
            <c:extLst>
              <c:ext xmlns:c16="http://schemas.microsoft.com/office/drawing/2014/chart" uri="{C3380CC4-5D6E-409C-BE32-E72D297353CC}">
                <c16:uniqueId val="{00000000-0959-4AF5-BD1E-B4C06299A9A0}"/>
              </c:ext>
            </c:extLst>
          </c:dPt>
          <c:dPt>
            <c:idx val="1"/>
            <c:invertIfNegative val="0"/>
            <c:bubble3D val="0"/>
            <c:extLst>
              <c:ext xmlns:c16="http://schemas.microsoft.com/office/drawing/2014/chart" uri="{C3380CC4-5D6E-409C-BE32-E72D297353CC}">
                <c16:uniqueId val="{00000001-0959-4AF5-BD1E-B4C06299A9A0}"/>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Лист1!$A$2:$A$9</c:f>
              <c:strCache>
                <c:ptCount val="8"/>
                <c:pt idx="0">
                  <c:v>Громада є привабливою для людей творчих професій, таких як інформаційні технології, розробка комп’ютерних програм та ігор, дизайн, мода, реклама, дослідження</c:v>
                </c:pt>
                <c:pt idx="1">
                  <c:v>Громада активно залучає інвесторів, впроваджує інвестиційні проекти (будівництво нових промислових потужностей, складів, об’єктів нерухомості)</c:v>
                </c:pt>
                <c:pt idx="2">
                  <c:v>Громада сприятливе для реалізації бізнес ідей, запуску нових бізнесів</c:v>
                </c:pt>
                <c:pt idx="3">
                  <c:v>Громада, сприятлива для реалізації стартапів</c:v>
                </c:pt>
                <c:pt idx="4">
                  <c:v>У громаді є можливості знайти достойну роботу</c:v>
                </c:pt>
                <c:pt idx="5">
                  <c:v>Міська влада відкрита до діалогу з бізнесом</c:v>
                </c:pt>
                <c:pt idx="6">
                  <c:v>Міська влада дбає про сприятливі умови для розвитку малого та середнього бізнесу</c:v>
                </c:pt>
                <c:pt idx="7">
                  <c:v>Підприємства громади мають сильну наукову і дослідницьку базу, впроваджують унікальні технології </c:v>
                </c:pt>
              </c:strCache>
            </c:strRef>
          </c:cat>
          <c:val>
            <c:numRef>
              <c:f>Лист1!$B$2:$B$9</c:f>
              <c:numCache>
                <c:formatCode>0%</c:formatCode>
                <c:ptCount val="8"/>
                <c:pt idx="0">
                  <c:v>0.46750000000000003</c:v>
                </c:pt>
                <c:pt idx="1">
                  <c:v>0.33439999999999998</c:v>
                </c:pt>
                <c:pt idx="2">
                  <c:v>0.33279999999999998</c:v>
                </c:pt>
                <c:pt idx="3">
                  <c:v>0.32940000000000003</c:v>
                </c:pt>
                <c:pt idx="4">
                  <c:v>0.26550000000000001</c:v>
                </c:pt>
                <c:pt idx="5">
                  <c:v>0.1638</c:v>
                </c:pt>
                <c:pt idx="6">
                  <c:v>0.21129999999999999</c:v>
                </c:pt>
                <c:pt idx="7">
                  <c:v>0.20150000000000001</c:v>
                </c:pt>
              </c:numCache>
            </c:numRef>
          </c:val>
          <c:extLst>
            <c:ext xmlns:c16="http://schemas.microsoft.com/office/drawing/2014/chart" uri="{C3380CC4-5D6E-409C-BE32-E72D297353CC}">
              <c16:uniqueId val="{00000002-0959-4AF5-BD1E-B4C06299A9A0}"/>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75000"/>
              </a:schemeClr>
            </a:solidFill>
          </c:spPr>
          <c:invertIfNegative val="0"/>
          <c:dPt>
            <c:idx val="0"/>
            <c:invertIfNegative val="0"/>
            <c:bubble3D val="0"/>
            <c:extLst>
              <c:ext xmlns:c16="http://schemas.microsoft.com/office/drawing/2014/chart" uri="{C3380CC4-5D6E-409C-BE32-E72D297353CC}">
                <c16:uniqueId val="{00000000-4064-42B7-8598-E38A918AA04C}"/>
              </c:ext>
            </c:extLst>
          </c:dPt>
          <c:dPt>
            <c:idx val="1"/>
            <c:invertIfNegative val="0"/>
            <c:bubble3D val="0"/>
            <c:extLst>
              <c:ext xmlns:c16="http://schemas.microsoft.com/office/drawing/2014/chart" uri="{C3380CC4-5D6E-409C-BE32-E72D297353CC}">
                <c16:uniqueId val="{00000001-4064-42B7-8598-E38A918AA04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Лист1!$A$2:$A$9</c:f>
              <c:strCache>
                <c:ptCount val="8"/>
                <c:pt idx="0">
                  <c:v>Громада є привабливою для людей творчих професій, таких як інформаційні технології, розробка комп’ютерних програм та ігор, дизайн, мода, реклама, дослідження</c:v>
                </c:pt>
                <c:pt idx="1">
                  <c:v>Громада активно залучає інвесторів, впроваджує інвестиційні проекти (будівництво нових промислових потужностей, складів, об’єктів нерухомості)</c:v>
                </c:pt>
                <c:pt idx="2">
                  <c:v>Громада сприятливе для реалізації бізнес ідей, запуску нових бізнесів</c:v>
                </c:pt>
                <c:pt idx="3">
                  <c:v>Громада, сприятлива для реалізації стартапів</c:v>
                </c:pt>
                <c:pt idx="4">
                  <c:v>У громаді є можливості знайти достойну роботу</c:v>
                </c:pt>
                <c:pt idx="5">
                  <c:v>Міська влада відкрита до діалогу з бізнесом</c:v>
                </c:pt>
                <c:pt idx="6">
                  <c:v>Міська влада дбає про сприятливі умови для розвитку малого та середнього бізнесу</c:v>
                </c:pt>
                <c:pt idx="7">
                  <c:v>Підприємства громади мають сильну наукову і дослідницьку базу, впроваджують унікальні технології </c:v>
                </c:pt>
              </c:strCache>
            </c:strRef>
          </c:cat>
          <c:val>
            <c:numRef>
              <c:f>Лист1!$B$2:$B$9</c:f>
              <c:numCache>
                <c:formatCode>0%</c:formatCode>
                <c:ptCount val="8"/>
                <c:pt idx="0">
                  <c:v>0.26979999999999998</c:v>
                </c:pt>
                <c:pt idx="1">
                  <c:v>0.25600000000000001</c:v>
                </c:pt>
                <c:pt idx="2">
                  <c:v>0.22370000000000001</c:v>
                </c:pt>
                <c:pt idx="3">
                  <c:v>0.22689999999999999</c:v>
                </c:pt>
                <c:pt idx="4">
                  <c:v>0.20050000000000001</c:v>
                </c:pt>
                <c:pt idx="5">
                  <c:v>0.23449999999999999</c:v>
                </c:pt>
                <c:pt idx="6">
                  <c:v>0.15340000000000001</c:v>
                </c:pt>
                <c:pt idx="7">
                  <c:v>0.1273</c:v>
                </c:pt>
              </c:numCache>
            </c:numRef>
          </c:val>
          <c:extLst>
            <c:ext xmlns:c16="http://schemas.microsoft.com/office/drawing/2014/chart" uri="{C3380CC4-5D6E-409C-BE32-E72D297353CC}">
              <c16:uniqueId val="{00000002-4064-42B7-8598-E38A918AA04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87852D"/>
            </a:solidFill>
          </c:spPr>
          <c:invertIfNegative val="0"/>
          <c:dPt>
            <c:idx val="0"/>
            <c:invertIfNegative val="0"/>
            <c:bubble3D val="0"/>
            <c:extLst>
              <c:ext xmlns:c16="http://schemas.microsoft.com/office/drawing/2014/chart" uri="{C3380CC4-5D6E-409C-BE32-E72D297353CC}">
                <c16:uniqueId val="{00000000-065B-4621-83A9-2A4E36AC323A}"/>
              </c:ext>
            </c:extLst>
          </c:dPt>
          <c:dPt>
            <c:idx val="1"/>
            <c:invertIfNegative val="0"/>
            <c:bubble3D val="0"/>
            <c:extLst>
              <c:ext xmlns:c16="http://schemas.microsoft.com/office/drawing/2014/chart" uri="{C3380CC4-5D6E-409C-BE32-E72D297353CC}">
                <c16:uniqueId val="{00000001-065B-4621-83A9-2A4E36AC323A}"/>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Лист1!$A$2:$A$7</c:f>
              <c:strCache>
                <c:ptCount val="6"/>
                <c:pt idx="0">
                  <c:v>Знаєте і регулярно купуєте ці продукти і товари</c:v>
                </c:pt>
                <c:pt idx="1">
                  <c:v>Знаєте і купуєте час від часу</c:v>
                </c:pt>
                <c:pt idx="2">
                  <c:v>Знаєте, але не купуєте</c:v>
                </c:pt>
                <c:pt idx="3">
                  <c:v>Не знаєте і не купуєте</c:v>
                </c:pt>
                <c:pt idx="4">
                  <c:v>Інше</c:v>
                </c:pt>
                <c:pt idx="5">
                  <c:v>Важко сказати</c:v>
                </c:pt>
              </c:strCache>
            </c:strRef>
          </c:cat>
          <c:val>
            <c:numRef>
              <c:f>Лист1!$B$2:$B$7</c:f>
              <c:numCache>
                <c:formatCode>0%</c:formatCode>
                <c:ptCount val="6"/>
                <c:pt idx="0">
                  <c:v>0.28100000000000003</c:v>
                </c:pt>
                <c:pt idx="1">
                  <c:v>0.62270000000000003</c:v>
                </c:pt>
                <c:pt idx="2">
                  <c:v>2.1899999999999999E-2</c:v>
                </c:pt>
                <c:pt idx="3">
                  <c:v>6.6100000000000006E-2</c:v>
                </c:pt>
                <c:pt idx="4">
                  <c:v>5.7999999999999996E-3</c:v>
                </c:pt>
                <c:pt idx="5" formatCode="0.0%">
                  <c:v>2.5999999999999999E-3</c:v>
                </c:pt>
              </c:numCache>
            </c:numRef>
          </c:val>
          <c:extLst>
            <c:ext xmlns:c16="http://schemas.microsoft.com/office/drawing/2014/chart" uri="{C3380CC4-5D6E-409C-BE32-E72D297353CC}">
              <c16:uniqueId val="{00000002-065B-4621-83A9-2A4E36AC323A}"/>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6EDC-423F-A214-59B040772087}"/>
              </c:ext>
            </c:extLst>
          </c:dPt>
          <c:dPt>
            <c:idx val="1"/>
            <c:invertIfNegative val="0"/>
            <c:bubble3D val="0"/>
            <c:extLst>
              <c:ext xmlns:c16="http://schemas.microsoft.com/office/drawing/2014/chart" uri="{C3380CC4-5D6E-409C-BE32-E72D297353CC}">
                <c16:uniqueId val="{00000001-6EDC-423F-A214-59B040772087}"/>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Лист1!$A$2:$A$4</c:f>
              <c:strCache>
                <c:ptCount val="3"/>
                <c:pt idx="0">
                  <c:v>Майбутній розвиток Вінницької міської громади має для мене особисто велике значення</c:v>
                </c:pt>
                <c:pt idx="1">
                  <c:v>Я можу повністю реалізувати себе у Вінницькій міській громаді</c:v>
                </c:pt>
                <c:pt idx="2">
                  <c:v>Я активно цікавлюсь ініціативами щодо розвитку Вінницької міської громади</c:v>
                </c:pt>
              </c:strCache>
            </c:strRef>
          </c:cat>
          <c:val>
            <c:numRef>
              <c:f>Лист1!$B$2:$B$4</c:f>
              <c:numCache>
                <c:formatCode>0%</c:formatCode>
                <c:ptCount val="3"/>
                <c:pt idx="0">
                  <c:v>0.70689999999999997</c:v>
                </c:pt>
                <c:pt idx="1">
                  <c:v>0.40939999999999999</c:v>
                </c:pt>
                <c:pt idx="2">
                  <c:v>0.30509999999999998</c:v>
                </c:pt>
              </c:numCache>
            </c:numRef>
          </c:val>
          <c:extLst>
            <c:ext xmlns:c16="http://schemas.microsoft.com/office/drawing/2014/chart" uri="{C3380CC4-5D6E-409C-BE32-E72D297353CC}">
              <c16:uniqueId val="{00000002-6EDC-423F-A214-59B040772087}"/>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B3E5-41D0-8799-197AAF9B35E0}"/>
              </c:ext>
            </c:extLst>
          </c:dPt>
          <c:dPt>
            <c:idx val="1"/>
            <c:invertIfNegative val="0"/>
            <c:bubble3D val="0"/>
            <c:extLst>
              <c:ext xmlns:c16="http://schemas.microsoft.com/office/drawing/2014/chart" uri="{C3380CC4-5D6E-409C-BE32-E72D297353CC}">
                <c16:uniqueId val="{00000001-B3E5-41D0-8799-197AAF9B35E0}"/>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Лист1!$A$2:$A$7</c:f>
              <c:strCache>
                <c:ptCount val="6"/>
                <c:pt idx="0">
                  <c:v>Знаєте і регулярно купуєте ці продукти і товари</c:v>
                </c:pt>
                <c:pt idx="1">
                  <c:v>Знаєте і купуєте час від часу</c:v>
                </c:pt>
                <c:pt idx="2">
                  <c:v>Знаєте, але не купуєте</c:v>
                </c:pt>
                <c:pt idx="3">
                  <c:v>Не знаєте і не купуєте</c:v>
                </c:pt>
                <c:pt idx="4">
                  <c:v>Інше</c:v>
                </c:pt>
                <c:pt idx="5">
                  <c:v>Важко сказати</c:v>
                </c:pt>
              </c:strCache>
            </c:strRef>
          </c:cat>
          <c:val>
            <c:numRef>
              <c:f>Лист1!$B$2:$B$7</c:f>
              <c:numCache>
                <c:formatCode>0%</c:formatCode>
                <c:ptCount val="6"/>
                <c:pt idx="0">
                  <c:v>0.27039999999999997</c:v>
                </c:pt>
                <c:pt idx="1">
                  <c:v>0.62970000000000004</c:v>
                </c:pt>
                <c:pt idx="2">
                  <c:v>2.3099999999999999E-2</c:v>
                </c:pt>
                <c:pt idx="3">
                  <c:v>6.9699999999999998E-2</c:v>
                </c:pt>
                <c:pt idx="4">
                  <c:v>6.1000000000000004E-3</c:v>
                </c:pt>
                <c:pt idx="5" formatCode="0.0%">
                  <c:v>1E-3</c:v>
                </c:pt>
              </c:numCache>
            </c:numRef>
          </c:val>
          <c:extLst>
            <c:ext xmlns:c16="http://schemas.microsoft.com/office/drawing/2014/chart" uri="{C3380CC4-5D6E-409C-BE32-E72D297353CC}">
              <c16:uniqueId val="{00000002-B3E5-41D0-8799-197AAF9B35E0}"/>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0959-4AF5-BD1E-B4C06299A9A0}"/>
              </c:ext>
            </c:extLst>
          </c:dPt>
          <c:dPt>
            <c:idx val="1"/>
            <c:invertIfNegative val="0"/>
            <c:bubble3D val="0"/>
            <c:extLst>
              <c:ext xmlns:c16="http://schemas.microsoft.com/office/drawing/2014/chart" uri="{C3380CC4-5D6E-409C-BE32-E72D297353CC}">
                <c16:uniqueId val="{00000001-0959-4AF5-BD1E-B4C06299A9A0}"/>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Лист1!$A$2:$A$7</c:f>
              <c:strCache>
                <c:ptCount val="6"/>
                <c:pt idx="0">
                  <c:v>Знаєте і регулярно купуєте ці продукти і товари</c:v>
                </c:pt>
                <c:pt idx="1">
                  <c:v>Знаєте і купуєте час від часу</c:v>
                </c:pt>
                <c:pt idx="2">
                  <c:v>Знаєте, але не купуєте</c:v>
                </c:pt>
                <c:pt idx="3">
                  <c:v>Не знаєте і не купуєте</c:v>
                </c:pt>
                <c:pt idx="4">
                  <c:v>Інше</c:v>
                </c:pt>
                <c:pt idx="5">
                  <c:v>Важко сказати</c:v>
                </c:pt>
              </c:strCache>
            </c:strRef>
          </c:cat>
          <c:val>
            <c:numRef>
              <c:f>Лист1!$B$2:$B$7</c:f>
              <c:numCache>
                <c:formatCode>0%</c:formatCode>
                <c:ptCount val="6"/>
                <c:pt idx="0">
                  <c:v>0.47299999999999998</c:v>
                </c:pt>
                <c:pt idx="1">
                  <c:v>0.49590000000000001</c:v>
                </c:pt>
                <c:pt idx="2">
                  <c:v>0</c:v>
                </c:pt>
                <c:pt idx="3">
                  <c:v>0</c:v>
                </c:pt>
                <c:pt idx="4">
                  <c:v>0</c:v>
                </c:pt>
                <c:pt idx="5">
                  <c:v>3.1099999999999999E-2</c:v>
                </c:pt>
              </c:numCache>
            </c:numRef>
          </c:val>
          <c:extLst>
            <c:ext xmlns:c16="http://schemas.microsoft.com/office/drawing/2014/chart" uri="{C3380CC4-5D6E-409C-BE32-E72D297353CC}">
              <c16:uniqueId val="{00000002-0959-4AF5-BD1E-B4C06299A9A0}"/>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4064-42B7-8598-E38A918AA04C}"/>
              </c:ext>
            </c:extLst>
          </c:dPt>
          <c:dPt>
            <c:idx val="1"/>
            <c:invertIfNegative val="0"/>
            <c:bubble3D val="0"/>
            <c:extLst>
              <c:ext xmlns:c16="http://schemas.microsoft.com/office/drawing/2014/chart" uri="{C3380CC4-5D6E-409C-BE32-E72D297353CC}">
                <c16:uniqueId val="{00000001-4064-42B7-8598-E38A918AA04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Лист1!$A$2:$A$7</c:f>
              <c:strCache>
                <c:ptCount val="6"/>
                <c:pt idx="0">
                  <c:v>Знаєте і регулярно купуєте ці продукти і товари</c:v>
                </c:pt>
                <c:pt idx="1">
                  <c:v>Знаєте і купуєте час від часу</c:v>
                </c:pt>
                <c:pt idx="2">
                  <c:v>Знаєте, але не купуєте</c:v>
                </c:pt>
                <c:pt idx="3">
                  <c:v>Не знаєте і не купуєте</c:v>
                </c:pt>
                <c:pt idx="4">
                  <c:v>Інше</c:v>
                </c:pt>
                <c:pt idx="5">
                  <c:v>Важко сказати</c:v>
                </c:pt>
              </c:strCache>
            </c:strRef>
          </c:cat>
          <c:val>
            <c:numRef>
              <c:f>Лист1!$B$2:$B$7</c:f>
              <c:numCache>
                <c:formatCode>0%</c:formatCode>
                <c:ptCount val="6"/>
                <c:pt idx="0">
                  <c:v>0.28949999999999998</c:v>
                </c:pt>
                <c:pt idx="1">
                  <c:v>0.60770000000000002</c:v>
                </c:pt>
                <c:pt idx="2">
                  <c:v>2.1999999999999999E-2</c:v>
                </c:pt>
                <c:pt idx="3">
                  <c:v>7.1400000000000005E-2</c:v>
                </c:pt>
                <c:pt idx="4">
                  <c:v>6.4999999999999997E-3</c:v>
                </c:pt>
                <c:pt idx="5" formatCode="0.0%">
                  <c:v>2.8999999999999998E-3</c:v>
                </c:pt>
              </c:numCache>
            </c:numRef>
          </c:val>
          <c:extLst>
            <c:ext xmlns:c16="http://schemas.microsoft.com/office/drawing/2014/chart" uri="{C3380CC4-5D6E-409C-BE32-E72D297353CC}">
              <c16:uniqueId val="{00000002-4064-42B7-8598-E38A918AA04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C3F4-4088-8FA3-3B99818500EC}"/>
              </c:ext>
            </c:extLst>
          </c:dPt>
          <c:dPt>
            <c:idx val="1"/>
            <c:invertIfNegative val="0"/>
            <c:bubble3D val="0"/>
            <c:extLst>
              <c:ext xmlns:c16="http://schemas.microsoft.com/office/drawing/2014/chart" uri="{C3380CC4-5D6E-409C-BE32-E72D297353CC}">
                <c16:uniqueId val="{00000001-C3F4-4088-8FA3-3B99818500E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Лист1!$A$2:$A$7</c:f>
              <c:strCache>
                <c:ptCount val="6"/>
                <c:pt idx="0">
                  <c:v>Знаєте і регулярно купуєте ці продукти і товари</c:v>
                </c:pt>
                <c:pt idx="1">
                  <c:v>Знаєте і купуєте час від часу</c:v>
                </c:pt>
                <c:pt idx="2">
                  <c:v>Знаєте, але не купуєте</c:v>
                </c:pt>
                <c:pt idx="3">
                  <c:v>Не знаєте і не купуєте</c:v>
                </c:pt>
                <c:pt idx="4">
                  <c:v>Інше</c:v>
                </c:pt>
                <c:pt idx="5">
                  <c:v>Важко сказати</c:v>
                </c:pt>
              </c:strCache>
            </c:strRef>
          </c:cat>
          <c:val>
            <c:numRef>
              <c:f>Лист1!$B$2:$B$7</c:f>
              <c:numCache>
                <c:formatCode>0%</c:formatCode>
                <c:ptCount val="6"/>
                <c:pt idx="0">
                  <c:v>0.20580000000000001</c:v>
                </c:pt>
                <c:pt idx="1">
                  <c:v>0.75360000000000005</c:v>
                </c:pt>
                <c:pt idx="2">
                  <c:v>2.1100000000000001E-2</c:v>
                </c:pt>
                <c:pt idx="3">
                  <c:v>1.9400000000000001E-2</c:v>
                </c:pt>
                <c:pt idx="4">
                  <c:v>0</c:v>
                </c:pt>
                <c:pt idx="5">
                  <c:v>0</c:v>
                </c:pt>
              </c:numCache>
            </c:numRef>
          </c:val>
          <c:extLst>
            <c:ext xmlns:c16="http://schemas.microsoft.com/office/drawing/2014/chart" uri="{C3380CC4-5D6E-409C-BE32-E72D297353CC}">
              <c16:uniqueId val="{00000002-C3F4-4088-8FA3-3B99818500E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87852D"/>
            </a:solidFill>
          </c:spPr>
          <c:invertIfNegative val="0"/>
          <c:dPt>
            <c:idx val="0"/>
            <c:invertIfNegative val="0"/>
            <c:bubble3D val="0"/>
            <c:extLst>
              <c:ext xmlns:c16="http://schemas.microsoft.com/office/drawing/2014/chart" uri="{C3380CC4-5D6E-409C-BE32-E72D297353CC}">
                <c16:uniqueId val="{00000000-065B-4621-83A9-2A4E36AC323A}"/>
              </c:ext>
            </c:extLst>
          </c:dPt>
          <c:dPt>
            <c:idx val="1"/>
            <c:invertIfNegative val="0"/>
            <c:bubble3D val="0"/>
            <c:extLst>
              <c:ext xmlns:c16="http://schemas.microsoft.com/office/drawing/2014/chart" uri="{C3380CC4-5D6E-409C-BE32-E72D297353CC}">
                <c16:uniqueId val="{00000001-065B-4621-83A9-2A4E36AC323A}"/>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Лист1!$A$2:$A$7</c:f>
              <c:strCache>
                <c:ptCount val="6"/>
                <c:pt idx="0">
                  <c:v>Так, служать у зоні активних бойових дій</c:v>
                </c:pt>
                <c:pt idx="1">
                  <c:v>Так, служать у тилових районах</c:v>
                </c:pt>
                <c:pt idx="2">
                  <c:v>Так, перебувають на навчанні</c:v>
                </c:pt>
                <c:pt idx="3">
                  <c:v>Інше</c:v>
                </c:pt>
                <c:pt idx="4">
                  <c:v>Ні, немає</c:v>
                </c:pt>
                <c:pt idx="5">
                  <c:v>Важко сказати</c:v>
                </c:pt>
              </c:strCache>
            </c:strRef>
          </c:cat>
          <c:val>
            <c:numRef>
              <c:f>Лист1!$B$2:$B$7</c:f>
              <c:numCache>
                <c:formatCode>0%</c:formatCode>
                <c:ptCount val="6"/>
                <c:pt idx="0">
                  <c:v>0.30209999999999998</c:v>
                </c:pt>
                <c:pt idx="1">
                  <c:v>0.1411</c:v>
                </c:pt>
                <c:pt idx="2">
                  <c:v>5.0799999999999998E-2</c:v>
                </c:pt>
                <c:pt idx="3">
                  <c:v>2.1999999999999999E-2</c:v>
                </c:pt>
                <c:pt idx="4">
                  <c:v>0.55069999999999997</c:v>
                </c:pt>
                <c:pt idx="5" formatCode="0.0%">
                  <c:v>3.0000000000000001E-3</c:v>
                </c:pt>
              </c:numCache>
            </c:numRef>
          </c:val>
          <c:extLst>
            <c:ext xmlns:c16="http://schemas.microsoft.com/office/drawing/2014/chart" uri="{C3380CC4-5D6E-409C-BE32-E72D297353CC}">
              <c16:uniqueId val="{00000002-065B-4621-83A9-2A4E36AC323A}"/>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B3E5-41D0-8799-197AAF9B35E0}"/>
              </c:ext>
            </c:extLst>
          </c:dPt>
          <c:dPt>
            <c:idx val="1"/>
            <c:invertIfNegative val="0"/>
            <c:bubble3D val="0"/>
            <c:extLst>
              <c:ext xmlns:c16="http://schemas.microsoft.com/office/drawing/2014/chart" uri="{C3380CC4-5D6E-409C-BE32-E72D297353CC}">
                <c16:uniqueId val="{00000001-B3E5-41D0-8799-197AAF9B35E0}"/>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Лист1!$A$2:$A$7</c:f>
              <c:strCache>
                <c:ptCount val="6"/>
                <c:pt idx="0">
                  <c:v>Так, служать у зоні активних бойових дій</c:v>
                </c:pt>
                <c:pt idx="1">
                  <c:v>Так, служать у тилових районах</c:v>
                </c:pt>
                <c:pt idx="2">
                  <c:v>Так, перебувають на навчанні</c:v>
                </c:pt>
                <c:pt idx="3">
                  <c:v>Інше</c:v>
                </c:pt>
                <c:pt idx="4">
                  <c:v>Ні, немає</c:v>
                </c:pt>
                <c:pt idx="5">
                  <c:v>Важко сказати</c:v>
                </c:pt>
              </c:strCache>
            </c:strRef>
          </c:cat>
          <c:val>
            <c:numRef>
              <c:f>Лист1!$B$2:$B$7</c:f>
              <c:numCache>
                <c:formatCode>0%</c:formatCode>
                <c:ptCount val="6"/>
                <c:pt idx="0">
                  <c:v>0.30130000000000001</c:v>
                </c:pt>
                <c:pt idx="1">
                  <c:v>0.14000000000000001</c:v>
                </c:pt>
                <c:pt idx="2">
                  <c:v>5.0900000000000001E-2</c:v>
                </c:pt>
                <c:pt idx="3">
                  <c:v>2.1499999999999998E-2</c:v>
                </c:pt>
                <c:pt idx="4">
                  <c:v>0.55669999999999997</c:v>
                </c:pt>
                <c:pt idx="5" formatCode="0.0%">
                  <c:v>3.0999999999999999E-3</c:v>
                </c:pt>
              </c:numCache>
            </c:numRef>
          </c:val>
          <c:extLst>
            <c:ext xmlns:c16="http://schemas.microsoft.com/office/drawing/2014/chart" uri="{C3380CC4-5D6E-409C-BE32-E72D297353CC}">
              <c16:uniqueId val="{00000002-B3E5-41D0-8799-197AAF9B35E0}"/>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0959-4AF5-BD1E-B4C06299A9A0}"/>
              </c:ext>
            </c:extLst>
          </c:dPt>
          <c:dPt>
            <c:idx val="1"/>
            <c:invertIfNegative val="0"/>
            <c:bubble3D val="0"/>
            <c:extLst>
              <c:ext xmlns:c16="http://schemas.microsoft.com/office/drawing/2014/chart" uri="{C3380CC4-5D6E-409C-BE32-E72D297353CC}">
                <c16:uniqueId val="{00000001-0959-4AF5-BD1E-B4C06299A9A0}"/>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Лист1!$A$2:$A$7</c:f>
              <c:strCache>
                <c:ptCount val="6"/>
                <c:pt idx="0">
                  <c:v>Так, служать у зоні активних бойових дій</c:v>
                </c:pt>
                <c:pt idx="1">
                  <c:v>Так, служать у тилових районах</c:v>
                </c:pt>
                <c:pt idx="2">
                  <c:v>Так, перебувають на навчанні</c:v>
                </c:pt>
                <c:pt idx="3">
                  <c:v>Інше</c:v>
                </c:pt>
                <c:pt idx="4">
                  <c:v>Ні, немає</c:v>
                </c:pt>
                <c:pt idx="5">
                  <c:v>Важко сказати</c:v>
                </c:pt>
              </c:strCache>
            </c:strRef>
          </c:cat>
          <c:val>
            <c:numRef>
              <c:f>Лист1!$B$2:$B$7</c:f>
              <c:numCache>
                <c:formatCode>0%</c:formatCode>
                <c:ptCount val="6"/>
                <c:pt idx="0">
                  <c:v>0.3175</c:v>
                </c:pt>
                <c:pt idx="1">
                  <c:v>0.1603</c:v>
                </c:pt>
                <c:pt idx="2">
                  <c:v>4.7699999999999999E-2</c:v>
                </c:pt>
                <c:pt idx="3">
                  <c:v>3.1699999999999999E-2</c:v>
                </c:pt>
                <c:pt idx="4">
                  <c:v>0.44280000000000003</c:v>
                </c:pt>
                <c:pt idx="5">
                  <c:v>0</c:v>
                </c:pt>
              </c:numCache>
            </c:numRef>
          </c:val>
          <c:extLst>
            <c:ext xmlns:c16="http://schemas.microsoft.com/office/drawing/2014/chart" uri="{C3380CC4-5D6E-409C-BE32-E72D297353CC}">
              <c16:uniqueId val="{00000002-0959-4AF5-BD1E-B4C06299A9A0}"/>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4064-42B7-8598-E38A918AA04C}"/>
              </c:ext>
            </c:extLst>
          </c:dPt>
          <c:dPt>
            <c:idx val="1"/>
            <c:invertIfNegative val="0"/>
            <c:bubble3D val="0"/>
            <c:extLst>
              <c:ext xmlns:c16="http://schemas.microsoft.com/office/drawing/2014/chart" uri="{C3380CC4-5D6E-409C-BE32-E72D297353CC}">
                <c16:uniqueId val="{00000001-4064-42B7-8598-E38A918AA04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Лист1!$A$2:$A$7</c:f>
              <c:strCache>
                <c:ptCount val="6"/>
                <c:pt idx="0">
                  <c:v>Так, служать у зоні активних бойових дій</c:v>
                </c:pt>
                <c:pt idx="1">
                  <c:v>Так, служать у тилових районах</c:v>
                </c:pt>
                <c:pt idx="2">
                  <c:v>Так, перебувають на навчанні</c:v>
                </c:pt>
                <c:pt idx="3">
                  <c:v>Інше</c:v>
                </c:pt>
                <c:pt idx="4">
                  <c:v>Ні, немає</c:v>
                </c:pt>
                <c:pt idx="5">
                  <c:v>Важко сказати</c:v>
                </c:pt>
              </c:strCache>
            </c:strRef>
          </c:cat>
          <c:val>
            <c:numRef>
              <c:f>Лист1!$B$2:$B$7</c:f>
              <c:numCache>
                <c:formatCode>0%</c:formatCode>
                <c:ptCount val="6"/>
                <c:pt idx="0">
                  <c:v>0.30930000000000002</c:v>
                </c:pt>
                <c:pt idx="1">
                  <c:v>0.14960000000000001</c:v>
                </c:pt>
                <c:pt idx="2">
                  <c:v>5.3999999999999999E-2</c:v>
                </c:pt>
                <c:pt idx="3">
                  <c:v>2.2599999999999999E-2</c:v>
                </c:pt>
                <c:pt idx="4">
                  <c:v>0.5343</c:v>
                </c:pt>
                <c:pt idx="5" formatCode="0.0%">
                  <c:v>3.3E-3</c:v>
                </c:pt>
              </c:numCache>
            </c:numRef>
          </c:val>
          <c:extLst>
            <c:ext xmlns:c16="http://schemas.microsoft.com/office/drawing/2014/chart" uri="{C3380CC4-5D6E-409C-BE32-E72D297353CC}">
              <c16:uniqueId val="{00000002-4064-42B7-8598-E38A918AA04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C3F4-4088-8FA3-3B99818500EC}"/>
              </c:ext>
            </c:extLst>
          </c:dPt>
          <c:dPt>
            <c:idx val="1"/>
            <c:invertIfNegative val="0"/>
            <c:bubble3D val="0"/>
            <c:extLst>
              <c:ext xmlns:c16="http://schemas.microsoft.com/office/drawing/2014/chart" uri="{C3380CC4-5D6E-409C-BE32-E72D297353CC}">
                <c16:uniqueId val="{00000001-C3F4-4088-8FA3-3B99818500E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Лист1!$A$2:$A$7</c:f>
              <c:strCache>
                <c:ptCount val="6"/>
                <c:pt idx="0">
                  <c:v>Так, служать у зоні активних бойових дій</c:v>
                </c:pt>
                <c:pt idx="1">
                  <c:v>Так, служать у тилових районах</c:v>
                </c:pt>
                <c:pt idx="2">
                  <c:v>Так, перебувають на навчанні</c:v>
                </c:pt>
                <c:pt idx="3">
                  <c:v>Інше</c:v>
                </c:pt>
                <c:pt idx="4">
                  <c:v>Ні, немає</c:v>
                </c:pt>
                <c:pt idx="5">
                  <c:v>Важко сказати</c:v>
                </c:pt>
              </c:strCache>
            </c:strRef>
          </c:cat>
          <c:val>
            <c:numRef>
              <c:f>Лист1!$B$2:$B$7</c:f>
              <c:numCache>
                <c:formatCode>0%</c:formatCode>
                <c:ptCount val="6"/>
                <c:pt idx="0">
                  <c:v>0.23930000000000001</c:v>
                </c:pt>
                <c:pt idx="1">
                  <c:v>6.6000000000000003E-2</c:v>
                </c:pt>
                <c:pt idx="2">
                  <c:v>2.2700000000000001E-2</c:v>
                </c:pt>
                <c:pt idx="3">
                  <c:v>1.7100000000000001E-2</c:v>
                </c:pt>
                <c:pt idx="4">
                  <c:v>0.6946</c:v>
                </c:pt>
                <c:pt idx="5">
                  <c:v>0</c:v>
                </c:pt>
              </c:numCache>
            </c:numRef>
          </c:val>
          <c:extLst>
            <c:ext xmlns:c16="http://schemas.microsoft.com/office/drawing/2014/chart" uri="{C3380CC4-5D6E-409C-BE32-E72D297353CC}">
              <c16:uniqueId val="{00000002-C3F4-4088-8FA3-3B99818500E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87852D"/>
            </a:solidFill>
          </c:spPr>
          <c:invertIfNegative val="0"/>
          <c:dPt>
            <c:idx val="0"/>
            <c:invertIfNegative val="0"/>
            <c:bubble3D val="0"/>
            <c:extLst>
              <c:ext xmlns:c16="http://schemas.microsoft.com/office/drawing/2014/chart" uri="{C3380CC4-5D6E-409C-BE32-E72D297353CC}">
                <c16:uniqueId val="{00000000-DE16-43C8-9C93-8379D5229AC9}"/>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Лист1!$A$2:$A$5</c:f>
              <c:strCache>
                <c:ptCount val="4"/>
                <c:pt idx="0">
                  <c:v>Так, у 2014-2021 роках (участь в АТО)</c:v>
                </c:pt>
                <c:pt idx="1">
                  <c:v>Так, у 2022-2024 роках</c:v>
                </c:pt>
                <c:pt idx="2">
                  <c:v>Ні</c:v>
                </c:pt>
                <c:pt idx="3">
                  <c:v>Важко сказати</c:v>
                </c:pt>
              </c:strCache>
            </c:strRef>
          </c:cat>
          <c:val>
            <c:numRef>
              <c:f>Лист1!$B$2:$B$5</c:f>
              <c:numCache>
                <c:formatCode>0%</c:formatCode>
                <c:ptCount val="4"/>
                <c:pt idx="0">
                  <c:v>2.5700000000000001E-2</c:v>
                </c:pt>
                <c:pt idx="1">
                  <c:v>3.1399999999999997E-2</c:v>
                </c:pt>
                <c:pt idx="2">
                  <c:v>0.9466</c:v>
                </c:pt>
                <c:pt idx="3">
                  <c:v>5.5999999999999999E-3</c:v>
                </c:pt>
              </c:numCache>
            </c:numRef>
          </c:val>
          <c:extLst>
            <c:ext xmlns:c16="http://schemas.microsoft.com/office/drawing/2014/chart" uri="{C3380CC4-5D6E-409C-BE32-E72D297353CC}">
              <c16:uniqueId val="{00000002-DE16-43C8-9C93-8379D5229AC9}"/>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F005-4A03-9008-97FD80B21AFE}"/>
              </c:ext>
            </c:extLst>
          </c:dPt>
          <c:dPt>
            <c:idx val="1"/>
            <c:invertIfNegative val="0"/>
            <c:bubble3D val="0"/>
            <c:extLst>
              <c:ext xmlns:c16="http://schemas.microsoft.com/office/drawing/2014/chart" uri="{C3380CC4-5D6E-409C-BE32-E72D297353CC}">
                <c16:uniqueId val="{00000001-F005-4A03-9008-97FD80B21AFE}"/>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Лист1!$A$2:$A$4</c:f>
              <c:strCache>
                <c:ptCount val="3"/>
                <c:pt idx="0">
                  <c:v>Майбутній розвиток Вінницької міської громади має для мене особисто велике значення</c:v>
                </c:pt>
                <c:pt idx="1">
                  <c:v>Я можу повністю реалізувати себе у Вінницькій міській громаді</c:v>
                </c:pt>
                <c:pt idx="2">
                  <c:v>Я активно цікавлюсь ініціативами щодо розвитку Вінницької міської громади</c:v>
                </c:pt>
              </c:strCache>
            </c:strRef>
          </c:cat>
          <c:val>
            <c:numRef>
              <c:f>Лист1!$B$2:$B$4</c:f>
              <c:numCache>
                <c:formatCode>0%</c:formatCode>
                <c:ptCount val="3"/>
                <c:pt idx="0">
                  <c:v>0.37090000000000001</c:v>
                </c:pt>
                <c:pt idx="1">
                  <c:v>0.1933</c:v>
                </c:pt>
                <c:pt idx="2">
                  <c:v>0.20269999999999999</c:v>
                </c:pt>
              </c:numCache>
            </c:numRef>
          </c:val>
          <c:extLst>
            <c:ext xmlns:c16="http://schemas.microsoft.com/office/drawing/2014/chart" uri="{C3380CC4-5D6E-409C-BE32-E72D297353CC}">
              <c16:uniqueId val="{00000002-F005-4A03-9008-97FD80B21AFE}"/>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59A6-477E-8649-112FE47CBC2C}"/>
              </c:ext>
            </c:extLst>
          </c:dPt>
          <c:dPt>
            <c:idx val="1"/>
            <c:invertIfNegative val="0"/>
            <c:bubble3D val="0"/>
            <c:extLst>
              <c:ext xmlns:c16="http://schemas.microsoft.com/office/drawing/2014/chart" uri="{C3380CC4-5D6E-409C-BE32-E72D297353CC}">
                <c16:uniqueId val="{00000001-59A6-477E-8649-112FE47CBC2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Лист1!$A$2:$A$5</c:f>
              <c:strCache>
                <c:ptCount val="4"/>
                <c:pt idx="0">
                  <c:v>Так, у 2014-2021 роках (участь в АТО)</c:v>
                </c:pt>
                <c:pt idx="1">
                  <c:v>Так, у 2022-2024 роках</c:v>
                </c:pt>
                <c:pt idx="2">
                  <c:v>Ні</c:v>
                </c:pt>
                <c:pt idx="3">
                  <c:v>Важко сказати</c:v>
                </c:pt>
              </c:strCache>
            </c:strRef>
          </c:cat>
          <c:val>
            <c:numRef>
              <c:f>Лист1!$B$2:$B$5</c:f>
              <c:numCache>
                <c:formatCode>0%</c:formatCode>
                <c:ptCount val="4"/>
                <c:pt idx="0">
                  <c:v>2.41E-2</c:v>
                </c:pt>
                <c:pt idx="1">
                  <c:v>3.1E-2</c:v>
                </c:pt>
                <c:pt idx="2">
                  <c:v>0.94789999999999996</c:v>
                </c:pt>
                <c:pt idx="3">
                  <c:v>6.0000000000000001E-3</c:v>
                </c:pt>
              </c:numCache>
            </c:numRef>
          </c:val>
          <c:extLst>
            <c:ext xmlns:c16="http://schemas.microsoft.com/office/drawing/2014/chart" uri="{C3380CC4-5D6E-409C-BE32-E72D297353CC}">
              <c16:uniqueId val="{00000002-59A6-477E-8649-112FE47CBC2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7D50-4BA0-A989-E2AFEF783638}"/>
              </c:ext>
            </c:extLst>
          </c:dPt>
          <c:dPt>
            <c:idx val="1"/>
            <c:invertIfNegative val="0"/>
            <c:bubble3D val="0"/>
            <c:extLst>
              <c:ext xmlns:c16="http://schemas.microsoft.com/office/drawing/2014/chart" uri="{C3380CC4-5D6E-409C-BE32-E72D297353CC}">
                <c16:uniqueId val="{00000001-7D50-4BA0-A989-E2AFEF783638}"/>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Лист1!$A$2:$A$5</c:f>
              <c:strCache>
                <c:ptCount val="4"/>
                <c:pt idx="0">
                  <c:v>Так, у 2014-2021 роках (участь в АТО)</c:v>
                </c:pt>
                <c:pt idx="1">
                  <c:v>Так, у 2022-2024 роках</c:v>
                </c:pt>
                <c:pt idx="2">
                  <c:v>Ні</c:v>
                </c:pt>
                <c:pt idx="3">
                  <c:v>Важко сказати</c:v>
                </c:pt>
              </c:strCache>
            </c:strRef>
          </c:cat>
          <c:val>
            <c:numRef>
              <c:f>Лист1!$B$2:$B$5</c:f>
              <c:numCache>
                <c:formatCode>0%</c:formatCode>
                <c:ptCount val="4"/>
                <c:pt idx="0">
                  <c:v>5.4100000000000002E-2</c:v>
                </c:pt>
                <c:pt idx="1">
                  <c:v>3.95E-2</c:v>
                </c:pt>
                <c:pt idx="2">
                  <c:v>0.92279999999999995</c:v>
                </c:pt>
                <c:pt idx="3">
                  <c:v>0</c:v>
                </c:pt>
              </c:numCache>
            </c:numRef>
          </c:val>
          <c:extLst>
            <c:ext xmlns:c16="http://schemas.microsoft.com/office/drawing/2014/chart" uri="{C3380CC4-5D6E-409C-BE32-E72D297353CC}">
              <c16:uniqueId val="{00000002-7D50-4BA0-A989-E2AFEF783638}"/>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6EDC-423F-A214-59B040772087}"/>
              </c:ext>
            </c:extLst>
          </c:dPt>
          <c:dPt>
            <c:idx val="1"/>
            <c:invertIfNegative val="0"/>
            <c:bubble3D val="0"/>
            <c:extLst>
              <c:ext xmlns:c16="http://schemas.microsoft.com/office/drawing/2014/chart" uri="{C3380CC4-5D6E-409C-BE32-E72D297353CC}">
                <c16:uniqueId val="{00000001-6EDC-423F-A214-59B040772087}"/>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Лист1!$A$2:$A$5</c:f>
              <c:strCache>
                <c:ptCount val="4"/>
                <c:pt idx="0">
                  <c:v>Так, у 2014-2021 роках (участь в АТО)</c:v>
                </c:pt>
                <c:pt idx="1">
                  <c:v>Так, у 2022-2024 роках</c:v>
                </c:pt>
                <c:pt idx="2">
                  <c:v>Ні</c:v>
                </c:pt>
                <c:pt idx="3">
                  <c:v>Важко сказати</c:v>
                </c:pt>
              </c:strCache>
            </c:strRef>
          </c:cat>
          <c:val>
            <c:numRef>
              <c:f>Лист1!$B$2:$B$5</c:f>
              <c:numCache>
                <c:formatCode>0%</c:formatCode>
                <c:ptCount val="4"/>
                <c:pt idx="0">
                  <c:v>2.29E-2</c:v>
                </c:pt>
                <c:pt idx="1">
                  <c:v>2.8400000000000002E-2</c:v>
                </c:pt>
                <c:pt idx="2">
                  <c:v>0.95289999999999997</c:v>
                </c:pt>
                <c:pt idx="3">
                  <c:v>6.3E-3</c:v>
                </c:pt>
              </c:numCache>
            </c:numRef>
          </c:val>
          <c:extLst>
            <c:ext xmlns:c16="http://schemas.microsoft.com/office/drawing/2014/chart" uri="{C3380CC4-5D6E-409C-BE32-E72D297353CC}">
              <c16:uniqueId val="{00000002-6EDC-423F-A214-59B040772087}"/>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F005-4A03-9008-97FD80B21AFE}"/>
              </c:ext>
            </c:extLst>
          </c:dPt>
          <c:dPt>
            <c:idx val="1"/>
            <c:invertIfNegative val="0"/>
            <c:bubble3D val="0"/>
            <c:extLst>
              <c:ext xmlns:c16="http://schemas.microsoft.com/office/drawing/2014/chart" uri="{C3380CC4-5D6E-409C-BE32-E72D297353CC}">
                <c16:uniqueId val="{00000001-F005-4A03-9008-97FD80B21AFE}"/>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Лист1!$A$2:$A$5</c:f>
              <c:strCache>
                <c:ptCount val="4"/>
                <c:pt idx="0">
                  <c:v>Так, у 2014-2021 роках (участь в АТО)</c:v>
                </c:pt>
                <c:pt idx="1">
                  <c:v>Так, у 2022-2024 роках</c:v>
                </c:pt>
                <c:pt idx="2">
                  <c:v>Ні</c:v>
                </c:pt>
                <c:pt idx="3">
                  <c:v>Важко сказати</c:v>
                </c:pt>
              </c:strCache>
            </c:strRef>
          </c:cat>
          <c:val>
            <c:numRef>
              <c:f>Лист1!$B$2:$B$5</c:f>
              <c:numCache>
                <c:formatCode>0%</c:formatCode>
                <c:ptCount val="4"/>
                <c:pt idx="0">
                  <c:v>0.05</c:v>
                </c:pt>
                <c:pt idx="1">
                  <c:v>5.8000000000000003E-2</c:v>
                </c:pt>
                <c:pt idx="2">
                  <c:v>0.89200000000000002</c:v>
                </c:pt>
                <c:pt idx="3">
                  <c:v>0</c:v>
                </c:pt>
              </c:numCache>
            </c:numRef>
          </c:val>
          <c:extLst>
            <c:ext xmlns:c16="http://schemas.microsoft.com/office/drawing/2014/chart" uri="{C3380CC4-5D6E-409C-BE32-E72D297353CC}">
              <c16:uniqueId val="{00000002-F005-4A03-9008-97FD80B21AFE}"/>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DE16-43C8-9C93-8379D5229AC9}"/>
              </c:ext>
            </c:extLst>
          </c:dPt>
          <c:dLbls>
            <c:dLbl>
              <c:idx val="1"/>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1F1-4167-AD4F-FB9CD564CBAE}"/>
                </c:ext>
              </c:extLst>
            </c:dLbl>
            <c:dLbl>
              <c:idx val="3"/>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1F1-4167-AD4F-FB9CD564CBAE}"/>
                </c:ext>
              </c:extLst>
            </c:dLbl>
            <c:dLbl>
              <c:idx val="4"/>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1F1-4167-AD4F-FB9CD564CBAE}"/>
                </c:ext>
              </c:extLst>
            </c:dLbl>
            <c:dLbl>
              <c:idx val="5"/>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1F1-4167-AD4F-FB9CD564CBAE}"/>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Лист1!$A$2:$A$7</c:f>
              <c:strCache>
                <c:ptCount val="6"/>
                <c:pt idx="0">
                  <c:v>Супермаркет, гіпермаркет</c:v>
                </c:pt>
                <c:pt idx="1">
                  <c:v>Великі торгівельні центри з продовольчим і непродовольчим асортиментом</c:v>
                </c:pt>
                <c:pt idx="2">
                  <c:v>Кав’ярні, кафе, їдальні</c:v>
                </c:pt>
                <c:pt idx="3">
                  <c:v>Продовольчий ринок</c:v>
                </c:pt>
                <c:pt idx="4">
                  <c:v>Непродовольчий ринок</c:v>
                </c:pt>
                <c:pt idx="5">
                  <c:v>Ресторани</c:v>
                </c:pt>
              </c:strCache>
            </c:strRef>
          </c:cat>
          <c:val>
            <c:numRef>
              <c:f>Лист1!$B$2:$B$7</c:f>
              <c:numCache>
                <c:formatCode>0%</c:formatCode>
                <c:ptCount val="6"/>
                <c:pt idx="0">
                  <c:v>0.92</c:v>
                </c:pt>
                <c:pt idx="1">
                  <c:v>0.74860000000000004</c:v>
                </c:pt>
                <c:pt idx="2">
                  <c:v>0.5534</c:v>
                </c:pt>
                <c:pt idx="3">
                  <c:v>0.55169999999999997</c:v>
                </c:pt>
                <c:pt idx="4">
                  <c:v>0.2928</c:v>
                </c:pt>
                <c:pt idx="5">
                  <c:v>0.28249999999999997</c:v>
                </c:pt>
              </c:numCache>
            </c:numRef>
          </c:val>
          <c:extLst>
            <c:ext xmlns:c16="http://schemas.microsoft.com/office/drawing/2014/chart" uri="{C3380CC4-5D6E-409C-BE32-E72D297353CC}">
              <c16:uniqueId val="{00000002-DE16-43C8-9C93-8379D5229AC9}"/>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Лист1!$A$2:$A$7</c:f>
              <c:strCache>
                <c:ptCount val="6"/>
                <c:pt idx="0">
                  <c:v>Супермаркет, гіпермаркет</c:v>
                </c:pt>
                <c:pt idx="1">
                  <c:v>Великі торгівельні центри з продовольчим і непродовольчим асортиментом</c:v>
                </c:pt>
                <c:pt idx="2">
                  <c:v>Кав’ярні, кафе, їдальні</c:v>
                </c:pt>
                <c:pt idx="3">
                  <c:v>Продовольчий ринок</c:v>
                </c:pt>
                <c:pt idx="4">
                  <c:v>Непродовольчий ринок</c:v>
                </c:pt>
                <c:pt idx="5">
                  <c:v>Ресторани</c:v>
                </c:pt>
              </c:strCache>
            </c:strRef>
          </c:cat>
          <c:val>
            <c:numRef>
              <c:f>Лист1!$C$2:$C$7</c:f>
              <c:numCache>
                <c:formatCode>0%</c:formatCode>
                <c:ptCount val="6"/>
                <c:pt idx="0">
                  <c:v>0.93459999999999999</c:v>
                </c:pt>
                <c:pt idx="1">
                  <c:v>0.67020000000000002</c:v>
                </c:pt>
                <c:pt idx="2">
                  <c:v>0.59030000000000005</c:v>
                </c:pt>
                <c:pt idx="3">
                  <c:v>0.88090000000000002</c:v>
                </c:pt>
                <c:pt idx="4">
                  <c:v>0.59289999999999998</c:v>
                </c:pt>
                <c:pt idx="5">
                  <c:v>0.38869999999999999</c:v>
                </c:pt>
              </c:numCache>
            </c:numRef>
          </c:val>
          <c:extLst>
            <c:ext xmlns:c16="http://schemas.microsoft.com/office/drawing/2014/chart" uri="{C3380CC4-5D6E-409C-BE32-E72D297353CC}">
              <c16:uniqueId val="{00000000-B04B-4FE2-AC08-1916F0ADD7B3}"/>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4997-4271-9F12-6B7845BB5EDB}"/>
              </c:ext>
            </c:extLst>
          </c:dPt>
          <c:dLbls>
            <c:dLbl>
              <c:idx val="0"/>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997-4271-9F12-6B7845BB5EDB}"/>
                </c:ext>
              </c:extLst>
            </c:dLbl>
            <c:dLbl>
              <c:idx val="1"/>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16C-4DB3-8A58-0A5D9B9D762A}"/>
                </c:ext>
              </c:extLst>
            </c:dLbl>
            <c:dLbl>
              <c:idx val="2"/>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16C-4DB3-8A58-0A5D9B9D762A}"/>
                </c:ext>
              </c:extLst>
            </c:dLbl>
            <c:dLbl>
              <c:idx val="3"/>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16C-4DB3-8A58-0A5D9B9D762A}"/>
                </c:ext>
              </c:extLst>
            </c:dLbl>
            <c:dLbl>
              <c:idx val="4"/>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16C-4DB3-8A58-0A5D9B9D762A}"/>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Лист1!$A$2:$A$7</c:f>
              <c:strCache>
                <c:ptCount val="6"/>
                <c:pt idx="0">
                  <c:v>Асортимент товарів і послуг у мережі роздрібної торгівлі та громадського харчування</c:v>
                </c:pt>
                <c:pt idx="1">
                  <c:v>Розвиток у місті великих торговельних центрів з різноманітним асортиментом, можливостями для розваг</c:v>
                </c:pt>
                <c:pt idx="2">
                  <c:v>Якість обслуговування у мережі роздрібної торгівлі та громадського харчування</c:v>
                </c:pt>
                <c:pt idx="3">
                  <c:v>Доступність і якість закладів громадського харчування (кафе, їдальні, ресторани)</c:v>
                </c:pt>
                <c:pt idx="4">
                  <c:v>Близькість розташування та зручність добирання до продовольчих ринків</c:v>
                </c:pt>
                <c:pt idx="5">
                  <c:v>Облаштованість та санітарний стан продовольчих ринків</c:v>
                </c:pt>
              </c:strCache>
            </c:strRef>
          </c:cat>
          <c:val>
            <c:numRef>
              <c:f>Лист1!$B$2:$B$7</c:f>
              <c:numCache>
                <c:formatCode>0%</c:formatCode>
                <c:ptCount val="6"/>
                <c:pt idx="0">
                  <c:v>0.72229999999999994</c:v>
                </c:pt>
                <c:pt idx="1">
                  <c:v>0.68090000000000006</c:v>
                </c:pt>
                <c:pt idx="2">
                  <c:v>0.59099999999999997</c:v>
                </c:pt>
                <c:pt idx="3">
                  <c:v>0.56830000000000003</c:v>
                </c:pt>
                <c:pt idx="4">
                  <c:v>0.52390000000000003</c:v>
                </c:pt>
                <c:pt idx="5">
                  <c:v>0.27050000000000002</c:v>
                </c:pt>
              </c:numCache>
            </c:numRef>
          </c:val>
          <c:extLst>
            <c:ext xmlns:c16="http://schemas.microsoft.com/office/drawing/2014/chart" uri="{C3380CC4-5D6E-409C-BE32-E72D297353CC}">
              <c16:uniqueId val="{00000001-4997-4271-9F12-6B7845BB5EDB}"/>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Лист1!$A$2:$A$7</c:f>
              <c:strCache>
                <c:ptCount val="6"/>
                <c:pt idx="0">
                  <c:v>Асортимент товарів і послуг у мережі роздрібної торгівлі та громадського харчування</c:v>
                </c:pt>
                <c:pt idx="1">
                  <c:v>Розвиток у місті великих торговельних центрів з різноманітним асортиментом, можливостями для розваг</c:v>
                </c:pt>
                <c:pt idx="2">
                  <c:v>Якість обслуговування у мережі роздрібної торгівлі та громадського харчування</c:v>
                </c:pt>
                <c:pt idx="3">
                  <c:v>Доступність і якість закладів громадського харчування (кафе, їдальні, ресторани)</c:v>
                </c:pt>
                <c:pt idx="4">
                  <c:v>Близькість розташування та зручність добирання до продовольчих ринків</c:v>
                </c:pt>
                <c:pt idx="5">
                  <c:v>Облаштованість та санітарний стан продовольчих ринків</c:v>
                </c:pt>
              </c:strCache>
            </c:strRef>
          </c:cat>
          <c:val>
            <c:numRef>
              <c:f>Лист1!$C$2:$C$7</c:f>
              <c:numCache>
                <c:formatCode>0%</c:formatCode>
                <c:ptCount val="6"/>
                <c:pt idx="0">
                  <c:v>0.53659999999999997</c:v>
                </c:pt>
                <c:pt idx="1">
                  <c:v>0.50129999999999997</c:v>
                </c:pt>
                <c:pt idx="2">
                  <c:v>0.44499999999999995</c:v>
                </c:pt>
                <c:pt idx="3">
                  <c:v>0.41890000000000005</c:v>
                </c:pt>
                <c:pt idx="4">
                  <c:v>0.41749999999999998</c:v>
                </c:pt>
                <c:pt idx="5">
                  <c:v>0.2893</c:v>
                </c:pt>
              </c:numCache>
            </c:numRef>
          </c:val>
          <c:extLst>
            <c:ext xmlns:c16="http://schemas.microsoft.com/office/drawing/2014/chart" uri="{C3380CC4-5D6E-409C-BE32-E72D297353CC}">
              <c16:uniqueId val="{00000002-4997-4271-9F12-6B7845BB5EDB}"/>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DE16-43C8-9C93-8379D5229AC9}"/>
              </c:ext>
            </c:extLst>
          </c:dPt>
          <c:dLbls>
            <c:dLbl>
              <c:idx val="0"/>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E16-43C8-9C93-8379D5229AC9}"/>
                </c:ext>
              </c:extLst>
            </c:dLbl>
            <c:dLbl>
              <c:idx val="2"/>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4B2-4EDD-858B-03882A29AF2A}"/>
                </c:ext>
              </c:extLst>
            </c:dLbl>
            <c:dLbl>
              <c:idx val="4"/>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4B2-4EDD-858B-03882A29AF2A}"/>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Лист1!$A$2:$A$6</c:f>
              <c:strCache>
                <c:ptCount val="5"/>
                <c:pt idx="0">
                  <c:v>Кінотеатри</c:v>
                </c:pt>
                <c:pt idx="1">
                  <c:v>Театр, театральні вистави</c:v>
                </c:pt>
                <c:pt idx="2">
                  <c:v>Концерти</c:v>
                </c:pt>
                <c:pt idx="3">
                  <c:v>Музеї, виставкові зали, галереї</c:v>
                </c:pt>
                <c:pt idx="4">
                  <c:v>Бібліотеки</c:v>
                </c:pt>
              </c:strCache>
            </c:strRef>
          </c:cat>
          <c:val>
            <c:numRef>
              <c:f>Лист1!$B$2:$B$6</c:f>
              <c:numCache>
                <c:formatCode>0%</c:formatCode>
                <c:ptCount val="5"/>
                <c:pt idx="0">
                  <c:v>0.43959999999999999</c:v>
                </c:pt>
                <c:pt idx="1">
                  <c:v>0.32029999999999997</c:v>
                </c:pt>
                <c:pt idx="2">
                  <c:v>0.24340000000000001</c:v>
                </c:pt>
                <c:pt idx="3">
                  <c:v>0.2399</c:v>
                </c:pt>
                <c:pt idx="4">
                  <c:v>0.1542</c:v>
                </c:pt>
              </c:numCache>
            </c:numRef>
          </c:val>
          <c:extLst>
            <c:ext xmlns:c16="http://schemas.microsoft.com/office/drawing/2014/chart" uri="{C3380CC4-5D6E-409C-BE32-E72D297353CC}">
              <c16:uniqueId val="{00000002-DE16-43C8-9C93-8379D5229AC9}"/>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Лист1!$A$2:$A$6</c:f>
              <c:strCache>
                <c:ptCount val="5"/>
                <c:pt idx="0">
                  <c:v>Кінотеатри</c:v>
                </c:pt>
                <c:pt idx="1">
                  <c:v>Театр, театральні вистави</c:v>
                </c:pt>
                <c:pt idx="2">
                  <c:v>Концерти</c:v>
                </c:pt>
                <c:pt idx="3">
                  <c:v>Музеї, виставкові зали, галереї</c:v>
                </c:pt>
                <c:pt idx="4">
                  <c:v>Бібліотеки</c:v>
                </c:pt>
              </c:strCache>
            </c:strRef>
          </c:cat>
          <c:val>
            <c:numRef>
              <c:f>Лист1!$C$2:$C$6</c:f>
              <c:numCache>
                <c:formatCode>0%</c:formatCode>
                <c:ptCount val="5"/>
                <c:pt idx="0">
                  <c:v>0.34029999999999999</c:v>
                </c:pt>
                <c:pt idx="1">
                  <c:v>0.28660000000000002</c:v>
                </c:pt>
                <c:pt idx="2">
                  <c:v>0.30499999999999999</c:v>
                </c:pt>
                <c:pt idx="3">
                  <c:v>0.26050000000000001</c:v>
                </c:pt>
                <c:pt idx="4">
                  <c:v>0.2029</c:v>
                </c:pt>
              </c:numCache>
            </c:numRef>
          </c:val>
          <c:extLst>
            <c:ext xmlns:c16="http://schemas.microsoft.com/office/drawing/2014/chart" uri="{C3380CC4-5D6E-409C-BE32-E72D297353CC}">
              <c16:uniqueId val="{00000000-B04B-4FE2-AC08-1916F0ADD7B3}"/>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B8EA-4195-BC88-573CB3377516}"/>
              </c:ext>
            </c:extLst>
          </c:dPt>
          <c:dLbls>
            <c:dLbl>
              <c:idx val="0"/>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8EA-4195-BC88-573CB3377516}"/>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Поінформованість про культурні заклади</c:v>
                </c:pt>
              </c:strCache>
            </c:strRef>
          </c:cat>
          <c:val>
            <c:numRef>
              <c:f>Лист1!$B$2</c:f>
              <c:numCache>
                <c:formatCode>0%</c:formatCode>
                <c:ptCount val="1"/>
                <c:pt idx="0">
                  <c:v>0.28520000000000001</c:v>
                </c:pt>
              </c:numCache>
            </c:numRef>
          </c:val>
          <c:extLst>
            <c:ext xmlns:c16="http://schemas.microsoft.com/office/drawing/2014/chart" uri="{C3380CC4-5D6E-409C-BE32-E72D297353CC}">
              <c16:uniqueId val="{00000001-B8EA-4195-BC88-573CB3377516}"/>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Поінформованість про культурні заклади</c:v>
                </c:pt>
              </c:strCache>
            </c:strRef>
          </c:cat>
          <c:val>
            <c:numRef>
              <c:f>Лист1!$C$2</c:f>
              <c:numCache>
                <c:formatCode>0%</c:formatCode>
                <c:ptCount val="1"/>
                <c:pt idx="0">
                  <c:v>0.49870000000000003</c:v>
                </c:pt>
              </c:numCache>
            </c:numRef>
          </c:val>
          <c:extLst>
            <c:ext xmlns:c16="http://schemas.microsoft.com/office/drawing/2014/chart" uri="{C3380CC4-5D6E-409C-BE32-E72D297353CC}">
              <c16:uniqueId val="{00000002-B8EA-4195-BC88-573CB3377516}"/>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4984-4809-BEDA-4D23CCAD1D15}"/>
              </c:ext>
            </c:extLst>
          </c:dPt>
          <c:dLbls>
            <c:dLbl>
              <c:idx val="1"/>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2BB-42BF-9A53-591B0E7F6C2A}"/>
                </c:ext>
              </c:extLst>
            </c:dLbl>
            <c:dLbl>
              <c:idx val="2"/>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2BB-42BF-9A53-591B0E7F6C2A}"/>
                </c:ext>
              </c:extLst>
            </c:dLbl>
            <c:dLbl>
              <c:idx val="3"/>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2BB-42BF-9A53-591B0E7F6C2A}"/>
                </c:ext>
              </c:extLst>
            </c:dLbl>
            <c:dLbl>
              <c:idx val="4"/>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2BB-42BF-9A53-591B0E7F6C2A}"/>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Лист1!$A$2:$A$6</c:f>
              <c:strCache>
                <c:ptCount val="5"/>
                <c:pt idx="0">
                  <c:v>(13.1=3-так) Стан бібліотек у місті </c:v>
                </c:pt>
                <c:pt idx="1">
                  <c:v>(ALL) Доступність і стан культурних закладів (культурно-дозвільних центрів, кінотеатрів, театрів, музеїв, виставкових залів)</c:v>
                </c:pt>
                <c:pt idx="2">
                  <c:v>(ALL) Якість культурних послуг у дозвільних центрах, кінотеатрах, театрах, музеях, виставкових залах, бібліотеках, книгарнях</c:v>
                </c:pt>
                <c:pt idx="3">
                  <c:v>(ALL) Різноманіття культурного життя у місті (цікаві фільми, концерти, фестивалі, театральні вистави)</c:v>
                </c:pt>
                <c:pt idx="4">
                  <c:v>(ALL) Стан збереження та реставрації культурно-історичних пам’яток у місті</c:v>
                </c:pt>
              </c:strCache>
            </c:strRef>
          </c:cat>
          <c:val>
            <c:numRef>
              <c:f>Лист1!$B$2:$B$6</c:f>
              <c:numCache>
                <c:formatCode>0%</c:formatCode>
                <c:ptCount val="5"/>
                <c:pt idx="0">
                  <c:v>0.55200000000000005</c:v>
                </c:pt>
                <c:pt idx="1">
                  <c:v>0.52949999999999997</c:v>
                </c:pt>
                <c:pt idx="2">
                  <c:v>0.51400000000000001</c:v>
                </c:pt>
                <c:pt idx="3">
                  <c:v>0.4239</c:v>
                </c:pt>
                <c:pt idx="4">
                  <c:v>0.25540000000000002</c:v>
                </c:pt>
              </c:numCache>
            </c:numRef>
          </c:val>
          <c:extLst>
            <c:ext xmlns:c16="http://schemas.microsoft.com/office/drawing/2014/chart" uri="{C3380CC4-5D6E-409C-BE32-E72D297353CC}">
              <c16:uniqueId val="{00000001-4984-4809-BEDA-4D23CCAD1D15}"/>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Лист1!$A$2:$A$6</c:f>
              <c:strCache>
                <c:ptCount val="5"/>
                <c:pt idx="0">
                  <c:v>(13.1=3-так) Стан бібліотек у місті </c:v>
                </c:pt>
                <c:pt idx="1">
                  <c:v>(ALL) Доступність і стан культурних закладів (культурно-дозвільних центрів, кінотеатрів, театрів, музеїв, виставкових залів)</c:v>
                </c:pt>
                <c:pt idx="2">
                  <c:v>(ALL) Якість культурних послуг у дозвільних центрах, кінотеатрах, театрах, музеях, виставкових залах, бібліотеках, книгарнях</c:v>
                </c:pt>
                <c:pt idx="3">
                  <c:v>(ALL) Різноманіття культурного життя у місті (цікаві фільми, концерти, фестивалі, театральні вистави)</c:v>
                </c:pt>
                <c:pt idx="4">
                  <c:v>(ALL) Стан збереження та реставрації культурно-історичних пам’яток у місті</c:v>
                </c:pt>
              </c:strCache>
            </c:strRef>
          </c:cat>
          <c:val>
            <c:numRef>
              <c:f>Лист1!$C$2:$C$6</c:f>
              <c:numCache>
                <c:formatCode>0%</c:formatCode>
                <c:ptCount val="5"/>
                <c:pt idx="0">
                  <c:v>0.53550000000000009</c:v>
                </c:pt>
                <c:pt idx="1">
                  <c:v>0.40839999999999999</c:v>
                </c:pt>
                <c:pt idx="2">
                  <c:v>0.42799999999999999</c:v>
                </c:pt>
                <c:pt idx="3">
                  <c:v>0.37830000000000003</c:v>
                </c:pt>
                <c:pt idx="4">
                  <c:v>0.3246</c:v>
                </c:pt>
              </c:numCache>
            </c:numRef>
          </c:val>
          <c:extLst>
            <c:ext xmlns:c16="http://schemas.microsoft.com/office/drawing/2014/chart" uri="{C3380CC4-5D6E-409C-BE32-E72D297353CC}">
              <c16:uniqueId val="{00000002-4984-4809-BEDA-4D23CCAD1D15}"/>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4F4D-4B03-A6E4-5D2FB44BD8D7}"/>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Загальна оцінка безпечності громади для життя </c:v>
                </c:pt>
              </c:strCache>
            </c:strRef>
          </c:cat>
          <c:val>
            <c:numRef>
              <c:f>Лист1!$B$2</c:f>
              <c:numCache>
                <c:formatCode>0%</c:formatCode>
                <c:ptCount val="1"/>
                <c:pt idx="0">
                  <c:v>0.56669999999999998</c:v>
                </c:pt>
              </c:numCache>
            </c:numRef>
          </c:val>
          <c:extLst>
            <c:ext xmlns:c16="http://schemas.microsoft.com/office/drawing/2014/chart" uri="{C3380CC4-5D6E-409C-BE32-E72D297353CC}">
              <c16:uniqueId val="{00000001-4F4D-4B03-A6E4-5D2FB44BD8D7}"/>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Загальна оцінка безпечності громади для життя </c:v>
                </c:pt>
              </c:strCache>
            </c:strRef>
          </c:cat>
          <c:val>
            <c:numRef>
              <c:f>Лист1!$C$2</c:f>
              <c:numCache>
                <c:formatCode>0%</c:formatCode>
                <c:ptCount val="1"/>
                <c:pt idx="0">
                  <c:v>0.6008</c:v>
                </c:pt>
              </c:numCache>
            </c:numRef>
          </c:val>
          <c:extLst>
            <c:ext xmlns:c16="http://schemas.microsoft.com/office/drawing/2014/chart" uri="{C3380CC4-5D6E-409C-BE32-E72D297353CC}">
              <c16:uniqueId val="{00000002-4F4D-4B03-A6E4-5D2FB44BD8D7}"/>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Однозначно так</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0-A669-41FE-AB1A-222095A9E71C}"/>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Наміри у майбутньому залишитись жити у Вінницькій громаді</c:v>
                </c:pt>
              </c:strCache>
            </c:strRef>
          </c:cat>
          <c:val>
            <c:numRef>
              <c:f>Лист1!$B$2</c:f>
              <c:numCache>
                <c:formatCode>0%</c:formatCode>
                <c:ptCount val="1"/>
                <c:pt idx="0">
                  <c:v>0.54210000000000003</c:v>
                </c:pt>
              </c:numCache>
            </c:numRef>
          </c:val>
          <c:extLst>
            <c:ext xmlns:c16="http://schemas.microsoft.com/office/drawing/2014/chart" uri="{C3380CC4-5D6E-409C-BE32-E72D297353CC}">
              <c16:uniqueId val="{00000001-A669-41FE-AB1A-222095A9E71C}"/>
            </c:ext>
          </c:extLst>
        </c:ser>
        <c:ser>
          <c:idx val="1"/>
          <c:order val="1"/>
          <c:tx>
            <c:strRef>
              <c:f>Лист1!$C$1</c:f>
              <c:strCache>
                <c:ptCount val="1"/>
                <c:pt idx="0">
                  <c:v>Скоріше так</c:v>
                </c:pt>
              </c:strCache>
            </c:strRef>
          </c:tx>
          <c:spPr>
            <a:solidFill>
              <a:schemeClr val="accent3">
                <a:lumMod val="60000"/>
                <a:lumOff val="40000"/>
              </a:schemeClr>
            </a:solidFill>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Лист1!$C$2</c:f>
              <c:numCache>
                <c:formatCode>0%</c:formatCode>
                <c:ptCount val="1"/>
                <c:pt idx="0">
                  <c:v>0.33160000000000001</c:v>
                </c:pt>
              </c:numCache>
            </c:numRef>
          </c:val>
          <c:extLst>
            <c:ext xmlns:c16="http://schemas.microsoft.com/office/drawing/2014/chart" uri="{C3380CC4-5D6E-409C-BE32-E72D297353CC}">
              <c16:uniqueId val="{00000002-A669-41FE-AB1A-222095A9E71C}"/>
            </c:ext>
          </c:extLst>
        </c:ser>
        <c:ser>
          <c:idx val="2"/>
          <c:order val="2"/>
          <c:tx>
            <c:strRef>
              <c:f>Лист1!$D$1</c:f>
              <c:strCache>
                <c:ptCount val="1"/>
                <c:pt idx="0">
                  <c:v>Скоріше ні</c:v>
                </c:pt>
              </c:strCache>
            </c:strRef>
          </c:tx>
          <c:spPr>
            <a:solidFill>
              <a:srgbClr val="FF9F9F"/>
            </a:solidFill>
          </c:spPr>
          <c:invertIfNegative val="0"/>
          <c:dLbls>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Лист1!$D$2</c:f>
              <c:numCache>
                <c:formatCode>0%</c:formatCode>
                <c:ptCount val="1"/>
                <c:pt idx="0">
                  <c:v>3.95E-2</c:v>
                </c:pt>
              </c:numCache>
            </c:numRef>
          </c:val>
          <c:extLst>
            <c:ext xmlns:c16="http://schemas.microsoft.com/office/drawing/2014/chart" uri="{C3380CC4-5D6E-409C-BE32-E72D297353CC}">
              <c16:uniqueId val="{00000003-A669-41FE-AB1A-222095A9E71C}"/>
            </c:ext>
          </c:extLst>
        </c:ser>
        <c:ser>
          <c:idx val="3"/>
          <c:order val="3"/>
          <c:tx>
            <c:strRef>
              <c:f>Лист1!$E$1</c:f>
              <c:strCache>
                <c:ptCount val="1"/>
                <c:pt idx="0">
                  <c:v>Однозначно ні</c:v>
                </c:pt>
              </c:strCache>
            </c:strRef>
          </c:tx>
          <c:spPr>
            <a:solidFill>
              <a:srgbClr val="FF4747"/>
            </a:solidFill>
          </c:spPr>
          <c:invertIfNegative val="0"/>
          <c:dLbls>
            <c:dLbl>
              <c:idx val="0"/>
              <c:layout>
                <c:manualLayout>
                  <c:x val="0"/>
                  <c:y val="0.254328165374677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69-41FE-AB1A-222095A9E71C}"/>
                </c:ext>
              </c:extLst>
            </c:dLbl>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Лист1!$E$2</c:f>
              <c:numCache>
                <c:formatCode>0%</c:formatCode>
                <c:ptCount val="1"/>
                <c:pt idx="0">
                  <c:v>2.7E-2</c:v>
                </c:pt>
              </c:numCache>
            </c:numRef>
          </c:val>
          <c:extLst>
            <c:ext xmlns:c16="http://schemas.microsoft.com/office/drawing/2014/chart" uri="{C3380CC4-5D6E-409C-BE32-E72D297353CC}">
              <c16:uniqueId val="{00000005-A669-41FE-AB1A-222095A9E71C}"/>
            </c:ext>
          </c:extLst>
        </c:ser>
        <c:ser>
          <c:idx val="4"/>
          <c:order val="4"/>
          <c:tx>
            <c:strRef>
              <c:f>Лист1!$F$1</c:f>
              <c:strCache>
                <c:ptCount val="1"/>
                <c:pt idx="0">
                  <c:v>Важко сказати</c:v>
                </c:pt>
              </c:strCache>
            </c:strRef>
          </c:tx>
          <c:spPr>
            <a:solidFill>
              <a:schemeClr val="bg1">
                <a:lumMod val="75000"/>
              </a:schemeClr>
            </a:solidFill>
          </c:spPr>
          <c:invertIfNegative val="0"/>
          <c:dLbls>
            <c:dLbl>
              <c:idx val="0"/>
              <c:layout>
                <c:manualLayout>
                  <c:x val="6.6561844863731656E-3"/>
                  <c:y val="-0.246124031007751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69-41FE-AB1A-222095A9E71C}"/>
                </c:ext>
              </c:extLst>
            </c:dLbl>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Лист1!$F$2</c:f>
              <c:numCache>
                <c:formatCode>0%</c:formatCode>
                <c:ptCount val="1"/>
                <c:pt idx="0">
                  <c:v>5.9900000000000002E-2</c:v>
                </c:pt>
              </c:numCache>
            </c:numRef>
          </c:val>
          <c:extLst>
            <c:ext xmlns:c16="http://schemas.microsoft.com/office/drawing/2014/chart" uri="{C3380CC4-5D6E-409C-BE32-E72D297353CC}">
              <c16:uniqueId val="{00000007-A669-41FE-AB1A-222095A9E71C}"/>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6FCC-4487-8C13-DAFFD4517DF7}"/>
              </c:ext>
            </c:extLst>
          </c:dPt>
          <c:dLbls>
            <c:dLbl>
              <c:idx val="0"/>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FCC-4487-8C13-DAFFD4517DF7}"/>
                </c:ext>
              </c:extLst>
            </c:dLbl>
            <c:dLbl>
              <c:idx val="2"/>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671-423D-A186-0C343F1994F0}"/>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Лист1!$A$2:$A$5</c:f>
              <c:strCache>
                <c:ptCount val="4"/>
                <c:pt idx="0">
                  <c:v>Освітленість центральних вулиць Вінниці</c:v>
                </c:pt>
                <c:pt idx="1">
                  <c:v>Освітленість парків, скверів</c:v>
                </c:pt>
                <c:pt idx="2">
                  <c:v>Освітленість прибудинкових територій</c:v>
                </c:pt>
                <c:pt idx="3">
                  <c:v>Освітленість вулиць у мікрорайонах або старостинських округах</c:v>
                </c:pt>
              </c:strCache>
            </c:strRef>
          </c:cat>
          <c:val>
            <c:numRef>
              <c:f>Лист1!$B$2:$B$5</c:f>
              <c:numCache>
                <c:formatCode>0%</c:formatCode>
                <c:ptCount val="4"/>
                <c:pt idx="0">
                  <c:v>0.84320000000000006</c:v>
                </c:pt>
                <c:pt idx="1">
                  <c:v>0.56359999999999999</c:v>
                </c:pt>
                <c:pt idx="2">
                  <c:v>0.56289999999999996</c:v>
                </c:pt>
                <c:pt idx="3">
                  <c:v>0.47499999999999998</c:v>
                </c:pt>
              </c:numCache>
            </c:numRef>
          </c:val>
          <c:extLst>
            <c:ext xmlns:c16="http://schemas.microsoft.com/office/drawing/2014/chart" uri="{C3380CC4-5D6E-409C-BE32-E72D297353CC}">
              <c16:uniqueId val="{00000001-6FCC-4487-8C13-DAFFD4517DF7}"/>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Освітленість центральних вулиць Вінниці</c:v>
                </c:pt>
                <c:pt idx="1">
                  <c:v>Освітленість парків, скверів</c:v>
                </c:pt>
                <c:pt idx="2">
                  <c:v>Освітленість прибудинкових територій</c:v>
                </c:pt>
                <c:pt idx="3">
                  <c:v>Освітленість вулиць у мікрорайонах або старостинських округах</c:v>
                </c:pt>
              </c:strCache>
            </c:strRef>
          </c:cat>
          <c:val>
            <c:numRef>
              <c:f>Лист1!$C$2:$C$5</c:f>
              <c:numCache>
                <c:formatCode>0%</c:formatCode>
                <c:ptCount val="4"/>
                <c:pt idx="0">
                  <c:v>0.6661999999999999</c:v>
                </c:pt>
                <c:pt idx="1">
                  <c:v>0.56020000000000003</c:v>
                </c:pt>
                <c:pt idx="2">
                  <c:v>0.47250000000000003</c:v>
                </c:pt>
                <c:pt idx="3">
                  <c:v>0.51439999999999997</c:v>
                </c:pt>
              </c:numCache>
            </c:numRef>
          </c:val>
          <c:extLst>
            <c:ext xmlns:c16="http://schemas.microsoft.com/office/drawing/2014/chart" uri="{C3380CC4-5D6E-409C-BE32-E72D297353CC}">
              <c16:uniqueId val="{00000002-6FCC-4487-8C13-DAFFD4517DF7}"/>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87852D"/>
            </a:solidFill>
          </c:spPr>
          <c:invertIfNegative val="0"/>
          <c:dPt>
            <c:idx val="0"/>
            <c:invertIfNegative val="0"/>
            <c:bubble3D val="0"/>
            <c:extLst>
              <c:ext xmlns:c16="http://schemas.microsoft.com/office/drawing/2014/chart" uri="{C3380CC4-5D6E-409C-BE32-E72D297353CC}">
                <c16:uniqueId val="{00000000-DE16-43C8-9C93-8379D5229AC9}"/>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Лист1!$A$2:$A$10</c:f>
              <c:strCache>
                <c:ptCount val="9"/>
                <c:pt idx="0">
                  <c:v>Робота системи сповіщення про повітряні тривоги</c:v>
                </c:pt>
                <c:pt idx="1">
                  <c:v>Освітленість центральних вулиць Вінниці</c:v>
                </c:pt>
                <c:pt idx="2">
                  <c:v>Освітленість парків, скверів</c:v>
                </c:pt>
                <c:pt idx="3">
                  <c:v>Освітленість прибудинкових територій</c:v>
                </c:pt>
                <c:pt idx="4">
                  <c:v>Освітленість вулиць у мікрорайонах або старостинських округах</c:v>
                </c:pt>
                <c:pt idx="5">
                  <c:v>Доступність інформації про найближчі укриття</c:v>
                </c:pt>
                <c:pt idx="6">
                  <c:v>Робота системи відеоспостереження</c:v>
                </c:pt>
                <c:pt idx="7">
                  <c:v>Забезпеченість доступу до укриттів</c:v>
                </c:pt>
                <c:pt idx="8">
                  <c:v>Забезпеченість належних умов в укриттях</c:v>
                </c:pt>
              </c:strCache>
            </c:strRef>
          </c:cat>
          <c:val>
            <c:numRef>
              <c:f>Лист1!$B$2:$B$10</c:f>
              <c:numCache>
                <c:formatCode>0%</c:formatCode>
                <c:ptCount val="9"/>
                <c:pt idx="0">
                  <c:v>0.91769999999999996</c:v>
                </c:pt>
                <c:pt idx="1">
                  <c:v>0.84319999999999995</c:v>
                </c:pt>
                <c:pt idx="2">
                  <c:v>0.56369999999999998</c:v>
                </c:pt>
                <c:pt idx="3">
                  <c:v>0.56289999999999996</c:v>
                </c:pt>
                <c:pt idx="4">
                  <c:v>0.47489999999999999</c:v>
                </c:pt>
                <c:pt idx="5">
                  <c:v>0.46079999999999999</c:v>
                </c:pt>
                <c:pt idx="6">
                  <c:v>0.41789999999999999</c:v>
                </c:pt>
                <c:pt idx="7">
                  <c:v>0.3367</c:v>
                </c:pt>
                <c:pt idx="8">
                  <c:v>0.1782</c:v>
                </c:pt>
              </c:numCache>
            </c:numRef>
          </c:val>
          <c:extLst>
            <c:ext xmlns:c16="http://schemas.microsoft.com/office/drawing/2014/chart" uri="{C3380CC4-5D6E-409C-BE32-E72D297353CC}">
              <c16:uniqueId val="{00000002-DE16-43C8-9C93-8379D5229AC9}"/>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59A6-477E-8649-112FE47CBC2C}"/>
              </c:ext>
            </c:extLst>
          </c:dPt>
          <c:dPt>
            <c:idx val="1"/>
            <c:invertIfNegative val="0"/>
            <c:bubble3D val="0"/>
            <c:extLst>
              <c:ext xmlns:c16="http://schemas.microsoft.com/office/drawing/2014/chart" uri="{C3380CC4-5D6E-409C-BE32-E72D297353CC}">
                <c16:uniqueId val="{00000001-59A6-477E-8649-112FE47CBC2C}"/>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Лист1!$A$2:$A$10</c:f>
              <c:strCache>
                <c:ptCount val="9"/>
                <c:pt idx="0">
                  <c:v>Робота системи сповіщення про повітряні тривоги</c:v>
                </c:pt>
                <c:pt idx="1">
                  <c:v>Освітленість центральних вулиць Вінниці</c:v>
                </c:pt>
                <c:pt idx="2">
                  <c:v>Освітленість парків, скверів</c:v>
                </c:pt>
                <c:pt idx="3">
                  <c:v>Освітленість прибудинкових територій</c:v>
                </c:pt>
                <c:pt idx="4">
                  <c:v>Освітленість вулиць у мікрорайонах або старостинських округах</c:v>
                </c:pt>
                <c:pt idx="5">
                  <c:v>Доступність інформації про найближчі укриття</c:v>
                </c:pt>
                <c:pt idx="6">
                  <c:v>Робота системи відеоспостереження</c:v>
                </c:pt>
                <c:pt idx="7">
                  <c:v>Забезпеченість доступу до укриттів</c:v>
                </c:pt>
                <c:pt idx="8">
                  <c:v>Забезпеченість належних умов в укриттях</c:v>
                </c:pt>
              </c:strCache>
            </c:strRef>
          </c:cat>
          <c:val>
            <c:numRef>
              <c:f>Лист1!$B$2:$B$10</c:f>
              <c:numCache>
                <c:formatCode>0%</c:formatCode>
                <c:ptCount val="9"/>
                <c:pt idx="0">
                  <c:v>0.93230000000000002</c:v>
                </c:pt>
                <c:pt idx="1">
                  <c:v>0.85419999999999996</c:v>
                </c:pt>
                <c:pt idx="2">
                  <c:v>0.56899999999999995</c:v>
                </c:pt>
                <c:pt idx="3">
                  <c:v>0.58540000000000003</c:v>
                </c:pt>
                <c:pt idx="4">
                  <c:v>0.4899</c:v>
                </c:pt>
                <c:pt idx="5">
                  <c:v>0.4763</c:v>
                </c:pt>
                <c:pt idx="6">
                  <c:v>0.43369999999999997</c:v>
                </c:pt>
                <c:pt idx="7">
                  <c:v>0.34820000000000001</c:v>
                </c:pt>
                <c:pt idx="8">
                  <c:v>0.18190000000000001</c:v>
                </c:pt>
              </c:numCache>
            </c:numRef>
          </c:val>
          <c:extLst>
            <c:ext xmlns:c16="http://schemas.microsoft.com/office/drawing/2014/chart" uri="{C3380CC4-5D6E-409C-BE32-E72D297353CC}">
              <c16:uniqueId val="{00000002-59A6-477E-8649-112FE47CBC2C}"/>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00-7D50-4BA0-A989-E2AFEF783638}"/>
              </c:ext>
            </c:extLst>
          </c:dPt>
          <c:dPt>
            <c:idx val="1"/>
            <c:invertIfNegative val="0"/>
            <c:bubble3D val="0"/>
            <c:extLst>
              <c:ext xmlns:c16="http://schemas.microsoft.com/office/drawing/2014/chart" uri="{C3380CC4-5D6E-409C-BE32-E72D297353CC}">
                <c16:uniqueId val="{00000001-7D50-4BA0-A989-E2AFEF783638}"/>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Лист1!$A$2:$A$10</c:f>
              <c:strCache>
                <c:ptCount val="9"/>
                <c:pt idx="0">
                  <c:v>Робота системи сповіщення про повітряні тривоги</c:v>
                </c:pt>
                <c:pt idx="1">
                  <c:v>Освітленість центральних вулиць Вінниці</c:v>
                </c:pt>
                <c:pt idx="2">
                  <c:v>Освітленість парків, скверів</c:v>
                </c:pt>
                <c:pt idx="3">
                  <c:v>Освітленість прибудинкових територій</c:v>
                </c:pt>
                <c:pt idx="4">
                  <c:v>Освітленість вулиць у мікрорайонах або старостинських округах</c:v>
                </c:pt>
                <c:pt idx="5">
                  <c:v>Доступність інформації про найближчі укриття</c:v>
                </c:pt>
                <c:pt idx="6">
                  <c:v>Робота системи відеоспостереження</c:v>
                </c:pt>
                <c:pt idx="7">
                  <c:v>Забезпеченість доступу до укриттів</c:v>
                </c:pt>
                <c:pt idx="8">
                  <c:v>Забезпеченість належних умов в укриттях</c:v>
                </c:pt>
              </c:strCache>
            </c:strRef>
          </c:cat>
          <c:val>
            <c:numRef>
              <c:f>Лист1!$B$2:$B$10</c:f>
              <c:numCache>
                <c:formatCode>0%</c:formatCode>
                <c:ptCount val="9"/>
                <c:pt idx="0">
                  <c:v>0.65369999999999995</c:v>
                </c:pt>
                <c:pt idx="1">
                  <c:v>0.64480000000000004</c:v>
                </c:pt>
                <c:pt idx="2">
                  <c:v>0.46750000000000003</c:v>
                </c:pt>
                <c:pt idx="3">
                  <c:v>0.1552</c:v>
                </c:pt>
                <c:pt idx="4">
                  <c:v>0.20349999999999999</c:v>
                </c:pt>
                <c:pt idx="5">
                  <c:v>0.18179999999999999</c:v>
                </c:pt>
                <c:pt idx="6">
                  <c:v>0.13170000000000001</c:v>
                </c:pt>
                <c:pt idx="7">
                  <c:v>0.1288</c:v>
                </c:pt>
                <c:pt idx="8">
                  <c:v>0.112</c:v>
                </c:pt>
              </c:numCache>
            </c:numRef>
          </c:val>
          <c:extLst>
            <c:ext xmlns:c16="http://schemas.microsoft.com/office/drawing/2014/chart" uri="{C3380CC4-5D6E-409C-BE32-E72D297353CC}">
              <c16:uniqueId val="{00000002-7D50-4BA0-A989-E2AFEF783638}"/>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6EDC-423F-A214-59B040772087}"/>
              </c:ext>
            </c:extLst>
          </c:dPt>
          <c:dPt>
            <c:idx val="1"/>
            <c:invertIfNegative val="0"/>
            <c:bubble3D val="0"/>
            <c:extLst>
              <c:ext xmlns:c16="http://schemas.microsoft.com/office/drawing/2014/chart" uri="{C3380CC4-5D6E-409C-BE32-E72D297353CC}">
                <c16:uniqueId val="{00000001-6EDC-423F-A214-59B040772087}"/>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Лист1!$A$2:$A$10</c:f>
              <c:strCache>
                <c:ptCount val="9"/>
                <c:pt idx="0">
                  <c:v>Робота системи сповіщення про повітряні тривоги</c:v>
                </c:pt>
                <c:pt idx="1">
                  <c:v>Освітленість центральних вулиць Вінниці</c:v>
                </c:pt>
                <c:pt idx="2">
                  <c:v>Освітленість парків, скверів</c:v>
                </c:pt>
                <c:pt idx="3">
                  <c:v>Освітленість прибудинкових територій</c:v>
                </c:pt>
                <c:pt idx="4">
                  <c:v>Освітленість вулиць у мікрорайонах або старостинських округах</c:v>
                </c:pt>
                <c:pt idx="5">
                  <c:v>Доступність інформації про найближчі укриття</c:v>
                </c:pt>
                <c:pt idx="6">
                  <c:v>Робота системи відеоспостереження</c:v>
                </c:pt>
                <c:pt idx="7">
                  <c:v>Забезпеченість доступу до укриттів</c:v>
                </c:pt>
                <c:pt idx="8">
                  <c:v>Забезпеченість належних умов в укриттях</c:v>
                </c:pt>
              </c:strCache>
            </c:strRef>
          </c:cat>
          <c:val>
            <c:numRef>
              <c:f>Лист1!$B$2:$B$10</c:f>
              <c:numCache>
                <c:formatCode>0%</c:formatCode>
                <c:ptCount val="9"/>
                <c:pt idx="0">
                  <c:v>0.91339999999999999</c:v>
                </c:pt>
                <c:pt idx="1">
                  <c:v>0.84660000000000002</c:v>
                </c:pt>
                <c:pt idx="2">
                  <c:v>0.58860000000000001</c:v>
                </c:pt>
                <c:pt idx="3">
                  <c:v>0.56020000000000003</c:v>
                </c:pt>
                <c:pt idx="4">
                  <c:v>0.5</c:v>
                </c:pt>
                <c:pt idx="5">
                  <c:v>0.48139999999999999</c:v>
                </c:pt>
                <c:pt idx="6">
                  <c:v>0.44790000000000002</c:v>
                </c:pt>
                <c:pt idx="7">
                  <c:v>0.35730000000000001</c:v>
                </c:pt>
                <c:pt idx="8">
                  <c:v>0.1893</c:v>
                </c:pt>
              </c:numCache>
            </c:numRef>
          </c:val>
          <c:extLst>
            <c:ext xmlns:c16="http://schemas.microsoft.com/office/drawing/2014/chart" uri="{C3380CC4-5D6E-409C-BE32-E72D297353CC}">
              <c16:uniqueId val="{00000002-6EDC-423F-A214-59B040772087}"/>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Column1</c:v>
                </c:pt>
              </c:strCache>
            </c:strRef>
          </c:tx>
          <c:spPr>
            <a:solidFill>
              <a:srgbClr val="48A297"/>
            </a:solidFill>
          </c:spPr>
          <c:invertIfNegative val="0"/>
          <c:dPt>
            <c:idx val="0"/>
            <c:invertIfNegative val="0"/>
            <c:bubble3D val="0"/>
            <c:extLst>
              <c:ext xmlns:c16="http://schemas.microsoft.com/office/drawing/2014/chart" uri="{C3380CC4-5D6E-409C-BE32-E72D297353CC}">
                <c16:uniqueId val="{00000000-F005-4A03-9008-97FD80B21AFE}"/>
              </c:ext>
            </c:extLst>
          </c:dPt>
          <c:dPt>
            <c:idx val="1"/>
            <c:invertIfNegative val="0"/>
            <c:bubble3D val="0"/>
            <c:extLst>
              <c:ext xmlns:c16="http://schemas.microsoft.com/office/drawing/2014/chart" uri="{C3380CC4-5D6E-409C-BE32-E72D297353CC}">
                <c16:uniqueId val="{00000001-F005-4A03-9008-97FD80B21AFE}"/>
              </c:ext>
            </c:extLst>
          </c:dPt>
          <c:dLbls>
            <c:spPr>
              <a:noFill/>
              <a:ln w="12700">
                <a:noFill/>
              </a:ln>
              <a:effectLst/>
            </c:spPr>
            <c:txPr>
              <a:bodyPr wrap="none" lIns="38100" tIns="19050" rIns="38100" bIns="19050" anchor="ctr">
                <a:spAutoFit/>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Лист1!$A$2:$A$10</c:f>
              <c:strCache>
                <c:ptCount val="9"/>
                <c:pt idx="0">
                  <c:v>Робота системи сповіщення про повітряні тривоги</c:v>
                </c:pt>
                <c:pt idx="1">
                  <c:v>Освітленість центральних вулиць Вінниці</c:v>
                </c:pt>
                <c:pt idx="2">
                  <c:v>Освітленість парків, скверів</c:v>
                </c:pt>
                <c:pt idx="3">
                  <c:v>Освітленість прибудинкових територій</c:v>
                </c:pt>
                <c:pt idx="4">
                  <c:v>Освітленість вулиць у мікрорайонах або старостинських округах</c:v>
                </c:pt>
                <c:pt idx="5">
                  <c:v>Доступність інформації про найближчі укриття</c:v>
                </c:pt>
                <c:pt idx="6">
                  <c:v>Робота системи відеоспостереження</c:v>
                </c:pt>
                <c:pt idx="7">
                  <c:v>Забезпеченість доступу до укриттів</c:v>
                </c:pt>
                <c:pt idx="8">
                  <c:v>Забезпеченість належних умов в укриттях</c:v>
                </c:pt>
              </c:strCache>
            </c:strRef>
          </c:cat>
          <c:val>
            <c:numRef>
              <c:f>Лист1!$B$2:$B$10</c:f>
              <c:numCache>
                <c:formatCode>0%</c:formatCode>
                <c:ptCount val="9"/>
                <c:pt idx="0">
                  <c:v>0.95540000000000003</c:v>
                </c:pt>
                <c:pt idx="1">
                  <c:v>0.81310000000000004</c:v>
                </c:pt>
                <c:pt idx="2">
                  <c:v>0.34549999999999997</c:v>
                </c:pt>
                <c:pt idx="3">
                  <c:v>0.58660000000000001</c:v>
                </c:pt>
                <c:pt idx="4">
                  <c:v>0.25569999999999998</c:v>
                </c:pt>
                <c:pt idx="5">
                  <c:v>0.28089999999999998</c:v>
                </c:pt>
                <c:pt idx="6">
                  <c:v>0.155</c:v>
                </c:pt>
                <c:pt idx="7">
                  <c:v>0.15609999999999999</c:v>
                </c:pt>
                <c:pt idx="8">
                  <c:v>8.0600000000000005E-2</c:v>
                </c:pt>
              </c:numCache>
            </c:numRef>
          </c:val>
          <c:extLst>
            <c:ext xmlns:c16="http://schemas.microsoft.com/office/drawing/2014/chart" uri="{C3380CC4-5D6E-409C-BE32-E72D297353CC}">
              <c16:uniqueId val="{00000002-F005-4A03-9008-97FD80B21AFE}"/>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DE16-43C8-9C93-8379D5229AC9}"/>
              </c:ext>
            </c:extLst>
          </c:dPt>
          <c:dLbls>
            <c:dLbl>
              <c:idx val="2"/>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39E-4930-B23D-94A71ACC0B4F}"/>
                </c:ext>
              </c:extLst>
            </c:dLbl>
            <c:dLbl>
              <c:idx val="3"/>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39E-4930-B23D-94A71ACC0B4F}"/>
                </c:ext>
              </c:extLst>
            </c:dLbl>
            <c:dLbl>
              <c:idx val="4"/>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39E-4930-B23D-94A71ACC0B4F}"/>
                </c:ext>
              </c:extLst>
            </c:dLbl>
            <c:dLbl>
              <c:idx val="5"/>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39E-4930-B23D-94A71ACC0B4F}"/>
                </c:ext>
              </c:extLst>
            </c:dLbl>
            <c:dLbl>
              <c:idx val="6"/>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39E-4930-B23D-94A71ACC0B4F}"/>
                </c:ext>
              </c:extLst>
            </c:dLbl>
            <c:dLbl>
              <c:idx val="7"/>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39E-4930-B23D-94A71ACC0B4F}"/>
                </c:ext>
              </c:extLst>
            </c:dLbl>
            <c:dLbl>
              <c:idx val="8"/>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39E-4930-B23D-94A71ACC0B4F}"/>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Лист1!$A$2:$A$10</c:f>
              <c:strCache>
                <c:ptCount val="9"/>
                <c:pt idx="0">
                  <c:v>Чистота та облаштованість зелених зон (парки, сквери)</c:v>
                </c:pt>
                <c:pt idx="1">
                  <c:v>Щільність зелених насаджень, якість озеленення міста</c:v>
                </c:pt>
                <c:pt idx="2">
                  <c:v>Комфорт перебування у місті у період високих температур влітку (наявність тіні)</c:v>
                </c:pt>
                <c:pt idx="3">
                  <c:v>Рівень шуму на вулицях</c:v>
                </c:pt>
                <c:pt idx="4">
                  <c:v>Рівень забрудненості повітря</c:v>
                </c:pt>
                <c:pt idx="5">
                  <c:v>Чистота та облаштованість зон поблизу водойм / річок</c:v>
                </c:pt>
                <c:pt idx="6">
                  <c:v>Розвиненість та доступність мережі пунктів прийому вторинної сировини</c:v>
                </c:pt>
                <c:pt idx="7">
                  <c:v>Стан зливової каналізації (відведення дощових вод)</c:v>
                </c:pt>
                <c:pt idx="8">
                  <c:v>Рівень забруднення водойм / річок у місті</c:v>
                </c:pt>
              </c:strCache>
            </c:strRef>
          </c:cat>
          <c:val>
            <c:numRef>
              <c:f>Лист1!$B$2:$B$10</c:f>
              <c:numCache>
                <c:formatCode>0%</c:formatCode>
                <c:ptCount val="9"/>
                <c:pt idx="0">
                  <c:v>0.47970000000000002</c:v>
                </c:pt>
                <c:pt idx="1">
                  <c:v>0.436</c:v>
                </c:pt>
                <c:pt idx="2">
                  <c:v>0.2964</c:v>
                </c:pt>
                <c:pt idx="3">
                  <c:v>0.23139999999999999</c:v>
                </c:pt>
                <c:pt idx="4">
                  <c:v>0.2218</c:v>
                </c:pt>
                <c:pt idx="5">
                  <c:v>0.2031</c:v>
                </c:pt>
                <c:pt idx="6">
                  <c:v>0.1724</c:v>
                </c:pt>
                <c:pt idx="7">
                  <c:v>0.16450000000000001</c:v>
                </c:pt>
                <c:pt idx="8">
                  <c:v>6.54E-2</c:v>
                </c:pt>
              </c:numCache>
            </c:numRef>
          </c:val>
          <c:extLst>
            <c:ext xmlns:c16="http://schemas.microsoft.com/office/drawing/2014/chart" uri="{C3380CC4-5D6E-409C-BE32-E72D297353CC}">
              <c16:uniqueId val="{00000002-DE16-43C8-9C93-8379D5229AC9}"/>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Лист1!$A$2:$A$10</c:f>
              <c:strCache>
                <c:ptCount val="9"/>
                <c:pt idx="0">
                  <c:v>Чистота та облаштованість зелених зон (парки, сквери)</c:v>
                </c:pt>
                <c:pt idx="1">
                  <c:v>Щільність зелених насаджень, якість озеленення міста</c:v>
                </c:pt>
                <c:pt idx="2">
                  <c:v>Комфорт перебування у місті у період високих температур влітку (наявність тіні)</c:v>
                </c:pt>
                <c:pt idx="3">
                  <c:v>Рівень шуму на вулицях</c:v>
                </c:pt>
                <c:pt idx="4">
                  <c:v>Рівень забрудненості повітря</c:v>
                </c:pt>
                <c:pt idx="5">
                  <c:v>Чистота та облаштованість зон поблизу водойм / річок</c:v>
                </c:pt>
                <c:pt idx="6">
                  <c:v>Розвиненість та доступність мережі пунктів прийому вторинної сировини</c:v>
                </c:pt>
                <c:pt idx="7">
                  <c:v>Стан зливової каналізації (відведення дощових вод)</c:v>
                </c:pt>
                <c:pt idx="8">
                  <c:v>Рівень забруднення водойм / річок у місті</c:v>
                </c:pt>
              </c:strCache>
            </c:strRef>
          </c:cat>
          <c:val>
            <c:numRef>
              <c:f>Лист1!$C$2:$C$10</c:f>
              <c:numCache>
                <c:formatCode>0%</c:formatCode>
                <c:ptCount val="9"/>
                <c:pt idx="0">
                  <c:v>0.50659999999999994</c:v>
                </c:pt>
                <c:pt idx="1">
                  <c:v>0.42010000000000003</c:v>
                </c:pt>
                <c:pt idx="2">
                  <c:v>0.34420000000000001</c:v>
                </c:pt>
                <c:pt idx="3">
                  <c:v>0.34560000000000002</c:v>
                </c:pt>
                <c:pt idx="4">
                  <c:v>0.33499999999999996</c:v>
                </c:pt>
                <c:pt idx="5">
                  <c:v>0.24340000000000001</c:v>
                </c:pt>
                <c:pt idx="6">
                  <c:v>0.27100000000000002</c:v>
                </c:pt>
                <c:pt idx="7">
                  <c:v>0.24220000000000003</c:v>
                </c:pt>
                <c:pt idx="8">
                  <c:v>0.23169999999999999</c:v>
                </c:pt>
              </c:numCache>
            </c:numRef>
          </c:val>
          <c:extLst>
            <c:ext xmlns:c16="http://schemas.microsoft.com/office/drawing/2014/chart" uri="{C3380CC4-5D6E-409C-BE32-E72D297353CC}">
              <c16:uniqueId val="{00000000-B04B-4FE2-AC08-1916F0ADD7B3}"/>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7 – повністю задоволені + 6</c:v>
                </c:pt>
              </c:strCache>
            </c:strRef>
          </c:tx>
          <c:spPr>
            <a:solidFill>
              <a:srgbClr val="2EC443"/>
            </a:solidFill>
          </c:spPr>
          <c:invertIfNegative val="0"/>
          <c:dPt>
            <c:idx val="0"/>
            <c:invertIfNegative val="0"/>
            <c:bubble3D val="0"/>
            <c:extLst>
              <c:ext xmlns:c16="http://schemas.microsoft.com/office/drawing/2014/chart" uri="{C3380CC4-5D6E-409C-BE32-E72D297353CC}">
                <c16:uniqueId val="{00000000-9E52-4F02-AB93-0A1FD231F13B}"/>
              </c:ext>
            </c:extLst>
          </c:dPt>
          <c:dLbls>
            <c:spPr>
              <a:noFill/>
              <a:ln>
                <a:noFill/>
              </a:ln>
              <a:effectLst/>
            </c:spPr>
            <c:txPr>
              <a:bodyPr wrap="non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Лист1!$A$2:$A$13</c:f>
              <c:strCache>
                <c:ptCount val="12"/>
                <c:pt idx="0">
                  <c:v>Чистота та облаштованість зелених зон (парки, сквери)</c:v>
                </c:pt>
                <c:pt idx="1">
                  <c:v>Щільність зелених насаджень, якість озеленення міста</c:v>
                </c:pt>
                <c:pt idx="2">
                  <c:v>Комфорт перебування у місті у період високих температур влітку (наявність тіні)</c:v>
                </c:pt>
                <c:pt idx="3">
                  <c:v>Стан поводження з побутовими відходами (вивіз сміття, сортування, складування)</c:v>
                </c:pt>
                <c:pt idx="4">
                  <c:v>Рівень шуму на вулицях</c:v>
                </c:pt>
                <c:pt idx="5">
                  <c:v>Рівень забрудненості повітря</c:v>
                </c:pt>
                <c:pt idx="6">
                  <c:v>Чистота та облаштованість зон поблизу водойм / річок</c:v>
                </c:pt>
                <c:pt idx="7">
                  <c:v>Розвиненість та доступність мережі пунктів прийому вторинної сировини</c:v>
                </c:pt>
                <c:pt idx="8">
                  <c:v>Стан поводження з небезпечними відходами (промислові, медичні відходи, тощо)</c:v>
                </c:pt>
                <c:pt idx="9">
                  <c:v>Стан зливової каналізації (відведення дощових вод)</c:v>
                </c:pt>
                <c:pt idx="10">
                  <c:v>Стан міських сміттєзвалищ</c:v>
                </c:pt>
                <c:pt idx="11">
                  <c:v>Рівень забруднення водойм / річок у місті</c:v>
                </c:pt>
              </c:strCache>
            </c:strRef>
          </c:cat>
          <c:val>
            <c:numRef>
              <c:f>Лист1!$B$2:$B$13</c:f>
              <c:numCache>
                <c:formatCode>0%</c:formatCode>
                <c:ptCount val="12"/>
                <c:pt idx="0">
                  <c:v>0.47970000000000002</c:v>
                </c:pt>
                <c:pt idx="1">
                  <c:v>0.43590000000000001</c:v>
                </c:pt>
                <c:pt idx="2">
                  <c:v>0.2964</c:v>
                </c:pt>
                <c:pt idx="3">
                  <c:v>0.27310000000000001</c:v>
                </c:pt>
                <c:pt idx="4">
                  <c:v>0.23130000000000001</c:v>
                </c:pt>
                <c:pt idx="5">
                  <c:v>0.22170000000000001</c:v>
                </c:pt>
                <c:pt idx="6">
                  <c:v>0.2031</c:v>
                </c:pt>
                <c:pt idx="7">
                  <c:v>0.1724</c:v>
                </c:pt>
                <c:pt idx="8">
                  <c:v>0.17130000000000001</c:v>
                </c:pt>
                <c:pt idx="9">
                  <c:v>0.16450000000000001</c:v>
                </c:pt>
                <c:pt idx="10">
                  <c:v>8.8099999999999998E-2</c:v>
                </c:pt>
                <c:pt idx="11">
                  <c:v>6.5500000000000003E-2</c:v>
                </c:pt>
              </c:numCache>
            </c:numRef>
          </c:val>
          <c:extLst>
            <c:ext xmlns:c16="http://schemas.microsoft.com/office/drawing/2014/chart" uri="{C3380CC4-5D6E-409C-BE32-E72D297353CC}">
              <c16:uniqueId val="{00000001-9E52-4F02-AB93-0A1FD231F13B}"/>
            </c:ext>
          </c:extLst>
        </c:ser>
        <c:ser>
          <c:idx val="1"/>
          <c:order val="1"/>
          <c:tx>
            <c:strRef>
              <c:f>Лист1!$C$1</c:f>
              <c:strCache>
                <c:ptCount val="1"/>
                <c:pt idx="0">
                  <c:v>5 + 4 – нейтральна оцінка + 3</c:v>
                </c:pt>
              </c:strCache>
            </c:strRef>
          </c:tx>
          <c:spPr>
            <a:solidFill>
              <a:schemeClr val="accent2">
                <a:lumMod val="20000"/>
                <a:lumOff val="80000"/>
              </a:schemeClr>
            </a:solidFill>
          </c:spPr>
          <c:invertIfNegative val="0"/>
          <c:dLbls>
            <c:spPr>
              <a:noFill/>
              <a:ln>
                <a:noFill/>
              </a:ln>
              <a:effectLst/>
            </c:spPr>
            <c:txPr>
              <a:bodyPr wrap="square" lIns="38100" tIns="19050" rIns="38100" bIns="19050" anchor="ctr">
                <a:spAutoFit/>
              </a:bodyPr>
              <a:lstStyle/>
              <a:p>
                <a:pPr>
                  <a:defRPr sz="1100"/>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Лист1!$A$2:$A$13</c:f>
              <c:strCache>
                <c:ptCount val="12"/>
                <c:pt idx="0">
                  <c:v>Чистота та облаштованість зелених зон (парки, сквери)</c:v>
                </c:pt>
                <c:pt idx="1">
                  <c:v>Щільність зелених насаджень, якість озеленення міста</c:v>
                </c:pt>
                <c:pt idx="2">
                  <c:v>Комфорт перебування у місті у період високих температур влітку (наявність тіні)</c:v>
                </c:pt>
                <c:pt idx="3">
                  <c:v>Стан поводження з побутовими відходами (вивіз сміття, сортування, складування)</c:v>
                </c:pt>
                <c:pt idx="4">
                  <c:v>Рівень шуму на вулицях</c:v>
                </c:pt>
                <c:pt idx="5">
                  <c:v>Рівень забрудненості повітря</c:v>
                </c:pt>
                <c:pt idx="6">
                  <c:v>Чистота та облаштованість зон поблизу водойм / річок</c:v>
                </c:pt>
                <c:pt idx="7">
                  <c:v>Розвиненість та доступність мережі пунктів прийому вторинної сировини</c:v>
                </c:pt>
                <c:pt idx="8">
                  <c:v>Стан поводження з небезпечними відходами (промислові, медичні відходи, тощо)</c:v>
                </c:pt>
                <c:pt idx="9">
                  <c:v>Стан зливової каналізації (відведення дощових вод)</c:v>
                </c:pt>
                <c:pt idx="10">
                  <c:v>Стан міських сміттєзвалищ</c:v>
                </c:pt>
                <c:pt idx="11">
                  <c:v>Рівень забруднення водойм / річок у місті</c:v>
                </c:pt>
              </c:strCache>
            </c:strRef>
          </c:cat>
          <c:val>
            <c:numRef>
              <c:f>Лист1!$C$2:$C$13</c:f>
              <c:numCache>
                <c:formatCode>0%</c:formatCode>
                <c:ptCount val="12"/>
                <c:pt idx="0">
                  <c:v>0.48959999999999998</c:v>
                </c:pt>
                <c:pt idx="1">
                  <c:v>0.52259999999999995</c:v>
                </c:pt>
                <c:pt idx="2">
                  <c:v>0.62260000000000004</c:v>
                </c:pt>
                <c:pt idx="3">
                  <c:v>0.5927</c:v>
                </c:pt>
                <c:pt idx="4">
                  <c:v>0.70620000000000005</c:v>
                </c:pt>
                <c:pt idx="5">
                  <c:v>0.69410000000000005</c:v>
                </c:pt>
                <c:pt idx="6">
                  <c:v>0.65959999999999996</c:v>
                </c:pt>
                <c:pt idx="7">
                  <c:v>0.60629999999999995</c:v>
                </c:pt>
                <c:pt idx="8">
                  <c:v>0.54</c:v>
                </c:pt>
                <c:pt idx="9">
                  <c:v>0.68579999999999997</c:v>
                </c:pt>
                <c:pt idx="10">
                  <c:v>0.56369999999999998</c:v>
                </c:pt>
                <c:pt idx="11">
                  <c:v>0.58689999999999998</c:v>
                </c:pt>
              </c:numCache>
            </c:numRef>
          </c:val>
          <c:extLst>
            <c:ext xmlns:c16="http://schemas.microsoft.com/office/drawing/2014/chart" uri="{C3380CC4-5D6E-409C-BE32-E72D297353CC}">
              <c16:uniqueId val="{00000002-9E52-4F02-AB93-0A1FD231F13B}"/>
            </c:ext>
          </c:extLst>
        </c:ser>
        <c:ser>
          <c:idx val="2"/>
          <c:order val="2"/>
          <c:tx>
            <c:strRef>
              <c:f>Лист1!$D$1</c:f>
              <c:strCache>
                <c:ptCount val="1"/>
                <c:pt idx="0">
                  <c:v>2 + 1 – абсолютно не задоволені</c:v>
                </c:pt>
              </c:strCache>
            </c:strRef>
          </c:tx>
          <c:spPr>
            <a:solidFill>
              <a:srgbClr val="FF7D7D"/>
            </a:solidFill>
          </c:spPr>
          <c:invertIfNegative val="0"/>
          <c:dLbls>
            <c:dLbl>
              <c:idx val="0"/>
              <c:layout>
                <c:manualLayout>
                  <c:x val="-3.695139364217812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52-4F02-AB93-0A1FD231F13B}"/>
                </c:ext>
              </c:extLst>
            </c:dLbl>
            <c:dLbl>
              <c:idx val="1"/>
              <c:layout>
                <c:manualLayout>
                  <c:x val="-3.6951393642178011E-2"/>
                  <c:y val="1.456648171007692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E52-4F02-AB93-0A1FD231F13B}"/>
                </c:ext>
              </c:extLst>
            </c:dLbl>
            <c:dLbl>
              <c:idx val="2"/>
              <c:layout>
                <c:manualLayout>
                  <c:x val="-1.2317131214059487E-2"/>
                  <c:y val="2.5025025025025023E-7"/>
                </c:manualLayout>
              </c:layout>
              <c:spPr>
                <a:noFill/>
                <a:ln>
                  <a:noFill/>
                </a:ln>
                <a:effectLst/>
              </c:spPr>
              <c:txPr>
                <a:bodyPr wrap="square" lIns="38100" tIns="19050" rIns="38100" bIns="19050" anchor="ctr">
                  <a:spAutoFit/>
                </a:bodyPr>
                <a:lstStyle/>
                <a:p>
                  <a:pPr>
                    <a:defRPr sz="1000"/>
                  </a:pPr>
                  <a:endParaRPr lang="uk-UA"/>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52-4F02-AB93-0A1FD231F13B}"/>
                </c:ext>
              </c:extLst>
            </c:dLbl>
            <c:dLbl>
              <c:idx val="4"/>
              <c:layout>
                <c:manualLayout>
                  <c:x val="-4.6189242052722658E-2"/>
                  <c:y val="7.507507507507507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52-4F02-AB93-0A1FD231F13B}"/>
                </c:ext>
              </c:extLst>
            </c:dLbl>
            <c:dLbl>
              <c:idx val="5"/>
              <c:layout>
                <c:manualLayout>
                  <c:x val="-9.2378484105445306E-3"/>
                  <c:y val="2.50250250308516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52-4F02-AB93-0A1FD231F13B}"/>
                </c:ext>
              </c:extLst>
            </c:dLbl>
            <c:spPr>
              <a:noFill/>
              <a:ln>
                <a:noFill/>
              </a:ln>
              <a:effectLst/>
            </c:spPr>
            <c:txPr>
              <a:bodyPr wrap="square" lIns="38100" tIns="19050" rIns="38100" bIns="19050" anchor="ctr">
                <a:spAutoFit/>
              </a:bodyPr>
              <a:lstStyle/>
              <a:p>
                <a:pPr>
                  <a:defRPr sz="900"/>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Лист1!$A$2:$A$13</c:f>
              <c:strCache>
                <c:ptCount val="12"/>
                <c:pt idx="0">
                  <c:v>Чистота та облаштованість зелених зон (парки, сквери)</c:v>
                </c:pt>
                <c:pt idx="1">
                  <c:v>Щільність зелених насаджень, якість озеленення міста</c:v>
                </c:pt>
                <c:pt idx="2">
                  <c:v>Комфорт перебування у місті у період високих температур влітку (наявність тіні)</c:v>
                </c:pt>
                <c:pt idx="3">
                  <c:v>Стан поводження з побутовими відходами (вивіз сміття, сортування, складування)</c:v>
                </c:pt>
                <c:pt idx="4">
                  <c:v>Рівень шуму на вулицях</c:v>
                </c:pt>
                <c:pt idx="5">
                  <c:v>Рівень забрудненості повітря</c:v>
                </c:pt>
                <c:pt idx="6">
                  <c:v>Чистота та облаштованість зон поблизу водойм / річок</c:v>
                </c:pt>
                <c:pt idx="7">
                  <c:v>Розвиненість та доступність мережі пунктів прийому вторинної сировини</c:v>
                </c:pt>
                <c:pt idx="8">
                  <c:v>Стан поводження з небезпечними відходами (промислові, медичні відходи, тощо)</c:v>
                </c:pt>
                <c:pt idx="9">
                  <c:v>Стан зливової каналізації (відведення дощових вод)</c:v>
                </c:pt>
                <c:pt idx="10">
                  <c:v>Стан міських сміттєзвалищ</c:v>
                </c:pt>
                <c:pt idx="11">
                  <c:v>Рівень забруднення водойм / річок у місті</c:v>
                </c:pt>
              </c:strCache>
            </c:strRef>
          </c:cat>
          <c:val>
            <c:numRef>
              <c:f>Лист1!$D$2:$D$13</c:f>
              <c:numCache>
                <c:formatCode>0%</c:formatCode>
                <c:ptCount val="12"/>
                <c:pt idx="0">
                  <c:v>2.2700000000000001E-2</c:v>
                </c:pt>
                <c:pt idx="1">
                  <c:v>3.6499999999999998E-2</c:v>
                </c:pt>
                <c:pt idx="2">
                  <c:v>6.9500000000000006E-2</c:v>
                </c:pt>
                <c:pt idx="3">
                  <c:v>0.1167</c:v>
                </c:pt>
                <c:pt idx="4">
                  <c:v>5.8500000000000003E-2</c:v>
                </c:pt>
                <c:pt idx="5">
                  <c:v>6.3500000000000001E-2</c:v>
                </c:pt>
                <c:pt idx="6">
                  <c:v>0.1134</c:v>
                </c:pt>
                <c:pt idx="7">
                  <c:v>0.13120000000000001</c:v>
                </c:pt>
                <c:pt idx="8">
                  <c:v>8.8800000000000004E-2</c:v>
                </c:pt>
                <c:pt idx="9">
                  <c:v>0.12690000000000001</c:v>
                </c:pt>
                <c:pt idx="10">
                  <c:v>0.13109999999999999</c:v>
                </c:pt>
                <c:pt idx="11">
                  <c:v>0.31590000000000001</c:v>
                </c:pt>
              </c:numCache>
            </c:numRef>
          </c:val>
          <c:extLst>
            <c:ext xmlns:c16="http://schemas.microsoft.com/office/drawing/2014/chart" uri="{C3380CC4-5D6E-409C-BE32-E72D297353CC}">
              <c16:uniqueId val="{00000004-9E52-4F02-AB93-0A1FD231F13B}"/>
            </c:ext>
          </c:extLst>
        </c:ser>
        <c:ser>
          <c:idx val="3"/>
          <c:order val="3"/>
          <c:tx>
            <c:strRef>
              <c:f>Лист1!$E$1</c:f>
              <c:strCache>
                <c:ptCount val="1"/>
                <c:pt idx="0">
                  <c:v>Важко сказати</c:v>
                </c:pt>
              </c:strCache>
            </c:strRef>
          </c:tx>
          <c:spPr>
            <a:solidFill>
              <a:schemeClr val="bg1">
                <a:lumMod val="85000"/>
              </a:schemeClr>
            </a:solidFill>
          </c:spPr>
          <c:invertIfNegative val="0"/>
          <c:dLbls>
            <c:spPr>
              <a:noFill/>
              <a:ln>
                <a:noFill/>
              </a:ln>
              <a:effectLst/>
            </c:spPr>
            <c:txPr>
              <a:bodyPr wrap="square" lIns="38100" tIns="19050" rIns="38100" bIns="19050" anchor="ctr">
                <a:spAutoFit/>
              </a:bodyPr>
              <a:lstStyle/>
              <a:p>
                <a:pPr>
                  <a:defRPr sz="8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Лист1!$A$2:$A$13</c:f>
              <c:strCache>
                <c:ptCount val="12"/>
                <c:pt idx="0">
                  <c:v>Чистота та облаштованість зелених зон (парки, сквери)</c:v>
                </c:pt>
                <c:pt idx="1">
                  <c:v>Щільність зелених насаджень, якість озеленення міста</c:v>
                </c:pt>
                <c:pt idx="2">
                  <c:v>Комфорт перебування у місті у період високих температур влітку (наявність тіні)</c:v>
                </c:pt>
                <c:pt idx="3">
                  <c:v>Стан поводження з побутовими відходами (вивіз сміття, сортування, складування)</c:v>
                </c:pt>
                <c:pt idx="4">
                  <c:v>Рівень шуму на вулицях</c:v>
                </c:pt>
                <c:pt idx="5">
                  <c:v>Рівень забрудненості повітря</c:v>
                </c:pt>
                <c:pt idx="6">
                  <c:v>Чистота та облаштованість зон поблизу водойм / річок</c:v>
                </c:pt>
                <c:pt idx="7">
                  <c:v>Розвиненість та доступність мережі пунктів прийому вторинної сировини</c:v>
                </c:pt>
                <c:pt idx="8">
                  <c:v>Стан поводження з небезпечними відходами (промислові, медичні відходи, тощо)</c:v>
                </c:pt>
                <c:pt idx="9">
                  <c:v>Стан зливової каналізації (відведення дощових вод)</c:v>
                </c:pt>
                <c:pt idx="10">
                  <c:v>Стан міських сміттєзвалищ</c:v>
                </c:pt>
                <c:pt idx="11">
                  <c:v>Рівень забруднення водойм / річок у місті</c:v>
                </c:pt>
              </c:strCache>
            </c:strRef>
          </c:cat>
          <c:val>
            <c:numRef>
              <c:f>Лист1!$E$2:$E$13</c:f>
              <c:numCache>
                <c:formatCode>0%</c:formatCode>
                <c:ptCount val="12"/>
                <c:pt idx="0">
                  <c:v>8.0000000000000002E-3</c:v>
                </c:pt>
                <c:pt idx="1">
                  <c:v>5.0000000000000001E-3</c:v>
                </c:pt>
                <c:pt idx="2">
                  <c:v>1.15E-2</c:v>
                </c:pt>
                <c:pt idx="3">
                  <c:v>1.7500000000000002E-2</c:v>
                </c:pt>
                <c:pt idx="4" formatCode="0.0%">
                  <c:v>4.0000000000000001E-3</c:v>
                </c:pt>
                <c:pt idx="5">
                  <c:v>2.07E-2</c:v>
                </c:pt>
                <c:pt idx="6">
                  <c:v>2.4E-2</c:v>
                </c:pt>
                <c:pt idx="7">
                  <c:v>0.09</c:v>
                </c:pt>
                <c:pt idx="8">
                  <c:v>0.19989999999999999</c:v>
                </c:pt>
                <c:pt idx="9">
                  <c:v>2.2700000000000001E-2</c:v>
                </c:pt>
                <c:pt idx="10">
                  <c:v>0.21709999999999999</c:v>
                </c:pt>
                <c:pt idx="11">
                  <c:v>3.1699999999999999E-2</c:v>
                </c:pt>
              </c:numCache>
            </c:numRef>
          </c:val>
          <c:extLst>
            <c:ext xmlns:c16="http://schemas.microsoft.com/office/drawing/2014/chart" uri="{C3380CC4-5D6E-409C-BE32-E72D297353CC}">
              <c16:uniqueId val="{00000005-9E52-4F02-AB93-0A1FD231F13B}"/>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7 – повністю задоволені + 6</c:v>
                </c:pt>
              </c:strCache>
            </c:strRef>
          </c:tx>
          <c:spPr>
            <a:solidFill>
              <a:srgbClr val="2EC443"/>
            </a:solidFill>
          </c:spPr>
          <c:invertIfNegative val="0"/>
          <c:dPt>
            <c:idx val="0"/>
            <c:invertIfNegative val="0"/>
            <c:bubble3D val="0"/>
            <c:extLst>
              <c:ext xmlns:c16="http://schemas.microsoft.com/office/drawing/2014/chart" uri="{C3380CC4-5D6E-409C-BE32-E72D297353CC}">
                <c16:uniqueId val="{00000000-76F4-4AE8-832E-E83051DA4C1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Ref>
              <c:f>Лист1!$A$2</c:f>
              <c:numCache>
                <c:formatCode>General</c:formatCode>
                <c:ptCount val="1"/>
              </c:numCache>
            </c:numRef>
          </c:cat>
          <c:val>
            <c:numRef>
              <c:f>Лист1!$B$2</c:f>
              <c:numCache>
                <c:formatCode>0%</c:formatCode>
                <c:ptCount val="1"/>
              </c:numCache>
            </c:numRef>
          </c:val>
          <c:extLst>
            <c:ext xmlns:c16="http://schemas.microsoft.com/office/drawing/2014/chart" uri="{C3380CC4-5D6E-409C-BE32-E72D297353CC}">
              <c16:uniqueId val="{00000001-76F4-4AE8-832E-E83051DA4C14}"/>
            </c:ext>
          </c:extLst>
        </c:ser>
        <c:ser>
          <c:idx val="1"/>
          <c:order val="1"/>
          <c:tx>
            <c:strRef>
              <c:f>Лист1!$C$1</c:f>
              <c:strCache>
                <c:ptCount val="1"/>
                <c:pt idx="0">
                  <c:v>5 + 4 – нейтральна оцінка + 3</c:v>
                </c:pt>
              </c:strCache>
            </c:strRef>
          </c:tx>
          <c:spPr>
            <a:solidFill>
              <a:schemeClr val="accent2">
                <a:lumMod val="20000"/>
                <a:lumOff val="8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Лист1!$A$2</c:f>
              <c:numCache>
                <c:formatCode>General</c:formatCode>
                <c:ptCount val="1"/>
              </c:numCache>
            </c:numRef>
          </c:cat>
          <c:val>
            <c:numRef>
              <c:f>Лист1!$C$2</c:f>
              <c:numCache>
                <c:formatCode>0%</c:formatCode>
                <c:ptCount val="1"/>
              </c:numCache>
            </c:numRef>
          </c:val>
          <c:extLst>
            <c:ext xmlns:c16="http://schemas.microsoft.com/office/drawing/2014/chart" uri="{C3380CC4-5D6E-409C-BE32-E72D297353CC}">
              <c16:uniqueId val="{00000002-76F4-4AE8-832E-E83051DA4C14}"/>
            </c:ext>
          </c:extLst>
        </c:ser>
        <c:ser>
          <c:idx val="2"/>
          <c:order val="2"/>
          <c:tx>
            <c:strRef>
              <c:f>Лист1!$D$1</c:f>
              <c:strCache>
                <c:ptCount val="1"/>
                <c:pt idx="0">
                  <c:v>2 + 1 – абсолютно не задоволені</c:v>
                </c:pt>
              </c:strCache>
            </c:strRef>
          </c:tx>
          <c:spPr>
            <a:solidFill>
              <a:srgbClr val="FF7D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Лист1!$A$2</c:f>
              <c:numCache>
                <c:formatCode>General</c:formatCode>
                <c:ptCount val="1"/>
              </c:numCache>
            </c:numRef>
          </c:cat>
          <c:val>
            <c:numRef>
              <c:f>Лист1!$D$2</c:f>
              <c:numCache>
                <c:formatCode>0%</c:formatCode>
                <c:ptCount val="1"/>
              </c:numCache>
            </c:numRef>
          </c:val>
          <c:extLst>
            <c:ext xmlns:c16="http://schemas.microsoft.com/office/drawing/2014/chart" uri="{C3380CC4-5D6E-409C-BE32-E72D297353CC}">
              <c16:uniqueId val="{00000003-76F4-4AE8-832E-E83051DA4C14}"/>
            </c:ext>
          </c:extLst>
        </c:ser>
        <c:ser>
          <c:idx val="3"/>
          <c:order val="3"/>
          <c:tx>
            <c:strRef>
              <c:f>Лист1!$E$1</c:f>
              <c:strCache>
                <c:ptCount val="1"/>
                <c:pt idx="0">
                  <c:v>Важко сказати</c:v>
                </c:pt>
              </c:strCache>
            </c:strRef>
          </c:tx>
          <c:spPr>
            <a:solidFill>
              <a:schemeClr val="bg1">
                <a:lumMod val="85000"/>
              </a:schemeClr>
            </a:solidFill>
          </c:spPr>
          <c:invertIfNegative val="0"/>
          <c:cat>
            <c:numRef>
              <c:f>Лист1!$A$2</c:f>
              <c:numCache>
                <c:formatCode>General</c:formatCode>
                <c:ptCount val="1"/>
              </c:numCache>
            </c:numRef>
          </c:cat>
          <c:val>
            <c:numRef>
              <c:f>Лист1!$E$2</c:f>
              <c:numCache>
                <c:formatCode>General</c:formatCode>
                <c:ptCount val="1"/>
              </c:numCache>
            </c:numRef>
          </c:val>
          <c:extLst>
            <c:ext xmlns:c16="http://schemas.microsoft.com/office/drawing/2014/chart" uri="{C3380CC4-5D6E-409C-BE32-E72D297353CC}">
              <c16:uniqueId val="{00000004-76F4-4AE8-832E-E83051DA4C14}"/>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legend>
      <c:legendPos val="t"/>
      <c:layout>
        <c:manualLayout>
          <c:xMode val="edge"/>
          <c:yMode val="edge"/>
          <c:x val="0"/>
          <c:y val="7.4981107122614771E-2"/>
          <c:w val="0.96161534839924667"/>
          <c:h val="0.87395355640725292"/>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7 – повністю задоволені + 6</c:v>
                </c:pt>
              </c:strCache>
            </c:strRef>
          </c:tx>
          <c:spPr>
            <a:solidFill>
              <a:srgbClr val="2EC443"/>
            </a:solidFill>
          </c:spPr>
          <c:invertIfNegative val="0"/>
          <c:dPt>
            <c:idx val="3"/>
            <c:invertIfNegative val="0"/>
            <c:bubble3D val="0"/>
          </c:dPt>
          <c:dLbls>
            <c:spPr>
              <a:noFill/>
              <a:ln>
                <a:noFill/>
              </a:ln>
              <a:effectLst/>
            </c:spPr>
            <c:txPr>
              <a:bodyPr wrap="non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Лист1!$A$2:$A$5</c:f>
              <c:strCache>
                <c:ptCount val="4"/>
                <c:pt idx="0">
                  <c:v>Зручність користування громадським транспортом для людей старшого віку, людей з інваліднідністю, жінок з дітьми</c:v>
                </c:pt>
                <c:pt idx="1">
                  <c:v>Облаштованість умов для людей з інвалідністю, старшого віку, жінок з дітьми</c:v>
                </c:pt>
                <c:pt idx="2">
                  <c:v>Облаштованість умов в будинку для людей з інвалідністю, людей старшого віку, жінок з дітьми</c:v>
                </c:pt>
                <c:pt idx="3">
                  <c:v>Зручність пересування по місту пішки для людей старшого віку, людей з інвалідністю, жінок з дітьми</c:v>
                </c:pt>
              </c:strCache>
            </c:strRef>
          </c:cat>
          <c:val>
            <c:numRef>
              <c:f>Лист1!$B$2:$B$5</c:f>
              <c:numCache>
                <c:formatCode>###0%</c:formatCode>
                <c:ptCount val="4"/>
                <c:pt idx="0">
                  <c:v>0.49705671467281187</c:v>
                </c:pt>
                <c:pt idx="1">
                  <c:v>0.2484252860012143</c:v>
                </c:pt>
                <c:pt idx="2">
                  <c:v>0.22541784262900635</c:v>
                </c:pt>
                <c:pt idx="3">
                  <c:v>0.20324309883826186</c:v>
                </c:pt>
              </c:numCache>
            </c:numRef>
          </c:val>
          <c:extLst>
            <c:ext xmlns:c16="http://schemas.microsoft.com/office/drawing/2014/chart" uri="{C3380CC4-5D6E-409C-BE32-E72D297353CC}">
              <c16:uniqueId val="{00000001-9E52-4F02-AB93-0A1FD231F13B}"/>
            </c:ext>
          </c:extLst>
        </c:ser>
        <c:ser>
          <c:idx val="1"/>
          <c:order val="1"/>
          <c:tx>
            <c:strRef>
              <c:f>Лист1!$C$1</c:f>
              <c:strCache>
                <c:ptCount val="1"/>
                <c:pt idx="0">
                  <c:v>5 + 4 – нейтральна оцінка + 3</c:v>
                </c:pt>
              </c:strCache>
            </c:strRef>
          </c:tx>
          <c:spPr>
            <a:solidFill>
              <a:schemeClr val="accent2">
                <a:lumMod val="20000"/>
                <a:lumOff val="80000"/>
              </a:schemeClr>
            </a:solidFill>
          </c:spPr>
          <c:invertIfNegative val="0"/>
          <c:dLbls>
            <c:spPr>
              <a:noFill/>
              <a:ln>
                <a:noFill/>
              </a:ln>
              <a:effectLst/>
            </c:spPr>
            <c:txPr>
              <a:bodyPr wrap="square" lIns="38100" tIns="19050" rIns="38100" bIns="19050" anchor="ctr">
                <a:spAutoFit/>
              </a:bodyPr>
              <a:lstStyle/>
              <a:p>
                <a:pPr>
                  <a:defRPr sz="1100"/>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Зручність користування громадським транспортом для людей старшого віку, людей з інваліднідністю, жінок з дітьми</c:v>
                </c:pt>
                <c:pt idx="1">
                  <c:v>Облаштованість умов для людей з інвалідністю, старшого віку, жінок з дітьми</c:v>
                </c:pt>
                <c:pt idx="2">
                  <c:v>Облаштованість умов в будинку для людей з інвалідністю, людей старшого віку, жінок з дітьми</c:v>
                </c:pt>
                <c:pt idx="3">
                  <c:v>Зручність пересування по місту пішки для людей старшого віку, людей з інвалідністю, жінок з дітьми</c:v>
                </c:pt>
              </c:strCache>
            </c:strRef>
          </c:cat>
          <c:val>
            <c:numRef>
              <c:f>Лист1!$C$2:$C$5</c:f>
              <c:numCache>
                <c:formatCode>###0%</c:formatCode>
                <c:ptCount val="4"/>
                <c:pt idx="0">
                  <c:v>0.44893640856545891</c:v>
                </c:pt>
                <c:pt idx="1">
                  <c:v>0.63326130383340595</c:v>
                </c:pt>
                <c:pt idx="2">
                  <c:v>0.41695108530793812</c:v>
                </c:pt>
                <c:pt idx="3">
                  <c:v>0.65823625888427673</c:v>
                </c:pt>
              </c:numCache>
            </c:numRef>
          </c:val>
          <c:extLst>
            <c:ext xmlns:c16="http://schemas.microsoft.com/office/drawing/2014/chart" uri="{C3380CC4-5D6E-409C-BE32-E72D297353CC}">
              <c16:uniqueId val="{00000002-9E52-4F02-AB93-0A1FD231F13B}"/>
            </c:ext>
          </c:extLst>
        </c:ser>
        <c:ser>
          <c:idx val="2"/>
          <c:order val="2"/>
          <c:tx>
            <c:strRef>
              <c:f>Лист1!$D$1</c:f>
              <c:strCache>
                <c:ptCount val="1"/>
                <c:pt idx="0">
                  <c:v>2 + 1 – абсолютно не задоволені</c:v>
                </c:pt>
              </c:strCache>
            </c:strRef>
          </c:tx>
          <c:spPr>
            <a:solidFill>
              <a:srgbClr val="FF7D7D"/>
            </a:solidFill>
          </c:spPr>
          <c:invertIfNegative val="0"/>
          <c:dLbls>
            <c:dLbl>
              <c:idx val="0"/>
              <c:layout>
                <c:manualLayout>
                  <c:x val="-3.6951393642178011E-2"/>
                  <c:y val="1.456648171007692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52-4F02-AB93-0A1FD231F13B}"/>
                </c:ext>
              </c:extLst>
            </c:dLbl>
            <c:dLbl>
              <c:idx val="2"/>
              <c:layout>
                <c:manualLayout>
                  <c:x val="-1.2317131214059487E-2"/>
                  <c:y val="2.5025025025025023E-7"/>
                </c:manualLayout>
              </c:layout>
              <c:spPr>
                <a:noFill/>
                <a:ln>
                  <a:noFill/>
                </a:ln>
                <a:effectLst/>
              </c:spPr>
              <c:txPr>
                <a:bodyPr wrap="square" lIns="38100" tIns="19050" rIns="38100" bIns="19050" anchor="ctr">
                  <a:spAutoFit/>
                </a:bodyPr>
                <a:lstStyle/>
                <a:p>
                  <a:pPr>
                    <a:defRPr sz="1200"/>
                  </a:pPr>
                  <a:endParaRPr lang="uk-UA"/>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52-4F02-AB93-0A1FD231F13B}"/>
                </c:ext>
              </c:extLst>
            </c:dLbl>
            <c:dLbl>
              <c:idx val="3"/>
              <c:layout>
                <c:manualLayout>
                  <c:x val="-3.6951393642178122E-2"/>
                  <c:y val="0"/>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Зручність користування громадським транспортом для людей старшого віку, людей з інваліднідністю, жінок з дітьми</c:v>
                </c:pt>
                <c:pt idx="1">
                  <c:v>Облаштованість умов для людей з інвалідністю, старшого віку, жінок з дітьми</c:v>
                </c:pt>
                <c:pt idx="2">
                  <c:v>Облаштованість умов в будинку для людей з інвалідністю, людей старшого віку, жінок з дітьми</c:v>
                </c:pt>
                <c:pt idx="3">
                  <c:v>Зручність пересування по місту пішки для людей старшого віку, людей з інвалідністю, жінок з дітьми</c:v>
                </c:pt>
              </c:strCache>
            </c:strRef>
          </c:cat>
          <c:val>
            <c:numRef>
              <c:f>Лист1!$D$2:$D$5</c:f>
              <c:numCache>
                <c:formatCode>###0%</c:formatCode>
                <c:ptCount val="4"/>
                <c:pt idx="0">
                  <c:v>4.7212769020039271E-2</c:v>
                </c:pt>
                <c:pt idx="1">
                  <c:v>0.10485892967052721</c:v>
                </c:pt>
                <c:pt idx="2">
                  <c:v>0.35763107206305556</c:v>
                </c:pt>
                <c:pt idx="3">
                  <c:v>0.12792640176796596</c:v>
                </c:pt>
              </c:numCache>
            </c:numRef>
          </c:val>
          <c:extLst>
            <c:ext xmlns:c16="http://schemas.microsoft.com/office/drawing/2014/chart" uri="{C3380CC4-5D6E-409C-BE32-E72D297353CC}">
              <c16:uniqueId val="{00000004-9E52-4F02-AB93-0A1FD231F13B}"/>
            </c:ext>
          </c:extLst>
        </c:ser>
        <c:ser>
          <c:idx val="3"/>
          <c:order val="3"/>
          <c:tx>
            <c:strRef>
              <c:f>Лист1!$E$1</c:f>
              <c:strCache>
                <c:ptCount val="1"/>
                <c:pt idx="0">
                  <c:v>Важко сказати</c:v>
                </c:pt>
              </c:strCache>
            </c:strRef>
          </c:tx>
          <c:spPr>
            <a:solidFill>
              <a:schemeClr val="bg1">
                <a:lumMod val="85000"/>
              </a:schemeClr>
            </a:solidFill>
          </c:spPr>
          <c:invertIfNegative val="0"/>
          <c:dLbls>
            <c:spPr>
              <a:noFill/>
              <a:ln>
                <a:noFill/>
              </a:ln>
              <a:effectLst/>
            </c:spPr>
            <c:txPr>
              <a:bodyPr wrap="square" lIns="38100" tIns="19050" rIns="38100" bIns="19050" anchor="ctr">
                <a:spAutoFit/>
              </a:bodyPr>
              <a:lstStyle/>
              <a:p>
                <a:pPr>
                  <a:defRPr sz="8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Зручність користування громадським транспортом для людей старшого віку, людей з інваліднідністю, жінок з дітьми</c:v>
                </c:pt>
                <c:pt idx="1">
                  <c:v>Облаштованість умов для людей з інвалідністю, старшого віку, жінок з дітьми</c:v>
                </c:pt>
                <c:pt idx="2">
                  <c:v>Облаштованість умов в будинку для людей з інвалідністю, людей старшого віку, жінок з дітьми</c:v>
                </c:pt>
                <c:pt idx="3">
                  <c:v>Зручність пересування по місту пішки для людей старшого віку, людей з інвалідністю, жінок з дітьми</c:v>
                </c:pt>
              </c:strCache>
            </c:strRef>
          </c:cat>
          <c:val>
            <c:numRef>
              <c:f>Лист1!$E$2:$E$5</c:f>
              <c:numCache>
                <c:formatCode>###0%</c:formatCode>
                <c:ptCount val="4"/>
                <c:pt idx="0">
                  <c:v>6.7941077416899505E-3</c:v>
                </c:pt>
                <c:pt idx="1">
                  <c:v>1.3454480494852497E-2</c:v>
                </c:pt>
                <c:pt idx="3">
                  <c:v>1.0594240509495484E-2</c:v>
                </c:pt>
              </c:numCache>
            </c:numRef>
          </c:val>
          <c:extLst>
            <c:ext xmlns:c16="http://schemas.microsoft.com/office/drawing/2014/chart" uri="{C3380CC4-5D6E-409C-BE32-E72D297353CC}">
              <c16:uniqueId val="{00000005-9E52-4F02-AB93-0A1FD231F13B}"/>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Однозначно так</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0-80C9-4DB2-8385-1B4231B1D430}"/>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Наміри у майбутньому залишитись жити у Вінницькій громаді</c:v>
                </c:pt>
              </c:strCache>
            </c:strRef>
          </c:cat>
          <c:val>
            <c:numRef>
              <c:f>Лист1!$B$2</c:f>
              <c:numCache>
                <c:formatCode>0%</c:formatCode>
                <c:ptCount val="1"/>
                <c:pt idx="0">
                  <c:v>0.55079999999999996</c:v>
                </c:pt>
              </c:numCache>
            </c:numRef>
          </c:val>
          <c:extLst>
            <c:ext xmlns:c16="http://schemas.microsoft.com/office/drawing/2014/chart" uri="{C3380CC4-5D6E-409C-BE32-E72D297353CC}">
              <c16:uniqueId val="{00000001-80C9-4DB2-8385-1B4231B1D430}"/>
            </c:ext>
          </c:extLst>
        </c:ser>
        <c:ser>
          <c:idx val="1"/>
          <c:order val="1"/>
          <c:tx>
            <c:strRef>
              <c:f>Лист1!$C$1</c:f>
              <c:strCache>
                <c:ptCount val="1"/>
                <c:pt idx="0">
                  <c:v>Скоріше так</c:v>
                </c:pt>
              </c:strCache>
            </c:strRef>
          </c:tx>
          <c:spPr>
            <a:solidFill>
              <a:schemeClr val="accent3">
                <a:lumMod val="60000"/>
                <a:lumOff val="40000"/>
              </a:schemeClr>
            </a:solidFill>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Лист1!$C$2</c:f>
              <c:numCache>
                <c:formatCode>0%</c:formatCode>
                <c:ptCount val="1"/>
                <c:pt idx="0">
                  <c:v>0.25640000000000002</c:v>
                </c:pt>
              </c:numCache>
            </c:numRef>
          </c:val>
          <c:extLst>
            <c:ext xmlns:c16="http://schemas.microsoft.com/office/drawing/2014/chart" uri="{C3380CC4-5D6E-409C-BE32-E72D297353CC}">
              <c16:uniqueId val="{00000002-80C9-4DB2-8385-1B4231B1D430}"/>
            </c:ext>
          </c:extLst>
        </c:ser>
        <c:ser>
          <c:idx val="2"/>
          <c:order val="2"/>
          <c:tx>
            <c:strRef>
              <c:f>Лист1!$D$1</c:f>
              <c:strCache>
                <c:ptCount val="1"/>
                <c:pt idx="0">
                  <c:v>Скоріше ні</c:v>
                </c:pt>
              </c:strCache>
            </c:strRef>
          </c:tx>
          <c:spPr>
            <a:solidFill>
              <a:srgbClr val="FF9F9F"/>
            </a:solidFill>
          </c:spPr>
          <c:invertIfNegative val="0"/>
          <c:dLbls>
            <c:dLbl>
              <c:idx val="0"/>
              <c:layout>
                <c:manualLayout>
                  <c:x val="-1.331236897274633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0C9-4DB2-8385-1B4231B1D430}"/>
                </c:ext>
              </c:extLst>
            </c:dLbl>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Лист1!$D$2</c:f>
              <c:numCache>
                <c:formatCode>0%</c:formatCode>
                <c:ptCount val="1"/>
                <c:pt idx="0">
                  <c:v>2.8899999999999999E-2</c:v>
                </c:pt>
              </c:numCache>
            </c:numRef>
          </c:val>
          <c:extLst>
            <c:ext xmlns:c16="http://schemas.microsoft.com/office/drawing/2014/chart" uri="{C3380CC4-5D6E-409C-BE32-E72D297353CC}">
              <c16:uniqueId val="{00000003-80C9-4DB2-8385-1B4231B1D430}"/>
            </c:ext>
          </c:extLst>
        </c:ser>
        <c:ser>
          <c:idx val="3"/>
          <c:order val="3"/>
          <c:tx>
            <c:strRef>
              <c:f>Лист1!$E$1</c:f>
              <c:strCache>
                <c:ptCount val="1"/>
                <c:pt idx="0">
                  <c:v>Однозначно ні</c:v>
                </c:pt>
              </c:strCache>
            </c:strRef>
          </c:tx>
          <c:spPr>
            <a:solidFill>
              <a:srgbClr val="FF4747"/>
            </a:solidFill>
          </c:spPr>
          <c:invertIfNegative val="0"/>
          <c:dLbls>
            <c:dLbl>
              <c:idx val="0"/>
              <c:layout>
                <c:manualLayout>
                  <c:x val="0"/>
                  <c:y val="0.254328165374677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C9-4DB2-8385-1B4231B1D430}"/>
                </c:ext>
              </c:extLst>
            </c:dLbl>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Лист1!$E$2</c:f>
              <c:numCache>
                <c:formatCode>0%</c:formatCode>
                <c:ptCount val="1"/>
              </c:numCache>
            </c:numRef>
          </c:val>
          <c:extLst>
            <c:ext xmlns:c16="http://schemas.microsoft.com/office/drawing/2014/chart" uri="{C3380CC4-5D6E-409C-BE32-E72D297353CC}">
              <c16:uniqueId val="{00000005-80C9-4DB2-8385-1B4231B1D430}"/>
            </c:ext>
          </c:extLst>
        </c:ser>
        <c:ser>
          <c:idx val="4"/>
          <c:order val="4"/>
          <c:tx>
            <c:strRef>
              <c:f>Лист1!$F$1</c:f>
              <c:strCache>
                <c:ptCount val="1"/>
                <c:pt idx="0">
                  <c:v>Важко сказати</c:v>
                </c:pt>
              </c:strCache>
            </c:strRef>
          </c:tx>
          <c:spPr>
            <a:solidFill>
              <a:schemeClr val="bg1">
                <a:lumMod val="75000"/>
              </a:schemeClr>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0C9-4DB2-8385-1B4231B1D430}"/>
                </c:ext>
              </c:extLst>
            </c:dLbl>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Лист1!$F$2</c:f>
              <c:numCache>
                <c:formatCode>0%</c:formatCode>
                <c:ptCount val="1"/>
                <c:pt idx="0">
                  <c:v>0.16389999999999999</c:v>
                </c:pt>
              </c:numCache>
            </c:numRef>
          </c:val>
          <c:extLst>
            <c:ext xmlns:c16="http://schemas.microsoft.com/office/drawing/2014/chart" uri="{C3380CC4-5D6E-409C-BE32-E72D297353CC}">
              <c16:uniqueId val="{00000007-80C9-4DB2-8385-1B4231B1D430}"/>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7 – повністю задоволені + 6</c:v>
                </c:pt>
              </c:strCache>
            </c:strRef>
          </c:tx>
          <c:spPr>
            <a:solidFill>
              <a:srgbClr val="2EC443"/>
            </a:solidFill>
          </c:spPr>
          <c:invertIfNegative val="0"/>
          <c:dPt>
            <c:idx val="0"/>
            <c:invertIfNegative val="0"/>
            <c:bubble3D val="0"/>
            <c:extLst>
              <c:ext xmlns:c16="http://schemas.microsoft.com/office/drawing/2014/chart" uri="{C3380CC4-5D6E-409C-BE32-E72D297353CC}">
                <c16:uniqueId val="{00000000-76F4-4AE8-832E-E83051DA4C1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Ref>
              <c:f>Лист1!$A$2</c:f>
              <c:numCache>
                <c:formatCode>General</c:formatCode>
                <c:ptCount val="1"/>
              </c:numCache>
            </c:numRef>
          </c:cat>
          <c:val>
            <c:numRef>
              <c:f>Лист1!$B$2</c:f>
              <c:numCache>
                <c:formatCode>0%</c:formatCode>
                <c:ptCount val="1"/>
              </c:numCache>
            </c:numRef>
          </c:val>
          <c:extLst>
            <c:ext xmlns:c16="http://schemas.microsoft.com/office/drawing/2014/chart" uri="{C3380CC4-5D6E-409C-BE32-E72D297353CC}">
              <c16:uniqueId val="{00000001-76F4-4AE8-832E-E83051DA4C14}"/>
            </c:ext>
          </c:extLst>
        </c:ser>
        <c:ser>
          <c:idx val="1"/>
          <c:order val="1"/>
          <c:tx>
            <c:strRef>
              <c:f>Лист1!$C$1</c:f>
              <c:strCache>
                <c:ptCount val="1"/>
                <c:pt idx="0">
                  <c:v>5 + 4 – нейтральна оцінка + 3</c:v>
                </c:pt>
              </c:strCache>
            </c:strRef>
          </c:tx>
          <c:spPr>
            <a:solidFill>
              <a:schemeClr val="accent2">
                <a:lumMod val="20000"/>
                <a:lumOff val="8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Лист1!$A$2</c:f>
              <c:numCache>
                <c:formatCode>General</c:formatCode>
                <c:ptCount val="1"/>
              </c:numCache>
            </c:numRef>
          </c:cat>
          <c:val>
            <c:numRef>
              <c:f>Лист1!$C$2</c:f>
              <c:numCache>
                <c:formatCode>0%</c:formatCode>
                <c:ptCount val="1"/>
              </c:numCache>
            </c:numRef>
          </c:val>
          <c:extLst>
            <c:ext xmlns:c16="http://schemas.microsoft.com/office/drawing/2014/chart" uri="{C3380CC4-5D6E-409C-BE32-E72D297353CC}">
              <c16:uniqueId val="{00000002-76F4-4AE8-832E-E83051DA4C14}"/>
            </c:ext>
          </c:extLst>
        </c:ser>
        <c:ser>
          <c:idx val="2"/>
          <c:order val="2"/>
          <c:tx>
            <c:strRef>
              <c:f>Лист1!$D$1</c:f>
              <c:strCache>
                <c:ptCount val="1"/>
                <c:pt idx="0">
                  <c:v>2 + 1 – абсолютно не задоволені</c:v>
                </c:pt>
              </c:strCache>
            </c:strRef>
          </c:tx>
          <c:spPr>
            <a:solidFill>
              <a:srgbClr val="FF7D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Лист1!$A$2</c:f>
              <c:numCache>
                <c:formatCode>General</c:formatCode>
                <c:ptCount val="1"/>
              </c:numCache>
            </c:numRef>
          </c:cat>
          <c:val>
            <c:numRef>
              <c:f>Лист1!$D$2</c:f>
              <c:numCache>
                <c:formatCode>0%</c:formatCode>
                <c:ptCount val="1"/>
              </c:numCache>
            </c:numRef>
          </c:val>
          <c:extLst>
            <c:ext xmlns:c16="http://schemas.microsoft.com/office/drawing/2014/chart" uri="{C3380CC4-5D6E-409C-BE32-E72D297353CC}">
              <c16:uniqueId val="{00000003-76F4-4AE8-832E-E83051DA4C14}"/>
            </c:ext>
          </c:extLst>
        </c:ser>
        <c:ser>
          <c:idx val="3"/>
          <c:order val="3"/>
          <c:tx>
            <c:strRef>
              <c:f>Лист1!$E$1</c:f>
              <c:strCache>
                <c:ptCount val="1"/>
                <c:pt idx="0">
                  <c:v>Важко сказати</c:v>
                </c:pt>
              </c:strCache>
            </c:strRef>
          </c:tx>
          <c:spPr>
            <a:solidFill>
              <a:schemeClr val="bg1">
                <a:lumMod val="85000"/>
              </a:schemeClr>
            </a:solidFill>
          </c:spPr>
          <c:invertIfNegative val="0"/>
          <c:cat>
            <c:numRef>
              <c:f>Лист1!$A$2</c:f>
              <c:numCache>
                <c:formatCode>General</c:formatCode>
                <c:ptCount val="1"/>
              </c:numCache>
            </c:numRef>
          </c:cat>
          <c:val>
            <c:numRef>
              <c:f>Лист1!$E$2</c:f>
              <c:numCache>
                <c:formatCode>General</c:formatCode>
                <c:ptCount val="1"/>
              </c:numCache>
            </c:numRef>
          </c:val>
          <c:extLst>
            <c:ext xmlns:c16="http://schemas.microsoft.com/office/drawing/2014/chart" uri="{C3380CC4-5D6E-409C-BE32-E72D297353CC}">
              <c16:uniqueId val="{00000004-76F4-4AE8-832E-E83051DA4C14}"/>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legend>
      <c:legendPos val="t"/>
      <c:layout>
        <c:manualLayout>
          <c:xMode val="edge"/>
          <c:yMode val="edge"/>
          <c:x val="0"/>
          <c:y val="7.4981107122614771E-2"/>
          <c:w val="0.96161534839924667"/>
          <c:h val="0.87395355640725292"/>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DE16-43C8-9C93-8379D5229AC9}"/>
              </c:ext>
            </c:extLst>
          </c:dPt>
          <c:dLbls>
            <c:dLbl>
              <c:idx val="0"/>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E16-43C8-9C93-8379D5229AC9}"/>
                </c:ext>
              </c:extLst>
            </c:dLbl>
            <c:dLbl>
              <c:idx val="1"/>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25C-4BBE-A326-EF358C2ECF53}"/>
                </c:ext>
              </c:extLst>
            </c:dLbl>
            <c:dLbl>
              <c:idx val="2"/>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25C-4BBE-A326-EF358C2ECF53}"/>
                </c:ext>
              </c:extLst>
            </c:dLbl>
            <c:dLbl>
              <c:idx val="3"/>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25C-4BBE-A326-EF358C2ECF53}"/>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Лист1!$A$2:$A$5</c:f>
              <c:strCache>
                <c:ptCount val="4"/>
                <c:pt idx="0">
                  <c:v>Немає</c:v>
                </c:pt>
                <c:pt idx="1">
                  <c:v>Один автомобіль</c:v>
                </c:pt>
                <c:pt idx="2">
                  <c:v>Два автомобілі</c:v>
                </c:pt>
                <c:pt idx="3">
                  <c:v>Три і більше автомобілів</c:v>
                </c:pt>
              </c:strCache>
            </c:strRef>
          </c:cat>
          <c:val>
            <c:numRef>
              <c:f>Лист1!$B$2:$B$5</c:f>
              <c:numCache>
                <c:formatCode>0%</c:formatCode>
                <c:ptCount val="4"/>
                <c:pt idx="0">
                  <c:v>0.3337</c:v>
                </c:pt>
                <c:pt idx="1">
                  <c:v>0.49859999999999999</c:v>
                </c:pt>
                <c:pt idx="2">
                  <c:v>0.1477</c:v>
                </c:pt>
                <c:pt idx="3">
                  <c:v>0.02</c:v>
                </c:pt>
              </c:numCache>
            </c:numRef>
          </c:val>
          <c:extLst>
            <c:ext xmlns:c16="http://schemas.microsoft.com/office/drawing/2014/chart" uri="{C3380CC4-5D6E-409C-BE32-E72D297353CC}">
              <c16:uniqueId val="{00000002-DE16-43C8-9C93-8379D5229AC9}"/>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Немає</c:v>
                </c:pt>
                <c:pt idx="1">
                  <c:v>Один автомобіль</c:v>
                </c:pt>
                <c:pt idx="2">
                  <c:v>Два автомобілі</c:v>
                </c:pt>
                <c:pt idx="3">
                  <c:v>Три і більше автомобілів</c:v>
                </c:pt>
              </c:strCache>
            </c:strRef>
          </c:cat>
          <c:val>
            <c:numRef>
              <c:f>Лист1!$C$2:$C$5</c:f>
              <c:numCache>
                <c:formatCode>0%</c:formatCode>
                <c:ptCount val="4"/>
                <c:pt idx="0">
                  <c:v>0.64790000000000003</c:v>
                </c:pt>
                <c:pt idx="1">
                  <c:v>0.29449999999999998</c:v>
                </c:pt>
                <c:pt idx="2">
                  <c:v>5.0999999999999997E-2</c:v>
                </c:pt>
                <c:pt idx="3">
                  <c:v>6.4999999999999997E-3</c:v>
                </c:pt>
              </c:numCache>
            </c:numRef>
          </c:val>
          <c:extLst>
            <c:ext xmlns:c16="http://schemas.microsoft.com/office/drawing/2014/chart" uri="{C3380CC4-5D6E-409C-BE32-E72D297353CC}">
              <c16:uniqueId val="{00000000-B04B-4FE2-AC08-1916F0ADD7B3}"/>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4552-45FA-B7BC-98A9325448AD}"/>
              </c:ext>
            </c:extLst>
          </c:dPt>
          <c:dLbls>
            <c:dLbl>
              <c:idx val="0"/>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552-45FA-B7BC-98A9325448AD}"/>
                </c:ext>
              </c:extLst>
            </c:dLbl>
            <c:dLbl>
              <c:idx val="1"/>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474-4F70-9002-A8A0F7445E33}"/>
                </c:ext>
              </c:extLst>
            </c:dLbl>
            <c:dLbl>
              <c:idx val="2"/>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474-4F70-9002-A8A0F7445E33}"/>
                </c:ext>
              </c:extLst>
            </c:dLbl>
            <c:dLbl>
              <c:idx val="3"/>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474-4F70-9002-A8A0F7445E33}"/>
                </c:ext>
              </c:extLst>
            </c:dLbl>
            <c:dLbl>
              <c:idx val="5"/>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474-4F70-9002-A8A0F7445E33}"/>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Лист1!$A$2:$A$8</c:f>
              <c:strCache>
                <c:ptCount val="7"/>
                <c:pt idx="0">
                  <c:v>Громадський транспорт</c:v>
                </c:pt>
                <c:pt idx="1">
                  <c:v>Власний автомобіль</c:v>
                </c:pt>
                <c:pt idx="2">
                  <c:v>Пішки</c:v>
                </c:pt>
                <c:pt idx="3">
                  <c:v>Таксі</c:v>
                </c:pt>
                <c:pt idx="4">
                  <c:v>Електросамокат (або подібні засоби)</c:v>
                </c:pt>
                <c:pt idx="5">
                  <c:v>Велосипед</c:v>
                </c:pt>
                <c:pt idx="6">
                  <c:v>Інше</c:v>
                </c:pt>
              </c:strCache>
            </c:strRef>
          </c:cat>
          <c:val>
            <c:numRef>
              <c:f>Лист1!$B$2:$B$8</c:f>
              <c:numCache>
                <c:formatCode>0%</c:formatCode>
                <c:ptCount val="7"/>
                <c:pt idx="0">
                  <c:v>0.6109</c:v>
                </c:pt>
                <c:pt idx="1">
                  <c:v>0.4612</c:v>
                </c:pt>
                <c:pt idx="2">
                  <c:v>0.33250000000000002</c:v>
                </c:pt>
                <c:pt idx="3">
                  <c:v>0.16470000000000001</c:v>
                </c:pt>
                <c:pt idx="4">
                  <c:v>6.54E-2</c:v>
                </c:pt>
                <c:pt idx="5">
                  <c:v>6.3200000000000006E-2</c:v>
                </c:pt>
                <c:pt idx="6">
                  <c:v>7.4999999999999997E-3</c:v>
                </c:pt>
              </c:numCache>
            </c:numRef>
          </c:val>
          <c:extLst>
            <c:ext xmlns:c16="http://schemas.microsoft.com/office/drawing/2014/chart" uri="{C3380CC4-5D6E-409C-BE32-E72D297353CC}">
              <c16:uniqueId val="{00000001-4552-45FA-B7BC-98A9325448AD}"/>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Лист1!$A$2:$A$8</c:f>
              <c:strCache>
                <c:ptCount val="7"/>
                <c:pt idx="0">
                  <c:v>Громадський транспорт</c:v>
                </c:pt>
                <c:pt idx="1">
                  <c:v>Власний автомобіль</c:v>
                </c:pt>
                <c:pt idx="2">
                  <c:v>Пішки</c:v>
                </c:pt>
                <c:pt idx="3">
                  <c:v>Таксі</c:v>
                </c:pt>
                <c:pt idx="4">
                  <c:v>Електросамокат (або подібні засоби)</c:v>
                </c:pt>
                <c:pt idx="5">
                  <c:v>Велосипед</c:v>
                </c:pt>
                <c:pt idx="6">
                  <c:v>Інше</c:v>
                </c:pt>
              </c:strCache>
            </c:strRef>
          </c:cat>
          <c:val>
            <c:numRef>
              <c:f>Лист1!$C$2:$C$8</c:f>
              <c:numCache>
                <c:formatCode>0%</c:formatCode>
                <c:ptCount val="7"/>
                <c:pt idx="0">
                  <c:v>0.90839999999999999</c:v>
                </c:pt>
                <c:pt idx="1">
                  <c:v>0.24079999999999999</c:v>
                </c:pt>
                <c:pt idx="2">
                  <c:v>0.54190000000000005</c:v>
                </c:pt>
                <c:pt idx="3">
                  <c:v>7.9799999999999996E-2</c:v>
                </c:pt>
                <c:pt idx="5">
                  <c:v>0.12429999999999999</c:v>
                </c:pt>
              </c:numCache>
            </c:numRef>
          </c:val>
          <c:extLst>
            <c:ext xmlns:c16="http://schemas.microsoft.com/office/drawing/2014/chart" uri="{C3380CC4-5D6E-409C-BE32-E72D297353CC}">
              <c16:uniqueId val="{00000002-4552-45FA-B7BC-98A9325448AD}"/>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CC6A-4CF2-AA2F-1FB04941C860}"/>
              </c:ext>
            </c:extLst>
          </c:dPt>
          <c:dLbls>
            <c:dLbl>
              <c:idx val="0"/>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C6A-4CF2-AA2F-1FB04941C860}"/>
                </c:ext>
              </c:extLst>
            </c:dLbl>
            <c:dLbl>
              <c:idx val="1"/>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362-4A8C-B9B2-45BD65AEBDED}"/>
                </c:ext>
              </c:extLst>
            </c:dLbl>
            <c:dLbl>
              <c:idx val="2"/>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362-4A8C-B9B2-45BD65AEBDED}"/>
                </c:ext>
              </c:extLst>
            </c:dLbl>
            <c:dLbl>
              <c:idx val="4"/>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362-4A8C-B9B2-45BD65AEBDED}"/>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Лист1!$A$2:$A$8</c:f>
              <c:strCache>
                <c:ptCount val="7"/>
                <c:pt idx="0">
                  <c:v>Громадський транспорт</c:v>
                </c:pt>
                <c:pt idx="1">
                  <c:v>Власний автомобіль</c:v>
                </c:pt>
                <c:pt idx="2">
                  <c:v>Пішки</c:v>
                </c:pt>
                <c:pt idx="3">
                  <c:v>Велосипед</c:v>
                </c:pt>
                <c:pt idx="4">
                  <c:v>Таксі</c:v>
                </c:pt>
                <c:pt idx="5">
                  <c:v>Електросамокат (або подібні засоби)</c:v>
                </c:pt>
                <c:pt idx="6">
                  <c:v>Інше</c:v>
                </c:pt>
              </c:strCache>
            </c:strRef>
          </c:cat>
          <c:val>
            <c:numRef>
              <c:f>Лист1!$B$2:$B$8</c:f>
              <c:numCache>
                <c:formatCode>0%</c:formatCode>
                <c:ptCount val="7"/>
                <c:pt idx="0">
                  <c:v>0.41870000000000002</c:v>
                </c:pt>
                <c:pt idx="1">
                  <c:v>0.37159999999999999</c:v>
                </c:pt>
                <c:pt idx="2">
                  <c:v>0.159</c:v>
                </c:pt>
                <c:pt idx="3">
                  <c:v>1.9E-2</c:v>
                </c:pt>
                <c:pt idx="4">
                  <c:v>1.61E-2</c:v>
                </c:pt>
                <c:pt idx="5">
                  <c:v>8.0999999999999996E-3</c:v>
                </c:pt>
                <c:pt idx="6">
                  <c:v>7.4999999999999997E-3</c:v>
                </c:pt>
              </c:numCache>
            </c:numRef>
          </c:val>
          <c:extLst>
            <c:ext xmlns:c16="http://schemas.microsoft.com/office/drawing/2014/chart" uri="{C3380CC4-5D6E-409C-BE32-E72D297353CC}">
              <c16:uniqueId val="{00000001-CC6A-4CF2-AA2F-1FB04941C860}"/>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non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Лист1!$A$2:$A$8</c:f>
              <c:strCache>
                <c:ptCount val="7"/>
                <c:pt idx="0">
                  <c:v>Громадський транспорт</c:v>
                </c:pt>
                <c:pt idx="1">
                  <c:v>Власний автомобіль</c:v>
                </c:pt>
                <c:pt idx="2">
                  <c:v>Пішки</c:v>
                </c:pt>
                <c:pt idx="3">
                  <c:v>Велосипед</c:v>
                </c:pt>
                <c:pt idx="4">
                  <c:v>Таксі</c:v>
                </c:pt>
                <c:pt idx="5">
                  <c:v>Електросамокат (або подібні засоби)</c:v>
                </c:pt>
                <c:pt idx="6">
                  <c:v>Інше</c:v>
                </c:pt>
              </c:strCache>
            </c:strRef>
          </c:cat>
          <c:val>
            <c:numRef>
              <c:f>Лист1!$C$2:$C$8</c:f>
              <c:numCache>
                <c:formatCode>0%</c:formatCode>
                <c:ptCount val="7"/>
                <c:pt idx="0">
                  <c:v>0.77090000000000003</c:v>
                </c:pt>
                <c:pt idx="1">
                  <c:v>0.1348</c:v>
                </c:pt>
                <c:pt idx="2">
                  <c:v>7.0699999999999999E-2</c:v>
                </c:pt>
                <c:pt idx="3">
                  <c:v>9.1999999999999998E-3</c:v>
                </c:pt>
                <c:pt idx="4" formatCode="0.0%">
                  <c:v>2.5999999999999999E-3</c:v>
                </c:pt>
              </c:numCache>
            </c:numRef>
          </c:val>
          <c:extLst>
            <c:ext xmlns:c16="http://schemas.microsoft.com/office/drawing/2014/chart" uri="{C3380CC4-5D6E-409C-BE32-E72D297353CC}">
              <c16:uniqueId val="{00000002-CC6A-4CF2-AA2F-1FB04941C860}"/>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DE16-43C8-9C93-8379D5229AC9}"/>
              </c:ext>
            </c:extLst>
          </c:dPt>
          <c:dLbls>
            <c:dLbl>
              <c:idx val="5"/>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3A1-4740-89A2-344513222446}"/>
                </c:ext>
              </c:extLst>
            </c:dLbl>
            <c:dLbl>
              <c:idx val="6"/>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3A1-4740-89A2-344513222446}"/>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Лист1!$A$2:$A$8</c:f>
              <c:strCache>
                <c:ptCount val="7"/>
                <c:pt idx="0">
                  <c:v>Достатність та облаштованість регульованих пішохідних переходів</c:v>
                </c:pt>
                <c:pt idx="1">
                  <c:v>Безпечність пересування по місту пішки</c:v>
                </c:pt>
                <c:pt idx="2">
                  <c:v>Облаштованість пішохідних маршрутів у зелених зонах (парки, сквери)</c:v>
                </c:pt>
                <c:pt idx="3">
                  <c:v>Освітленість пішохідних переходів</c:v>
                </c:pt>
                <c:pt idx="4">
                  <c:v>Зручність острівців безпеки на пішохідних переходах</c:v>
                </c:pt>
                <c:pt idx="5">
                  <c:v>Зручність пересування пішки, відсутність перешкод, незручностей</c:v>
                </c:pt>
                <c:pt idx="6">
                  <c:v>Стан тротуарів для пішохідів (якість покриття, облаштованість)</c:v>
                </c:pt>
              </c:strCache>
            </c:strRef>
          </c:cat>
          <c:val>
            <c:numRef>
              <c:f>Лист1!$B$2:$B$8</c:f>
              <c:numCache>
                <c:formatCode>0%</c:formatCode>
                <c:ptCount val="7"/>
                <c:pt idx="0">
                  <c:v>0.57630000000000003</c:v>
                </c:pt>
                <c:pt idx="1">
                  <c:v>0.53320000000000001</c:v>
                </c:pt>
                <c:pt idx="2">
                  <c:v>0.53220000000000001</c:v>
                </c:pt>
                <c:pt idx="3">
                  <c:v>0.48980000000000001</c:v>
                </c:pt>
                <c:pt idx="4">
                  <c:v>0.47860000000000003</c:v>
                </c:pt>
                <c:pt idx="5">
                  <c:v>0.44969999999999999</c:v>
                </c:pt>
                <c:pt idx="6">
                  <c:v>0.36670000000000003</c:v>
                </c:pt>
              </c:numCache>
            </c:numRef>
          </c:val>
          <c:extLst>
            <c:ext xmlns:c16="http://schemas.microsoft.com/office/drawing/2014/chart" uri="{C3380CC4-5D6E-409C-BE32-E72D297353CC}">
              <c16:uniqueId val="{00000002-DE16-43C8-9C93-8379D5229AC9}"/>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Лист1!$A$2:$A$8</c:f>
              <c:strCache>
                <c:ptCount val="7"/>
                <c:pt idx="0">
                  <c:v>Достатність та облаштованість регульованих пішохідних переходів</c:v>
                </c:pt>
                <c:pt idx="1">
                  <c:v>Безпечність пересування по місту пішки</c:v>
                </c:pt>
                <c:pt idx="2">
                  <c:v>Облаштованість пішохідних маршрутів у зелених зонах (парки, сквери)</c:v>
                </c:pt>
                <c:pt idx="3">
                  <c:v>Освітленість пішохідних переходів</c:v>
                </c:pt>
                <c:pt idx="4">
                  <c:v>Зручність острівців безпеки на пішохідних переходах</c:v>
                </c:pt>
                <c:pt idx="5">
                  <c:v>Зручність пересування пішки, відсутність перешкод, незручностей</c:v>
                </c:pt>
                <c:pt idx="6">
                  <c:v>Стан тротуарів для пішохідів (якість покриття, облаштованість)</c:v>
                </c:pt>
              </c:strCache>
            </c:strRef>
          </c:cat>
          <c:val>
            <c:numRef>
              <c:f>Лист1!$C$2:$C$8</c:f>
              <c:numCache>
                <c:formatCode>0%</c:formatCode>
                <c:ptCount val="7"/>
                <c:pt idx="0">
                  <c:v>0.53859999999999997</c:v>
                </c:pt>
                <c:pt idx="1">
                  <c:v>0.47339999999999993</c:v>
                </c:pt>
                <c:pt idx="2">
                  <c:v>0.5</c:v>
                </c:pt>
                <c:pt idx="3">
                  <c:v>0.50970000000000004</c:v>
                </c:pt>
                <c:pt idx="4">
                  <c:v>0.45650000000000002</c:v>
                </c:pt>
                <c:pt idx="5">
                  <c:v>0.52410000000000001</c:v>
                </c:pt>
                <c:pt idx="6">
                  <c:v>0.46129999999999999</c:v>
                </c:pt>
              </c:numCache>
            </c:numRef>
          </c:val>
          <c:extLst>
            <c:ext xmlns:c16="http://schemas.microsoft.com/office/drawing/2014/chart" uri="{C3380CC4-5D6E-409C-BE32-E72D297353CC}">
              <c16:uniqueId val="{00000000-B04B-4FE2-AC08-1916F0ADD7B3}"/>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4552-45FA-B7BC-98A9325448AD}"/>
              </c:ext>
            </c:extLst>
          </c:dPt>
          <c:dLbls>
            <c:dLbl>
              <c:idx val="5"/>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FC5-4369-9137-3BB5D7E57954}"/>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Лист1!$A$2:$A$7</c:f>
              <c:strCache>
                <c:ptCount val="6"/>
                <c:pt idx="0">
                  <c:v>Облаштованість велосипедних маршрутів у зелених зонах (парки, сквери, зони відпочинку)</c:v>
                </c:pt>
                <c:pt idx="1">
                  <c:v>Зручність зберігання велосипедів вдома</c:v>
                </c:pt>
                <c:pt idx="2">
                  <c:v>Безпечність пересування по місту на велосипеді</c:v>
                </c:pt>
                <c:pt idx="3">
                  <c:v>Достатність облаштованих велосипедних доріжок</c:v>
                </c:pt>
                <c:pt idx="4">
                  <c:v>Зручність пересування по місту на велосипеді: відсутність перешкод, незручностей</c:v>
                </c:pt>
                <c:pt idx="5">
                  <c:v>Достатність місць для паркування велосипедів</c:v>
                </c:pt>
              </c:strCache>
            </c:strRef>
          </c:cat>
          <c:val>
            <c:numRef>
              <c:f>Лист1!$B$2:$B$7</c:f>
              <c:numCache>
                <c:formatCode>0%</c:formatCode>
                <c:ptCount val="6"/>
                <c:pt idx="0">
                  <c:v>0.64680000000000004</c:v>
                </c:pt>
                <c:pt idx="1">
                  <c:v>0.50580000000000003</c:v>
                </c:pt>
                <c:pt idx="2">
                  <c:v>0.45469999999999999</c:v>
                </c:pt>
                <c:pt idx="3">
                  <c:v>0.43589999999999995</c:v>
                </c:pt>
                <c:pt idx="4">
                  <c:v>0.4148</c:v>
                </c:pt>
                <c:pt idx="5">
                  <c:v>0.22450000000000001</c:v>
                </c:pt>
              </c:numCache>
            </c:numRef>
          </c:val>
          <c:extLst>
            <c:ext xmlns:c16="http://schemas.microsoft.com/office/drawing/2014/chart" uri="{C3380CC4-5D6E-409C-BE32-E72D297353CC}">
              <c16:uniqueId val="{00000001-4552-45FA-B7BC-98A9325448AD}"/>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Лист1!$A$2:$A$7</c:f>
              <c:strCache>
                <c:ptCount val="6"/>
                <c:pt idx="0">
                  <c:v>Облаштованість велосипедних маршрутів у зелених зонах (парки, сквери, зони відпочинку)</c:v>
                </c:pt>
                <c:pt idx="1">
                  <c:v>Зручність зберігання велосипедів вдома</c:v>
                </c:pt>
                <c:pt idx="2">
                  <c:v>Безпечність пересування по місту на велосипеді</c:v>
                </c:pt>
                <c:pt idx="3">
                  <c:v>Достатність облаштованих велосипедних доріжок</c:v>
                </c:pt>
                <c:pt idx="4">
                  <c:v>Зручність пересування по місту на велосипеді: відсутність перешкод, незручностей</c:v>
                </c:pt>
                <c:pt idx="5">
                  <c:v>Достатність місць для паркування велосипедів</c:v>
                </c:pt>
              </c:strCache>
            </c:strRef>
          </c:cat>
          <c:val>
            <c:numRef>
              <c:f>Лист1!$C$2:$C$7</c:f>
              <c:numCache>
                <c:formatCode>0%</c:formatCode>
                <c:ptCount val="6"/>
                <c:pt idx="0">
                  <c:v>0.52629999999999999</c:v>
                </c:pt>
                <c:pt idx="1">
                  <c:v>0.4</c:v>
                </c:pt>
                <c:pt idx="2">
                  <c:v>0.4632</c:v>
                </c:pt>
                <c:pt idx="3">
                  <c:v>0.48419999999999996</c:v>
                </c:pt>
                <c:pt idx="4">
                  <c:v>0.4526</c:v>
                </c:pt>
                <c:pt idx="5">
                  <c:v>0.42099999999999999</c:v>
                </c:pt>
              </c:numCache>
            </c:numRef>
          </c:val>
          <c:extLst>
            <c:ext xmlns:c16="http://schemas.microsoft.com/office/drawing/2014/chart" uri="{C3380CC4-5D6E-409C-BE32-E72D297353CC}">
              <c16:uniqueId val="{00000002-4552-45FA-B7BC-98A9325448AD}"/>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CC6A-4CF2-AA2F-1FB04941C860}"/>
              </c:ext>
            </c:extLst>
          </c:dPt>
          <c:dLbls>
            <c:dLbl>
              <c:idx val="0"/>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C6A-4CF2-AA2F-1FB04941C860}"/>
                </c:ext>
              </c:extLst>
            </c:dLbl>
            <c:dLbl>
              <c:idx val="3"/>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2B1-489B-B99D-3D3F526EC1B9}"/>
                </c:ext>
              </c:extLst>
            </c:dLbl>
            <c:dLbl>
              <c:idx val="5"/>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2B1-489B-B99D-3D3F526EC1B9}"/>
                </c:ext>
              </c:extLst>
            </c:dLbl>
            <c:dLbl>
              <c:idx val="6"/>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2B1-489B-B99D-3D3F526EC1B9}"/>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Лист1!$A$2:$A$8</c:f>
              <c:strCache>
                <c:ptCount val="7"/>
                <c:pt idx="0">
                  <c:v>Можливість рухатися у «зеленій хвилі»: послідовне зелене світло світлофорів для автомобілей, що рухаються зі швидкістю 40-60 км/год</c:v>
                </c:pt>
                <c:pt idx="1">
                  <c:v>Якість дорожнього покриття для руху автомобілів</c:v>
                </c:pt>
                <c:pt idx="2">
                  <c:v>Достатність та облаштованість місць для паркування біля великих торговельних та розважальних центрів</c:v>
                </c:pt>
                <c:pt idx="3">
                  <c:v>Безпечність дорожнього руху </c:v>
                </c:pt>
                <c:pt idx="4">
                  <c:v>Зручність розв’язок на перехрестях з великим потоком автомобілів</c:v>
                </c:pt>
                <c:pt idx="5">
                  <c:v>Достатність та облаштованість місць для паркування та зберігання автомобілів у місцях житлової забудови</c:v>
                </c:pt>
                <c:pt idx="6">
                  <c:v>Достатність та облаштованість місць для паркування у центрі міста</c:v>
                </c:pt>
              </c:strCache>
            </c:strRef>
          </c:cat>
          <c:val>
            <c:numRef>
              <c:f>Лист1!$B$2:$B$8</c:f>
              <c:numCache>
                <c:formatCode>0%</c:formatCode>
                <c:ptCount val="7"/>
                <c:pt idx="0">
                  <c:v>0.4284</c:v>
                </c:pt>
                <c:pt idx="1">
                  <c:v>0.36330000000000001</c:v>
                </c:pt>
                <c:pt idx="2">
                  <c:v>0.34609999999999996</c:v>
                </c:pt>
                <c:pt idx="3">
                  <c:v>0.32640000000000002</c:v>
                </c:pt>
                <c:pt idx="4">
                  <c:v>0.28100000000000003</c:v>
                </c:pt>
                <c:pt idx="5">
                  <c:v>9.3799999999999994E-2</c:v>
                </c:pt>
                <c:pt idx="6">
                  <c:v>3.3000000000000002E-2</c:v>
                </c:pt>
              </c:numCache>
            </c:numRef>
          </c:val>
          <c:extLst>
            <c:ext xmlns:c16="http://schemas.microsoft.com/office/drawing/2014/chart" uri="{C3380CC4-5D6E-409C-BE32-E72D297353CC}">
              <c16:uniqueId val="{00000001-CC6A-4CF2-AA2F-1FB04941C860}"/>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Лист1!$A$2:$A$8</c:f>
              <c:strCache>
                <c:ptCount val="7"/>
                <c:pt idx="0">
                  <c:v>Можливість рухатися у «зеленій хвилі»: послідовне зелене світло світлофорів для автомобілей, що рухаються зі швидкістю 40-60 км/год</c:v>
                </c:pt>
                <c:pt idx="1">
                  <c:v>Якість дорожнього покриття для руху автомобілів</c:v>
                </c:pt>
                <c:pt idx="2">
                  <c:v>Достатність та облаштованість місць для паркування біля великих торговельних та розважальних центрів</c:v>
                </c:pt>
                <c:pt idx="3">
                  <c:v>Безпечність дорожнього руху </c:v>
                </c:pt>
                <c:pt idx="4">
                  <c:v>Зручність розв’язок на перехрестях з великим потоком автомобілів</c:v>
                </c:pt>
                <c:pt idx="5">
                  <c:v>Достатність та облаштованість місць для паркування та зберігання автомобілів у місцях житлової забудови</c:v>
                </c:pt>
                <c:pt idx="6">
                  <c:v>Достатність та облаштованість місць для паркування у центрі міста</c:v>
                </c:pt>
              </c:strCache>
            </c:strRef>
          </c:cat>
          <c:val>
            <c:numRef>
              <c:f>Лист1!$C$2:$C$8</c:f>
              <c:numCache>
                <c:formatCode>0%</c:formatCode>
                <c:ptCount val="7"/>
                <c:pt idx="0">
                  <c:v>0.2283</c:v>
                </c:pt>
                <c:pt idx="1">
                  <c:v>0.3044</c:v>
                </c:pt>
                <c:pt idx="2">
                  <c:v>0.32069999999999999</c:v>
                </c:pt>
                <c:pt idx="3">
                  <c:v>0.23370000000000002</c:v>
                </c:pt>
                <c:pt idx="4">
                  <c:v>0.2445</c:v>
                </c:pt>
                <c:pt idx="5">
                  <c:v>0.19019999999999998</c:v>
                </c:pt>
                <c:pt idx="6">
                  <c:v>0.19569999999999999</c:v>
                </c:pt>
              </c:numCache>
            </c:numRef>
          </c:val>
          <c:extLst>
            <c:ext xmlns:c16="http://schemas.microsoft.com/office/drawing/2014/chart" uri="{C3380CC4-5D6E-409C-BE32-E72D297353CC}">
              <c16:uniqueId val="{00000002-CC6A-4CF2-AA2F-1FB04941C860}"/>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4997-4271-9F12-6B7845BB5EDB}"/>
              </c:ext>
            </c:extLst>
          </c:dPt>
          <c:dLbls>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Лист1!$A$2:$A$13</c:f>
              <c:strCache>
                <c:ptCount val="12"/>
                <c:pt idx="0">
                  <c:v>Зручність системи оплати за послуги громадського транспорту</c:v>
                </c:pt>
                <c:pt idx="1">
                  <c:v>Близькість зупинок громадського транспорту до вашого дому</c:v>
                </c:pt>
                <c:pt idx="2">
                  <c:v>Якість інформування про рух транспорту (чітка інформація про номер маршруту, кінцеву зупинку, виконання графіку руху, у тому числі на електронних табло) </c:v>
                </c:pt>
                <c:pt idx="3">
                  <c:v>Облаштованість зупинок громадського транспорту</c:v>
                </c:pt>
                <c:pt idx="4">
                  <c:v>Наявність зручних пересадкових вузлів (точок, де перетинаються головні маршрути громадського транспорту)</c:v>
                </c:pt>
                <c:pt idx="5">
                  <c:v>Достатність маршрутів громадського транспорту</c:v>
                </c:pt>
                <c:pt idx="6">
                  <c:v>Частота руху громадського транспорту</c:v>
                </c:pt>
                <c:pt idx="7">
                  <c:v>Комфорт і місткість громадського транспорту</c:v>
                </c:pt>
                <c:pt idx="8">
                  <c:v>Швидкість та безперешкодність руху громадського транспорту</c:v>
                </c:pt>
                <c:pt idx="9">
                  <c:v>Якість дорожнього покриття для руху громадського транспорту</c:v>
                </c:pt>
                <c:pt idx="10">
                  <c:v>Технічний стан громадського транспорту</c:v>
                </c:pt>
                <c:pt idx="11">
                  <c:v>Зручність користування громадським транспортом для людей старшого віку, людей з інвалідністю, жінок з дітьми</c:v>
                </c:pt>
              </c:strCache>
            </c:strRef>
          </c:cat>
          <c:val>
            <c:numRef>
              <c:f>Лист1!$B$2:$B$13</c:f>
              <c:numCache>
                <c:formatCode>0%</c:formatCode>
                <c:ptCount val="12"/>
                <c:pt idx="0">
                  <c:v>0.80989999999999995</c:v>
                </c:pt>
                <c:pt idx="1">
                  <c:v>0.77169999999999994</c:v>
                </c:pt>
                <c:pt idx="2">
                  <c:v>0.7278</c:v>
                </c:pt>
                <c:pt idx="3">
                  <c:v>0.66609999999999991</c:v>
                </c:pt>
                <c:pt idx="4">
                  <c:v>0.64090000000000003</c:v>
                </c:pt>
                <c:pt idx="5">
                  <c:v>0.62949999999999995</c:v>
                </c:pt>
                <c:pt idx="6">
                  <c:v>0.59360000000000002</c:v>
                </c:pt>
                <c:pt idx="7">
                  <c:v>0.5907</c:v>
                </c:pt>
                <c:pt idx="8">
                  <c:v>0.58989999999999998</c:v>
                </c:pt>
                <c:pt idx="9">
                  <c:v>0.57779999999999998</c:v>
                </c:pt>
                <c:pt idx="10">
                  <c:v>0.54169999999999996</c:v>
                </c:pt>
                <c:pt idx="11">
                  <c:v>0.49709999999999999</c:v>
                </c:pt>
              </c:numCache>
            </c:numRef>
          </c:val>
          <c:extLst>
            <c:ext xmlns:c16="http://schemas.microsoft.com/office/drawing/2014/chart" uri="{C3380CC4-5D6E-409C-BE32-E72D297353CC}">
              <c16:uniqueId val="{00000001-4997-4271-9F12-6B7845BB5EDB}"/>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Лист1!$A$2:$A$13</c:f>
              <c:strCache>
                <c:ptCount val="12"/>
                <c:pt idx="0">
                  <c:v>Зручність системи оплати за послуги громадського транспорту</c:v>
                </c:pt>
                <c:pt idx="1">
                  <c:v>Близькість зупинок громадського транспорту до вашого дому</c:v>
                </c:pt>
                <c:pt idx="2">
                  <c:v>Якість інформування про рух транспорту (чітка інформація про номер маршруту, кінцеву зупинку, виконання графіку руху, у тому числі на електронних табло) </c:v>
                </c:pt>
                <c:pt idx="3">
                  <c:v>Облаштованість зупинок громадського транспорту</c:v>
                </c:pt>
                <c:pt idx="4">
                  <c:v>Наявність зручних пересадкових вузлів (точок, де перетинаються головні маршрути громадського транспорту)</c:v>
                </c:pt>
                <c:pt idx="5">
                  <c:v>Достатність маршрутів громадського транспорту</c:v>
                </c:pt>
                <c:pt idx="6">
                  <c:v>Частота руху громадського транспорту</c:v>
                </c:pt>
                <c:pt idx="7">
                  <c:v>Комфорт і місткість громадського транспорту</c:v>
                </c:pt>
                <c:pt idx="8">
                  <c:v>Швидкість та безперешкодність руху громадського транспорту</c:v>
                </c:pt>
                <c:pt idx="9">
                  <c:v>Якість дорожнього покриття для руху громадського транспорту</c:v>
                </c:pt>
                <c:pt idx="10">
                  <c:v>Технічний стан громадського транспорту</c:v>
                </c:pt>
                <c:pt idx="11">
                  <c:v>Зручність користування громадським транспортом для людей старшого віку, людей з інвалідністю, жінок з дітьми</c:v>
                </c:pt>
              </c:strCache>
            </c:strRef>
          </c:cat>
          <c:val>
            <c:numRef>
              <c:f>Лист1!$C$2:$C$13</c:f>
              <c:numCache>
                <c:formatCode>0%</c:formatCode>
                <c:ptCount val="12"/>
                <c:pt idx="0">
                  <c:v>0.4304</c:v>
                </c:pt>
                <c:pt idx="1">
                  <c:v>0.55810000000000004</c:v>
                </c:pt>
                <c:pt idx="2">
                  <c:v>0.47919999999999996</c:v>
                </c:pt>
                <c:pt idx="3">
                  <c:v>0.49639999999999995</c:v>
                </c:pt>
                <c:pt idx="4">
                  <c:v>0.39450000000000002</c:v>
                </c:pt>
                <c:pt idx="5">
                  <c:v>0.49349999999999999</c:v>
                </c:pt>
                <c:pt idx="6">
                  <c:v>0.49070000000000003</c:v>
                </c:pt>
                <c:pt idx="7">
                  <c:v>0.37019999999999997</c:v>
                </c:pt>
                <c:pt idx="8">
                  <c:v>0.38589999999999997</c:v>
                </c:pt>
                <c:pt idx="9">
                  <c:v>0.38450000000000001</c:v>
                </c:pt>
                <c:pt idx="10">
                  <c:v>0.3644</c:v>
                </c:pt>
                <c:pt idx="11">
                  <c:v>0.33429999999999999</c:v>
                </c:pt>
              </c:numCache>
            </c:numRef>
          </c:val>
          <c:extLst>
            <c:ext xmlns:c16="http://schemas.microsoft.com/office/drawing/2014/chart" uri="{C3380CC4-5D6E-409C-BE32-E72D297353CC}">
              <c16:uniqueId val="{00000002-4997-4271-9F12-6B7845BB5EDB}"/>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379C-4A18-9386-09C0531B7873}"/>
              </c:ext>
            </c:extLst>
          </c:dPt>
          <c:dLbls>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Легкість користуватися послугами громадського транспорту</c:v>
                </c:pt>
              </c:strCache>
            </c:strRef>
          </c:cat>
          <c:val>
            <c:numRef>
              <c:f>Лист1!$B$2</c:f>
              <c:numCache>
                <c:formatCode>0%</c:formatCode>
                <c:ptCount val="1"/>
                <c:pt idx="0">
                  <c:v>0.83390000000000009</c:v>
                </c:pt>
              </c:numCache>
            </c:numRef>
          </c:val>
          <c:extLst>
            <c:ext xmlns:c16="http://schemas.microsoft.com/office/drawing/2014/chart" uri="{C3380CC4-5D6E-409C-BE32-E72D297353CC}">
              <c16:uniqueId val="{00000001-379C-4A18-9386-09C0531B7873}"/>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Легкість користуватися послугами громадського транспорту</c:v>
                </c:pt>
              </c:strCache>
            </c:strRef>
          </c:cat>
          <c:val>
            <c:numRef>
              <c:f>Лист1!$C$2</c:f>
              <c:numCache>
                <c:formatCode>0%</c:formatCode>
                <c:ptCount val="1"/>
                <c:pt idx="0">
                  <c:v>0.79709999999999992</c:v>
                </c:pt>
              </c:numCache>
            </c:numRef>
          </c:val>
          <c:extLst>
            <c:ext xmlns:c16="http://schemas.microsoft.com/office/drawing/2014/chart" uri="{C3380CC4-5D6E-409C-BE32-E72D297353CC}">
              <c16:uniqueId val="{00000002-379C-4A18-9386-09C0531B7873}"/>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7E68-41DB-B1DA-6E86326BE882}"/>
              </c:ext>
            </c:extLst>
          </c:dPt>
          <c:dLbls>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Так</c:v>
                </c:pt>
              </c:strCache>
            </c:strRef>
          </c:cat>
          <c:val>
            <c:numRef>
              <c:f>Лист1!$B$2</c:f>
              <c:numCache>
                <c:formatCode>0%</c:formatCode>
                <c:ptCount val="1"/>
                <c:pt idx="0">
                  <c:v>0.60970000000000002</c:v>
                </c:pt>
              </c:numCache>
            </c:numRef>
          </c:val>
          <c:extLst>
            <c:ext xmlns:c16="http://schemas.microsoft.com/office/drawing/2014/chart" uri="{C3380CC4-5D6E-409C-BE32-E72D297353CC}">
              <c16:uniqueId val="{00000001-7E68-41DB-B1DA-6E86326BE882}"/>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Так</c:v>
                </c:pt>
              </c:strCache>
            </c:strRef>
          </c:cat>
          <c:val>
            <c:numRef>
              <c:f>Лист1!$C$2</c:f>
              <c:numCache>
                <c:formatCode>0%</c:formatCode>
                <c:ptCount val="1"/>
                <c:pt idx="0">
                  <c:v>0.32519999999999999</c:v>
                </c:pt>
              </c:numCache>
            </c:numRef>
          </c:val>
          <c:extLst>
            <c:ext xmlns:c16="http://schemas.microsoft.com/office/drawing/2014/chart" uri="{C3380CC4-5D6E-409C-BE32-E72D297353CC}">
              <c16:uniqueId val="{00000002-7E68-41DB-B1DA-6E86326BE882}"/>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97507389937106914"/>
          <c:h val="0.9574119288454831"/>
        </c:manualLayout>
      </c:layout>
      <c:barChart>
        <c:barDir val="bar"/>
        <c:grouping val="percentStacked"/>
        <c:varyColors val="0"/>
        <c:ser>
          <c:idx val="0"/>
          <c:order val="0"/>
          <c:tx>
            <c:strRef>
              <c:f>Лист1!$B$1</c:f>
              <c:strCache>
                <c:ptCount val="1"/>
                <c:pt idx="0">
                  <c:v>Однозначно так</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0-0B51-4F7F-BA40-40A045EE4C2D}"/>
              </c:ext>
            </c:extLst>
          </c:dPt>
          <c:dLbls>
            <c:spPr>
              <a:noFill/>
              <a:ln>
                <a:noFill/>
              </a:ln>
              <a:effectLst/>
            </c:spPr>
            <c:txPr>
              <a:bodyPr wrap="non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Наміри у майбутньому залишитись жити у Вінницькій громаді</c:v>
                </c:pt>
              </c:strCache>
            </c:strRef>
          </c:cat>
          <c:val>
            <c:numRef>
              <c:f>Лист1!$B$2</c:f>
              <c:numCache>
                <c:formatCode>0%</c:formatCode>
                <c:ptCount val="1"/>
                <c:pt idx="0">
                  <c:v>0.58919999999999995</c:v>
                </c:pt>
              </c:numCache>
            </c:numRef>
          </c:val>
          <c:extLst>
            <c:ext xmlns:c16="http://schemas.microsoft.com/office/drawing/2014/chart" uri="{C3380CC4-5D6E-409C-BE32-E72D297353CC}">
              <c16:uniqueId val="{00000001-0B51-4F7F-BA40-40A045EE4C2D}"/>
            </c:ext>
          </c:extLst>
        </c:ser>
        <c:ser>
          <c:idx val="1"/>
          <c:order val="1"/>
          <c:tx>
            <c:strRef>
              <c:f>Лист1!$C$1</c:f>
              <c:strCache>
                <c:ptCount val="1"/>
                <c:pt idx="0">
                  <c:v>Скоріше так</c:v>
                </c:pt>
              </c:strCache>
            </c:strRef>
          </c:tx>
          <c:spPr>
            <a:solidFill>
              <a:schemeClr val="accent3">
                <a:lumMod val="60000"/>
                <a:lumOff val="40000"/>
              </a:schemeClr>
            </a:solidFill>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Лист1!$C$2</c:f>
              <c:numCache>
                <c:formatCode>0%</c:formatCode>
                <c:ptCount val="1"/>
                <c:pt idx="0">
                  <c:v>0.3226</c:v>
                </c:pt>
              </c:numCache>
            </c:numRef>
          </c:val>
          <c:extLst>
            <c:ext xmlns:c16="http://schemas.microsoft.com/office/drawing/2014/chart" uri="{C3380CC4-5D6E-409C-BE32-E72D297353CC}">
              <c16:uniqueId val="{00000002-0B51-4F7F-BA40-40A045EE4C2D}"/>
            </c:ext>
          </c:extLst>
        </c:ser>
        <c:ser>
          <c:idx val="2"/>
          <c:order val="2"/>
          <c:tx>
            <c:strRef>
              <c:f>Лист1!$D$1</c:f>
              <c:strCache>
                <c:ptCount val="1"/>
                <c:pt idx="0">
                  <c:v>Скоріше ні</c:v>
                </c:pt>
              </c:strCache>
            </c:strRef>
          </c:tx>
          <c:spPr>
            <a:solidFill>
              <a:srgbClr val="FF9F9F"/>
            </a:solidFill>
          </c:spPr>
          <c:invertIfNegative val="0"/>
          <c:dLbls>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Лист1!$D$2</c:f>
              <c:numCache>
                <c:formatCode>0%</c:formatCode>
                <c:ptCount val="1"/>
                <c:pt idx="0">
                  <c:v>3.3000000000000002E-2</c:v>
                </c:pt>
              </c:numCache>
            </c:numRef>
          </c:val>
          <c:extLst>
            <c:ext xmlns:c16="http://schemas.microsoft.com/office/drawing/2014/chart" uri="{C3380CC4-5D6E-409C-BE32-E72D297353CC}">
              <c16:uniqueId val="{00000003-0B51-4F7F-BA40-40A045EE4C2D}"/>
            </c:ext>
          </c:extLst>
        </c:ser>
        <c:ser>
          <c:idx val="3"/>
          <c:order val="3"/>
          <c:tx>
            <c:strRef>
              <c:f>Лист1!$E$1</c:f>
              <c:strCache>
                <c:ptCount val="1"/>
                <c:pt idx="0">
                  <c:v>Однозначно ні</c:v>
                </c:pt>
              </c:strCache>
            </c:strRef>
          </c:tx>
          <c:spPr>
            <a:solidFill>
              <a:srgbClr val="FF4747"/>
            </a:solidFill>
          </c:spPr>
          <c:invertIfNegative val="0"/>
          <c:dLbls>
            <c:dLbl>
              <c:idx val="0"/>
              <c:layout>
                <c:manualLayout>
                  <c:x val="0"/>
                  <c:y val="0.254328165374677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51-4F7F-BA40-40A045EE4C2D}"/>
                </c:ext>
              </c:extLst>
            </c:dLbl>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Лист1!$E$2</c:f>
              <c:numCache>
                <c:formatCode>0%</c:formatCode>
                <c:ptCount val="1"/>
                <c:pt idx="0">
                  <c:v>2.4500000000000001E-2</c:v>
                </c:pt>
              </c:numCache>
            </c:numRef>
          </c:val>
          <c:extLst>
            <c:ext xmlns:c16="http://schemas.microsoft.com/office/drawing/2014/chart" uri="{C3380CC4-5D6E-409C-BE32-E72D297353CC}">
              <c16:uniqueId val="{00000005-0B51-4F7F-BA40-40A045EE4C2D}"/>
            </c:ext>
          </c:extLst>
        </c:ser>
        <c:ser>
          <c:idx val="4"/>
          <c:order val="4"/>
          <c:tx>
            <c:strRef>
              <c:f>Лист1!$F$1</c:f>
              <c:strCache>
                <c:ptCount val="1"/>
                <c:pt idx="0">
                  <c:v>Важко сказати</c:v>
                </c:pt>
              </c:strCache>
            </c:strRef>
          </c:tx>
          <c:spPr>
            <a:solidFill>
              <a:schemeClr val="bg1">
                <a:lumMod val="75000"/>
              </a:schemeClr>
            </a:solidFill>
          </c:spPr>
          <c:invertIfNegative val="0"/>
          <c:dLbls>
            <c:dLbl>
              <c:idx val="0"/>
              <c:layout>
                <c:manualLayout>
                  <c:x val="6.6561844863731656E-3"/>
                  <c:y val="-0.246124031007751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B51-4F7F-BA40-40A045EE4C2D}"/>
                </c:ext>
              </c:extLst>
            </c:dLbl>
            <c:spPr>
              <a:noFill/>
              <a:ln>
                <a:noFill/>
              </a:ln>
              <a:effectLst/>
            </c:spPr>
            <c:txPr>
              <a:bodyPr wrap="square" lIns="38100" tIns="19050" rIns="38100" bIns="19050" anchor="ctr">
                <a:spAutoFit/>
              </a:bodyPr>
              <a:lstStyle/>
              <a:p>
                <a:pPr>
                  <a:defRPr sz="9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Наміри у майбутньому залишитись жити у Вінницькій громаді</c:v>
                </c:pt>
              </c:strCache>
            </c:strRef>
          </c:cat>
          <c:val>
            <c:numRef>
              <c:f>Лист1!$F$2</c:f>
              <c:numCache>
                <c:formatCode>0%</c:formatCode>
                <c:ptCount val="1"/>
                <c:pt idx="0">
                  <c:v>3.0700000000000002E-2</c:v>
                </c:pt>
              </c:numCache>
            </c:numRef>
          </c:val>
          <c:extLst>
            <c:ext xmlns:c16="http://schemas.microsoft.com/office/drawing/2014/chart" uri="{C3380CC4-5D6E-409C-BE32-E72D297353CC}">
              <c16:uniqueId val="{00000007-0B51-4F7F-BA40-40A045EE4C2D}"/>
            </c:ext>
          </c:extLst>
        </c:ser>
        <c:dLbls>
          <c:showLegendKey val="0"/>
          <c:showVal val="0"/>
          <c:showCatName val="0"/>
          <c:showSerName val="0"/>
          <c:showPercent val="0"/>
          <c:showBubbleSize val="0"/>
        </c:dLbls>
        <c:gapWidth val="50"/>
        <c:overlap val="10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1DF1-46F0-A11F-F619FB398734}"/>
              </c:ext>
            </c:extLst>
          </c:dPt>
          <c:dLbls>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Так</c:v>
                </c:pt>
              </c:strCache>
            </c:strRef>
          </c:cat>
          <c:val>
            <c:numRef>
              <c:f>Лист1!$B$2</c:f>
              <c:numCache>
                <c:formatCode>0%</c:formatCode>
                <c:ptCount val="1"/>
                <c:pt idx="0">
                  <c:v>0.39489999999999997</c:v>
                </c:pt>
              </c:numCache>
            </c:numRef>
          </c:val>
          <c:extLst>
            <c:ext xmlns:c16="http://schemas.microsoft.com/office/drawing/2014/chart" uri="{C3380CC4-5D6E-409C-BE32-E72D297353CC}">
              <c16:uniqueId val="{00000001-1DF1-46F0-A11F-F619FB398734}"/>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Так</c:v>
                </c:pt>
              </c:strCache>
            </c:strRef>
          </c:cat>
          <c:val>
            <c:numRef>
              <c:f>Лист1!$C$2</c:f>
              <c:numCache>
                <c:formatCode>0%</c:formatCode>
                <c:ptCount val="1"/>
                <c:pt idx="0">
                  <c:v>0.21820000000000001</c:v>
                </c:pt>
              </c:numCache>
            </c:numRef>
          </c:val>
          <c:extLst>
            <c:ext xmlns:c16="http://schemas.microsoft.com/office/drawing/2014/chart" uri="{C3380CC4-5D6E-409C-BE32-E72D297353CC}">
              <c16:uniqueId val="{00000002-1DF1-46F0-A11F-F619FB398734}"/>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386B-4D6F-A959-186FFBAB3E75}"/>
              </c:ext>
            </c:extLst>
          </c:dPt>
          <c:dLbls>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Лист1!$A$2:$A$6</c:f>
              <c:strCache>
                <c:ptCount val="5"/>
                <c:pt idx="0">
                  <c:v>(ALL) Якість вуличного освітлення прибудинкових територій</c:v>
                </c:pt>
                <c:pt idx="1">
                  <c:v>(ALL) Якість Вашого житла</c:v>
                </c:pt>
                <c:pt idx="2">
                  <c:v>(ALL) Облаштованість і прибирання прибудинкових територій</c:v>
                </c:pt>
                <c:pt idx="3">
                  <c:v>(10.2=2 or 10.2=3) Прибирання всередині будинку</c:v>
                </c:pt>
                <c:pt idx="4">
                  <c:v>(10.2=2 or 10.2=3) Якість обслуговування внутрішньобудинкових технічних мереж</c:v>
                </c:pt>
              </c:strCache>
            </c:strRef>
          </c:cat>
          <c:val>
            <c:numRef>
              <c:f>Лист1!$B$2:$B$6</c:f>
              <c:numCache>
                <c:formatCode>0%</c:formatCode>
                <c:ptCount val="5"/>
                <c:pt idx="0">
                  <c:v>0.58799999999999997</c:v>
                </c:pt>
                <c:pt idx="1">
                  <c:v>0.54820000000000002</c:v>
                </c:pt>
                <c:pt idx="2">
                  <c:v>0.4577</c:v>
                </c:pt>
                <c:pt idx="3">
                  <c:v>0.42849999999999999</c:v>
                </c:pt>
                <c:pt idx="4">
                  <c:v>0.32269999999999999</c:v>
                </c:pt>
              </c:numCache>
            </c:numRef>
          </c:val>
          <c:extLst>
            <c:ext xmlns:c16="http://schemas.microsoft.com/office/drawing/2014/chart" uri="{C3380CC4-5D6E-409C-BE32-E72D297353CC}">
              <c16:uniqueId val="{00000001-386B-4D6F-A959-186FFBAB3E75}"/>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Лист1!$A$2:$A$6</c:f>
              <c:strCache>
                <c:ptCount val="5"/>
                <c:pt idx="0">
                  <c:v>(ALL) Якість вуличного освітлення прибудинкових територій</c:v>
                </c:pt>
                <c:pt idx="1">
                  <c:v>(ALL) Якість Вашого житла</c:v>
                </c:pt>
                <c:pt idx="2">
                  <c:v>(ALL) Облаштованість і прибирання прибудинкових територій</c:v>
                </c:pt>
                <c:pt idx="3">
                  <c:v>(10.2=2 or 10.2=3) Прибирання всередині будинку</c:v>
                </c:pt>
                <c:pt idx="4">
                  <c:v>(10.2=2 or 10.2=3) Якість обслуговування внутрішньобудинкових технічних мереж</c:v>
                </c:pt>
              </c:strCache>
            </c:strRef>
          </c:cat>
          <c:val>
            <c:numRef>
              <c:f>Лист1!$C$2:$C$6</c:f>
              <c:numCache>
                <c:formatCode>0%</c:formatCode>
                <c:ptCount val="5"/>
                <c:pt idx="0">
                  <c:v>0.32979999999999998</c:v>
                </c:pt>
                <c:pt idx="1">
                  <c:v>0.29060000000000002</c:v>
                </c:pt>
                <c:pt idx="2">
                  <c:v>0.31669999999999998</c:v>
                </c:pt>
                <c:pt idx="3">
                  <c:v>0.27200000000000002</c:v>
                </c:pt>
                <c:pt idx="4">
                  <c:v>0.24759999999999999</c:v>
                </c:pt>
              </c:numCache>
            </c:numRef>
          </c:val>
          <c:extLst>
            <c:ext xmlns:c16="http://schemas.microsoft.com/office/drawing/2014/chart" uri="{C3380CC4-5D6E-409C-BE32-E72D297353CC}">
              <c16:uniqueId val="{00000002-386B-4D6F-A959-186FFBAB3E75}"/>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9DAE-4AB7-B6F9-E9E784A21300}"/>
              </c:ext>
            </c:extLst>
          </c:dPt>
          <c:dLbls>
            <c:dLbl>
              <c:idx val="0"/>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DAE-4AB7-B6F9-E9E784A21300}"/>
                </c:ext>
              </c:extLst>
            </c:dLbl>
            <c:dLbl>
              <c:idx val="1"/>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C0E-4F4F-A5A1-AF82D565F20F}"/>
                </c:ext>
              </c:extLst>
            </c:dLbl>
            <c:dLbl>
              <c:idx val="2"/>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C0E-4F4F-A5A1-AF82D565F20F}"/>
                </c:ext>
              </c:extLst>
            </c:dLbl>
            <c:dLbl>
              <c:idx val="3"/>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C0E-4F4F-A5A1-AF82D565F20F}"/>
                </c:ext>
              </c:extLst>
            </c:dLbl>
            <c:dLbl>
              <c:idx val="5"/>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C0E-4F4F-A5A1-AF82D565F20F}"/>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Лист1!$A$2:$A$7</c:f>
              <c:strCache>
                <c:ptCount val="6"/>
                <c:pt idx="0">
                  <c:v>(10.6=1) Стабільність, неперервність постачання холодної води</c:v>
                </c:pt>
                <c:pt idx="1">
                  <c:v>(10.7=1) Якість роботи водовідведення та каналізації</c:v>
                </c:pt>
                <c:pt idx="2">
                  <c:v>(ALL) Якість вивозу сміття (вчасно, охайно)</c:v>
                </c:pt>
                <c:pt idx="3">
                  <c:v>(10.7.2=1) Якість постачання тепла</c:v>
                </c:pt>
                <c:pt idx="4">
                  <c:v>(10.7.2=1) Якість постачання гарячої води</c:v>
                </c:pt>
                <c:pt idx="5">
                  <c:v>(ALL) Якість питної води</c:v>
                </c:pt>
              </c:strCache>
            </c:strRef>
          </c:cat>
          <c:val>
            <c:numRef>
              <c:f>Лист1!$B$2:$B$7</c:f>
              <c:numCache>
                <c:formatCode>0%</c:formatCode>
                <c:ptCount val="6"/>
                <c:pt idx="0">
                  <c:v>0.74950000000000006</c:v>
                </c:pt>
                <c:pt idx="1">
                  <c:v>0.60580000000000001</c:v>
                </c:pt>
                <c:pt idx="2">
                  <c:v>0.5454</c:v>
                </c:pt>
                <c:pt idx="3">
                  <c:v>0.50869999999999993</c:v>
                </c:pt>
                <c:pt idx="4">
                  <c:v>0.30230000000000001</c:v>
                </c:pt>
                <c:pt idx="5">
                  <c:v>0.1983</c:v>
                </c:pt>
              </c:numCache>
            </c:numRef>
          </c:val>
          <c:extLst>
            <c:ext xmlns:c16="http://schemas.microsoft.com/office/drawing/2014/chart" uri="{C3380CC4-5D6E-409C-BE32-E72D297353CC}">
              <c16:uniqueId val="{00000001-9DAE-4AB7-B6F9-E9E784A21300}"/>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Лист1!$A$2:$A$7</c:f>
              <c:strCache>
                <c:ptCount val="6"/>
                <c:pt idx="0">
                  <c:v>(10.6=1) Стабільність, неперервність постачання холодної води</c:v>
                </c:pt>
                <c:pt idx="1">
                  <c:v>(10.7=1) Якість роботи водовідведення та каналізації</c:v>
                </c:pt>
                <c:pt idx="2">
                  <c:v>(ALL) Якість вивозу сміття (вчасно, охайно)</c:v>
                </c:pt>
                <c:pt idx="3">
                  <c:v>(10.7.2=1) Якість постачання тепла</c:v>
                </c:pt>
                <c:pt idx="4">
                  <c:v>(10.7.2=1) Якість постачання гарячої води</c:v>
                </c:pt>
                <c:pt idx="5">
                  <c:v>(ALL) Якість питної води</c:v>
                </c:pt>
              </c:strCache>
            </c:strRef>
          </c:cat>
          <c:val>
            <c:numRef>
              <c:f>Лист1!$C$2:$C$7</c:f>
              <c:numCache>
                <c:formatCode>0%</c:formatCode>
                <c:ptCount val="6"/>
                <c:pt idx="0">
                  <c:v>0.51549999999999996</c:v>
                </c:pt>
                <c:pt idx="1">
                  <c:v>0.443</c:v>
                </c:pt>
                <c:pt idx="2">
                  <c:v>0.47650000000000003</c:v>
                </c:pt>
                <c:pt idx="3">
                  <c:v>0.38880000000000003</c:v>
                </c:pt>
                <c:pt idx="4">
                  <c:v>0.33089999999999997</c:v>
                </c:pt>
                <c:pt idx="5">
                  <c:v>0.24340000000000001</c:v>
                </c:pt>
              </c:numCache>
            </c:numRef>
          </c:val>
          <c:extLst>
            <c:ext xmlns:c16="http://schemas.microsoft.com/office/drawing/2014/chart" uri="{C3380CC4-5D6E-409C-BE32-E72D297353CC}">
              <c16:uniqueId val="{00000002-9DAE-4AB7-B6F9-E9E784A21300}"/>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DE16-43C8-9C93-8379D5229AC9}"/>
              </c:ext>
            </c:extLst>
          </c:dPt>
          <c:dLbls>
            <c:dLbl>
              <c:idx val="0"/>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E16-43C8-9C93-8379D5229AC9}"/>
                </c:ext>
              </c:extLst>
            </c:dLbl>
            <c:dLbl>
              <c:idx val="1"/>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408-475A-A836-A71F18E18BF6}"/>
                </c:ext>
              </c:extLst>
            </c:dLbl>
            <c:dLbl>
              <c:idx val="3"/>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408-475A-A836-A71F18E18BF6}"/>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Лист1!$A$2:$A$7</c:f>
              <c:strCache>
                <c:ptCount val="6"/>
                <c:pt idx="0">
                  <c:v>Ставлення вихователів та керівництва закладу до дітей</c:v>
                </c:pt>
                <c:pt idx="1">
                  <c:v>Ставлення вихователів та керівництва закладу до батьків</c:v>
                </c:pt>
                <c:pt idx="2">
                  <c:v>Доступність закладів дошкільної освіти близько до вашого дому</c:v>
                </c:pt>
                <c:pt idx="3">
                  <c:v>Якість виховання та навчання</c:v>
                </c:pt>
                <c:pt idx="4">
                  <c:v>Облаштованість обладнанням для розвитку дітей</c:v>
                </c:pt>
                <c:pt idx="5">
                  <c:v>Кількість дітей на одного вихователя</c:v>
                </c:pt>
              </c:strCache>
            </c:strRef>
          </c:cat>
          <c:val>
            <c:numRef>
              <c:f>Лист1!$B$2:$B$7</c:f>
              <c:numCache>
                <c:formatCode>0%</c:formatCode>
                <c:ptCount val="6"/>
                <c:pt idx="0">
                  <c:v>0.75580000000000003</c:v>
                </c:pt>
                <c:pt idx="1">
                  <c:v>0.71739999999999993</c:v>
                </c:pt>
                <c:pt idx="2">
                  <c:v>0.67130000000000001</c:v>
                </c:pt>
                <c:pt idx="3">
                  <c:v>0.63900000000000001</c:v>
                </c:pt>
                <c:pt idx="4">
                  <c:v>0.48699999999999999</c:v>
                </c:pt>
                <c:pt idx="5">
                  <c:v>0.45999999999999996</c:v>
                </c:pt>
              </c:numCache>
            </c:numRef>
          </c:val>
          <c:extLst>
            <c:ext xmlns:c16="http://schemas.microsoft.com/office/drawing/2014/chart" uri="{C3380CC4-5D6E-409C-BE32-E72D297353CC}">
              <c16:uniqueId val="{00000002-DE16-43C8-9C93-8379D5229AC9}"/>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Лист1!$A$2:$A$7</c:f>
              <c:strCache>
                <c:ptCount val="6"/>
                <c:pt idx="0">
                  <c:v>Ставлення вихователів та керівництва закладу до дітей</c:v>
                </c:pt>
                <c:pt idx="1">
                  <c:v>Ставлення вихователів та керівництва закладу до батьків</c:v>
                </c:pt>
                <c:pt idx="2">
                  <c:v>Доступність закладів дошкільної освіти близько до вашого дому</c:v>
                </c:pt>
                <c:pt idx="3">
                  <c:v>Якість виховання та навчання</c:v>
                </c:pt>
                <c:pt idx="4">
                  <c:v>Облаштованість обладнанням для розвитку дітей</c:v>
                </c:pt>
                <c:pt idx="5">
                  <c:v>Кількість дітей на одного вихователя</c:v>
                </c:pt>
              </c:strCache>
            </c:strRef>
          </c:cat>
          <c:val>
            <c:numRef>
              <c:f>Лист1!$C$2:$C$7</c:f>
              <c:numCache>
                <c:formatCode>0%</c:formatCode>
                <c:ptCount val="6"/>
                <c:pt idx="0">
                  <c:v>0.45999999999999996</c:v>
                </c:pt>
                <c:pt idx="1">
                  <c:v>0.53</c:v>
                </c:pt>
                <c:pt idx="2">
                  <c:v>0.56999999999999995</c:v>
                </c:pt>
                <c:pt idx="3">
                  <c:v>0.52</c:v>
                </c:pt>
                <c:pt idx="4">
                  <c:v>0.5</c:v>
                </c:pt>
                <c:pt idx="5">
                  <c:v>0.4</c:v>
                </c:pt>
              </c:numCache>
            </c:numRef>
          </c:val>
          <c:extLst>
            <c:ext xmlns:c16="http://schemas.microsoft.com/office/drawing/2014/chart" uri="{C3380CC4-5D6E-409C-BE32-E72D297353CC}">
              <c16:uniqueId val="{00000000-B04B-4FE2-AC08-1916F0ADD7B3}"/>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4997-4271-9F12-6B7845BB5EDB}"/>
              </c:ext>
            </c:extLst>
          </c:dPt>
          <c:dLbls>
            <c:dLbl>
              <c:idx val="0"/>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997-4271-9F12-6B7845BB5EDB}"/>
                </c:ext>
              </c:extLst>
            </c:dLbl>
            <c:dLbl>
              <c:idx val="1"/>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739-4956-8CF7-F557D841D933}"/>
                </c:ext>
              </c:extLst>
            </c:dLbl>
            <c:dLbl>
              <c:idx val="3"/>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739-4956-8CF7-F557D841D933}"/>
                </c:ext>
              </c:extLst>
            </c:dLbl>
            <c:dLbl>
              <c:idx val="7"/>
              <c:spPr>
                <a:noFill/>
                <a:ln>
                  <a:solidFill>
                    <a:srgbClr val="FF000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739-4956-8CF7-F557D841D933}"/>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Лист1!$A$2:$A$9</c:f>
              <c:strCache>
                <c:ptCount val="8"/>
                <c:pt idx="0">
                  <c:v>Доступність шкіл близько до вашого дому</c:v>
                </c:pt>
                <c:pt idx="1">
                  <c:v>Ставлення вчителів та керівництва закладу до батьків</c:v>
                </c:pt>
                <c:pt idx="2">
                  <c:v>Наявність, доступність та якість послуг позашкільної освіти (музичні і художні школи, школи мистецтв)</c:v>
                </c:pt>
                <c:pt idx="3">
                  <c:v>Ставлення вчителів та керівництва закладу до учнів</c:v>
                </c:pt>
                <c:pt idx="4">
                  <c:v>Забезпеченість кабінетів обладнанням для навчання</c:v>
                </c:pt>
                <c:pt idx="5">
                  <c:v>Якість навчання</c:v>
                </c:pt>
                <c:pt idx="6">
                  <c:v>Забезпеченість комп’ютерами для навчання</c:v>
                </c:pt>
                <c:pt idx="7">
                  <c:v>Кількість дітей (класів) на одного вчителя</c:v>
                </c:pt>
              </c:strCache>
            </c:strRef>
          </c:cat>
          <c:val>
            <c:numRef>
              <c:f>Лист1!$B$2:$B$9</c:f>
              <c:numCache>
                <c:formatCode>0%</c:formatCode>
                <c:ptCount val="8"/>
                <c:pt idx="0">
                  <c:v>0.74479999999999991</c:v>
                </c:pt>
                <c:pt idx="1">
                  <c:v>0.60060000000000002</c:v>
                </c:pt>
                <c:pt idx="2">
                  <c:v>0.53310000000000002</c:v>
                </c:pt>
                <c:pt idx="3">
                  <c:v>0.51619999999999999</c:v>
                </c:pt>
                <c:pt idx="4">
                  <c:v>0.46870000000000001</c:v>
                </c:pt>
                <c:pt idx="5">
                  <c:v>0.44740000000000002</c:v>
                </c:pt>
                <c:pt idx="6">
                  <c:v>0.41669999999999996</c:v>
                </c:pt>
                <c:pt idx="7">
                  <c:v>0.31090000000000001</c:v>
                </c:pt>
              </c:numCache>
            </c:numRef>
          </c:val>
          <c:extLst>
            <c:ext xmlns:c16="http://schemas.microsoft.com/office/drawing/2014/chart" uri="{C3380CC4-5D6E-409C-BE32-E72D297353CC}">
              <c16:uniqueId val="{00000001-4997-4271-9F12-6B7845BB5EDB}"/>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Лист1!$A$2:$A$9</c:f>
              <c:strCache>
                <c:ptCount val="8"/>
                <c:pt idx="0">
                  <c:v>Доступність шкіл близько до вашого дому</c:v>
                </c:pt>
                <c:pt idx="1">
                  <c:v>Ставлення вчителів та керівництва закладу до батьків</c:v>
                </c:pt>
                <c:pt idx="2">
                  <c:v>Наявність, доступність та якість послуг позашкільної освіти (музичні і художні школи, школи мистецтв)</c:v>
                </c:pt>
                <c:pt idx="3">
                  <c:v>Ставлення вчителів та керівництва закладу до учнів</c:v>
                </c:pt>
                <c:pt idx="4">
                  <c:v>Забезпеченість кабінетів обладнанням для навчання</c:v>
                </c:pt>
                <c:pt idx="5">
                  <c:v>Якість навчання</c:v>
                </c:pt>
                <c:pt idx="6">
                  <c:v>Забезпеченість комп’ютерами для навчання</c:v>
                </c:pt>
                <c:pt idx="7">
                  <c:v>Кількість дітей (класів) на одного вчителя</c:v>
                </c:pt>
              </c:strCache>
            </c:strRef>
          </c:cat>
          <c:val>
            <c:numRef>
              <c:f>Лист1!$C$2:$C$9</c:f>
              <c:numCache>
                <c:formatCode>0%</c:formatCode>
                <c:ptCount val="8"/>
                <c:pt idx="0">
                  <c:v>0.53990000000000005</c:v>
                </c:pt>
                <c:pt idx="1">
                  <c:v>0.46950000000000003</c:v>
                </c:pt>
                <c:pt idx="2">
                  <c:v>0.5212</c:v>
                </c:pt>
                <c:pt idx="3">
                  <c:v>0.432</c:v>
                </c:pt>
                <c:pt idx="4">
                  <c:v>0.45069999999999999</c:v>
                </c:pt>
                <c:pt idx="5">
                  <c:v>0.38029999999999997</c:v>
                </c:pt>
                <c:pt idx="6">
                  <c:v>0.3896</c:v>
                </c:pt>
                <c:pt idx="7">
                  <c:v>0.42730000000000001</c:v>
                </c:pt>
              </c:numCache>
            </c:numRef>
          </c:val>
          <c:extLst>
            <c:ext xmlns:c16="http://schemas.microsoft.com/office/drawing/2014/chart" uri="{C3380CC4-5D6E-409C-BE32-E72D297353CC}">
              <c16:uniqueId val="{00000002-4997-4271-9F12-6B7845BB5EDB}"/>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4997-4271-9F12-6B7845BB5EDB}"/>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Лист1!$A$2:$A$5</c:f>
              <c:strCache>
                <c:ptCount val="4"/>
                <c:pt idx="0">
                  <c:v>Якість навчальних курсів, лекцій у місті</c:v>
                </c:pt>
                <c:pt idx="1">
                  <c:v>Наявність та різноманіття навчальних курсів для дорослих, лекцій</c:v>
                </c:pt>
                <c:pt idx="2">
                  <c:v>Зручність розташування навчальних курсів, місць проведення лекцій</c:v>
                </c:pt>
                <c:pt idx="3">
                  <c:v>Доступність навчальних курсів, гуртків, лекцій для дорослих</c:v>
                </c:pt>
              </c:strCache>
            </c:strRef>
          </c:cat>
          <c:val>
            <c:numRef>
              <c:f>Лист1!$B$2:$B$5</c:f>
              <c:numCache>
                <c:formatCode>0%</c:formatCode>
                <c:ptCount val="4"/>
                <c:pt idx="0">
                  <c:v>0.43930000000000002</c:v>
                </c:pt>
                <c:pt idx="1">
                  <c:v>0.42470000000000002</c:v>
                </c:pt>
                <c:pt idx="2">
                  <c:v>0.41259999999999997</c:v>
                </c:pt>
                <c:pt idx="3">
                  <c:v>0.35439999999999999</c:v>
                </c:pt>
              </c:numCache>
            </c:numRef>
          </c:val>
          <c:extLst>
            <c:ext xmlns:c16="http://schemas.microsoft.com/office/drawing/2014/chart" uri="{C3380CC4-5D6E-409C-BE32-E72D297353CC}">
              <c16:uniqueId val="{00000001-4997-4271-9F12-6B7845BB5EDB}"/>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Якість навчальних курсів, лекцій у місті</c:v>
                </c:pt>
                <c:pt idx="1">
                  <c:v>Наявність та різноманіття навчальних курсів для дорослих, лекцій</c:v>
                </c:pt>
                <c:pt idx="2">
                  <c:v>Зручність розташування навчальних курсів, місць проведення лекцій</c:v>
                </c:pt>
                <c:pt idx="3">
                  <c:v>Доступність навчальних курсів, гуртків, лекцій для дорослих</c:v>
                </c:pt>
              </c:strCache>
            </c:strRef>
          </c:cat>
          <c:val>
            <c:numRef>
              <c:f>Лист1!$C$2:$C$5</c:f>
              <c:numCache>
                <c:formatCode>0%</c:formatCode>
                <c:ptCount val="4"/>
                <c:pt idx="0">
                  <c:v>0.45940000000000003</c:v>
                </c:pt>
                <c:pt idx="1">
                  <c:v>0.37829999999999997</c:v>
                </c:pt>
                <c:pt idx="2">
                  <c:v>0.39180000000000004</c:v>
                </c:pt>
                <c:pt idx="3">
                  <c:v>0.3649</c:v>
                </c:pt>
              </c:numCache>
            </c:numRef>
          </c:val>
          <c:extLst>
            <c:ext xmlns:c16="http://schemas.microsoft.com/office/drawing/2014/chart" uri="{C3380CC4-5D6E-409C-BE32-E72D297353CC}">
              <c16:uniqueId val="{00000002-4997-4271-9F12-6B7845BB5EDB}"/>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379C-4A18-9386-09C0531B7873}"/>
              </c:ext>
            </c:extLst>
          </c:dPt>
          <c:dLbls>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Додаткове навчання для дорослих</c:v>
                </c:pt>
              </c:strCache>
            </c:strRef>
          </c:cat>
          <c:val>
            <c:numRef>
              <c:f>Лист1!$B$2</c:f>
              <c:numCache>
                <c:formatCode>0%</c:formatCode>
                <c:ptCount val="1"/>
                <c:pt idx="0">
                  <c:v>0.26479999999999998</c:v>
                </c:pt>
              </c:numCache>
            </c:numRef>
          </c:val>
          <c:extLst>
            <c:ext xmlns:c16="http://schemas.microsoft.com/office/drawing/2014/chart" uri="{C3380CC4-5D6E-409C-BE32-E72D297353CC}">
              <c16:uniqueId val="{00000001-379C-4A18-9386-09C0531B7873}"/>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Додаткове навчання для дорослих</c:v>
                </c:pt>
              </c:strCache>
            </c:strRef>
          </c:cat>
          <c:val>
            <c:numRef>
              <c:f>Лист1!$C$2</c:f>
              <c:numCache>
                <c:formatCode>0%</c:formatCode>
                <c:ptCount val="1"/>
                <c:pt idx="0">
                  <c:v>9.69E-2</c:v>
                </c:pt>
              </c:numCache>
            </c:numRef>
          </c:val>
          <c:extLst>
            <c:ext xmlns:c16="http://schemas.microsoft.com/office/drawing/2014/chart" uri="{C3380CC4-5D6E-409C-BE32-E72D297353CC}">
              <c16:uniqueId val="{00000002-379C-4A18-9386-09C0531B7873}"/>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DE16-43C8-9C93-8379D5229AC9}"/>
              </c:ext>
            </c:extLst>
          </c:dPt>
          <c:dLbls>
            <c:dLbl>
              <c:idx val="0"/>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E16-43C8-9C93-8379D5229AC9}"/>
                </c:ext>
              </c:extLst>
            </c:dLbl>
            <c:dLbl>
              <c:idx val="4"/>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816-4DD0-800A-2E9122EE38A4}"/>
                </c:ext>
              </c:extLst>
            </c:dLbl>
            <c:dLbl>
              <c:idx val="6"/>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816-4DD0-800A-2E9122EE38A4}"/>
                </c:ext>
              </c:extLst>
            </c:dLbl>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Лист1!$A$2:$A$8</c:f>
              <c:strCache>
                <c:ptCount val="7"/>
                <c:pt idx="0">
                  <c:v>Потреба у медичній допомозі</c:v>
                </c:pt>
                <c:pt idx="2">
                  <c:v>Отримання медичної допомоги у разі потреби</c:v>
                </c:pt>
                <c:pt idx="4">
                  <c:v>Звернення до медичних закладів за останні 12 місяців</c:v>
                </c:pt>
                <c:pt idx="6">
                  <c:v>Наявність добровільного медичного страхування</c:v>
                </c:pt>
              </c:strCache>
            </c:strRef>
          </c:cat>
          <c:val>
            <c:numRef>
              <c:f>Лист1!$B$2:$B$8</c:f>
              <c:numCache>
                <c:formatCode>General</c:formatCode>
                <c:ptCount val="7"/>
                <c:pt idx="0" formatCode="0%">
                  <c:v>0.57869999999999999</c:v>
                </c:pt>
                <c:pt idx="2" formatCode="0%">
                  <c:v>0.91190000000000004</c:v>
                </c:pt>
                <c:pt idx="4" formatCode="0%">
                  <c:v>0.7329</c:v>
                </c:pt>
                <c:pt idx="6" formatCode="0%">
                  <c:v>0.2611</c:v>
                </c:pt>
              </c:numCache>
            </c:numRef>
          </c:val>
          <c:extLst>
            <c:ext xmlns:c16="http://schemas.microsoft.com/office/drawing/2014/chart" uri="{C3380CC4-5D6E-409C-BE32-E72D297353CC}">
              <c16:uniqueId val="{00000002-DE16-43C8-9C93-8379D5229AC9}"/>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Лист1!$A$2:$A$8</c:f>
              <c:strCache>
                <c:ptCount val="7"/>
                <c:pt idx="0">
                  <c:v>Потреба у медичній допомозі</c:v>
                </c:pt>
                <c:pt idx="2">
                  <c:v>Отримання медичної допомоги у разі потреби</c:v>
                </c:pt>
                <c:pt idx="4">
                  <c:v>Звернення до медичних закладів за останні 12 місяців</c:v>
                </c:pt>
                <c:pt idx="6">
                  <c:v>Наявність добровільного медичного страхування</c:v>
                </c:pt>
              </c:strCache>
            </c:strRef>
          </c:cat>
          <c:val>
            <c:numRef>
              <c:f>Лист1!$C$2:$C$8</c:f>
              <c:numCache>
                <c:formatCode>General</c:formatCode>
                <c:ptCount val="7"/>
                <c:pt idx="0" formatCode="0%">
                  <c:v>0.46339999999999998</c:v>
                </c:pt>
                <c:pt idx="2" formatCode="0%">
                  <c:v>0.93789999999999996</c:v>
                </c:pt>
                <c:pt idx="4" formatCode="0%">
                  <c:v>0.6008</c:v>
                </c:pt>
                <c:pt idx="6" formatCode="0%">
                  <c:v>0.12570000000000001</c:v>
                </c:pt>
              </c:numCache>
            </c:numRef>
          </c:val>
          <c:extLst>
            <c:ext xmlns:c16="http://schemas.microsoft.com/office/drawing/2014/chart" uri="{C3380CC4-5D6E-409C-BE32-E72D297353CC}">
              <c16:uniqueId val="{00000000-B04B-4FE2-AC08-1916F0ADD7B3}"/>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1C7A-4705-AD88-96D759716686}"/>
              </c:ext>
            </c:extLst>
          </c:dPt>
          <c:dLbls>
            <c:spPr>
              <a:noFill/>
              <a:ln>
                <a:solidFill>
                  <a:srgbClr val="00B050"/>
                </a:solid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Лист1!$A$2:$A$3</c:f>
              <c:strCache>
                <c:ptCount val="2"/>
                <c:pt idx="0">
                  <c:v>Комунальний центр первинної медико-санітарної допомоги</c:v>
                </c:pt>
                <c:pt idx="1">
                  <c:v>Комунальний спеціалізований медичний заклад (лікарня)</c:v>
                </c:pt>
              </c:strCache>
            </c:strRef>
          </c:cat>
          <c:val>
            <c:numRef>
              <c:f>Лист1!$B$2:$B$3</c:f>
              <c:numCache>
                <c:formatCode>0%</c:formatCode>
                <c:ptCount val="2"/>
                <c:pt idx="0">
                  <c:v>0.5827</c:v>
                </c:pt>
                <c:pt idx="1">
                  <c:v>0.47839999999999999</c:v>
                </c:pt>
              </c:numCache>
            </c:numRef>
          </c:val>
          <c:extLst>
            <c:ext xmlns:c16="http://schemas.microsoft.com/office/drawing/2014/chart" uri="{C3380CC4-5D6E-409C-BE32-E72D297353CC}">
              <c16:uniqueId val="{00000001-1C7A-4705-AD88-96D759716686}"/>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Лист1!$A$2:$A$3</c:f>
              <c:strCache>
                <c:ptCount val="2"/>
                <c:pt idx="0">
                  <c:v>Комунальний центр первинної медико-санітарної допомоги</c:v>
                </c:pt>
                <c:pt idx="1">
                  <c:v>Комунальний спеціалізований медичний заклад (лікарня)</c:v>
                </c:pt>
              </c:strCache>
            </c:strRef>
          </c:cat>
          <c:val>
            <c:numRef>
              <c:f>Лист1!$C$2:$C$3</c:f>
              <c:numCache>
                <c:formatCode>0%</c:formatCode>
                <c:ptCount val="2"/>
                <c:pt idx="0">
                  <c:v>0.34619999999999995</c:v>
                </c:pt>
                <c:pt idx="1">
                  <c:v>0.34619999999999995</c:v>
                </c:pt>
              </c:numCache>
            </c:numRef>
          </c:val>
          <c:extLst>
            <c:ext xmlns:c16="http://schemas.microsoft.com/office/drawing/2014/chart" uri="{C3380CC4-5D6E-409C-BE32-E72D297353CC}">
              <c16:uniqueId val="{00000002-1C7A-4705-AD88-96D759716686}"/>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8837603077158E-2"/>
          <c:y val="2.6673698631288319E-2"/>
          <c:w val="0.84860639412997918"/>
          <c:h val="0.9574119288454831"/>
        </c:manualLayout>
      </c:layout>
      <c:barChart>
        <c:barDir val="bar"/>
        <c:grouping val="clustered"/>
        <c:varyColors val="0"/>
        <c:ser>
          <c:idx val="0"/>
          <c:order val="0"/>
          <c:tx>
            <c:strRef>
              <c:f>Лист1!$B$1</c:f>
              <c:strCache>
                <c:ptCount val="1"/>
                <c:pt idx="0">
                  <c:v>2024</c:v>
                </c:pt>
              </c:strCache>
            </c:strRef>
          </c:tx>
          <c:spPr>
            <a:solidFill>
              <a:srgbClr val="87852D"/>
            </a:solidFill>
            <a:ln>
              <a:solidFill>
                <a:schemeClr val="bg1"/>
              </a:solidFill>
            </a:ln>
          </c:spPr>
          <c:invertIfNegative val="0"/>
          <c:dPt>
            <c:idx val="0"/>
            <c:invertIfNegative val="0"/>
            <c:bubble3D val="0"/>
            <c:extLst>
              <c:ext xmlns:c16="http://schemas.microsoft.com/office/drawing/2014/chart" uri="{C3380CC4-5D6E-409C-BE32-E72D297353CC}">
                <c16:uniqueId val="{00000000-5D61-464D-9D2E-FC12192425E9}"/>
              </c:ext>
            </c:extLst>
          </c:dPt>
          <c:dLbls>
            <c:spPr>
              <a:noFill/>
              <a:ln>
                <a:noFill/>
              </a:ln>
              <a:effectLst/>
            </c:spPr>
            <c:txPr>
              <a:bodyPr wrap="non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Лист1!$A$2</c:f>
              <c:strCache>
                <c:ptCount val="1"/>
                <c:pt idx="0">
                  <c:v>Згода з твердженням: «Добровільне медичне страхування є важливою умовою для успішного розвитку медицини та медичних закладів у місті»</c:v>
                </c:pt>
              </c:strCache>
            </c:strRef>
          </c:cat>
          <c:val>
            <c:numRef>
              <c:f>Лист1!$B$2</c:f>
              <c:numCache>
                <c:formatCode>0%</c:formatCode>
                <c:ptCount val="1"/>
                <c:pt idx="0">
                  <c:v>0.41040000000000004</c:v>
                </c:pt>
              </c:numCache>
            </c:numRef>
          </c:val>
          <c:extLst>
            <c:ext xmlns:c16="http://schemas.microsoft.com/office/drawing/2014/chart" uri="{C3380CC4-5D6E-409C-BE32-E72D297353CC}">
              <c16:uniqueId val="{00000001-5D61-464D-9D2E-FC12192425E9}"/>
            </c:ext>
          </c:extLst>
        </c:ser>
        <c:ser>
          <c:idx val="1"/>
          <c:order val="1"/>
          <c:tx>
            <c:strRef>
              <c:f>Лист1!$C$1</c:f>
              <c:strCache>
                <c:ptCount val="1"/>
                <c:pt idx="0">
                  <c:v>2019</c:v>
                </c:pt>
              </c:strCache>
            </c:strRef>
          </c:tx>
          <c:spPr>
            <a:solidFill>
              <a:schemeClr val="bg1">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Згода з твердженням: «Добровільне медичне страхування є важливою умовою для успішного розвитку медицини та медичних закладів у місті»</c:v>
                </c:pt>
              </c:strCache>
            </c:strRef>
          </c:cat>
          <c:val>
            <c:numRef>
              <c:f>Лист1!$C$2</c:f>
              <c:numCache>
                <c:formatCode>0%</c:formatCode>
                <c:ptCount val="1"/>
                <c:pt idx="0">
                  <c:v>0.40439999999999998</c:v>
                </c:pt>
              </c:numCache>
            </c:numRef>
          </c:val>
          <c:extLst>
            <c:ext xmlns:c16="http://schemas.microsoft.com/office/drawing/2014/chart" uri="{C3380CC4-5D6E-409C-BE32-E72D297353CC}">
              <c16:uniqueId val="{00000002-5D61-464D-9D2E-FC12192425E9}"/>
            </c:ext>
          </c:extLst>
        </c:ser>
        <c:dLbls>
          <c:showLegendKey val="0"/>
          <c:showVal val="0"/>
          <c:showCatName val="0"/>
          <c:showSerName val="0"/>
          <c:showPercent val="0"/>
          <c:showBubbleSize val="0"/>
        </c:dLbls>
        <c:gapWidth val="50"/>
        <c:axId val="138772864"/>
        <c:axId val="138774400"/>
      </c:barChart>
      <c:catAx>
        <c:axId val="138772864"/>
        <c:scaling>
          <c:orientation val="maxMin"/>
        </c:scaling>
        <c:delete val="1"/>
        <c:axPos val="l"/>
        <c:numFmt formatCode="General" sourceLinked="0"/>
        <c:majorTickMark val="none"/>
        <c:minorTickMark val="none"/>
        <c:tickLblPos val="nextTo"/>
        <c:crossAx val="138774400"/>
        <c:crosses val="autoZero"/>
        <c:auto val="1"/>
        <c:lblAlgn val="ctr"/>
        <c:lblOffset val="100"/>
        <c:noMultiLvlLbl val="0"/>
      </c:catAx>
      <c:valAx>
        <c:axId val="138774400"/>
        <c:scaling>
          <c:orientation val="minMax"/>
          <c:max val="1.1500000000000001"/>
          <c:min val="0"/>
        </c:scaling>
        <c:delete val="1"/>
        <c:axPos val="t"/>
        <c:numFmt formatCode="0%" sourceLinked="1"/>
        <c:majorTickMark val="out"/>
        <c:minorTickMark val="none"/>
        <c:tickLblPos val="nextTo"/>
        <c:crossAx val="138772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uk-UA"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7" name="Google Shape;717;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5" name="Google Shape;74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6" name="Google Shape;746;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3" name="Google Shape;77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4" name="Google Shape;774;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5" name="Google Shape;79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8" name="Google Shape;83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9" name="Google Shape;839;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0" name="Google Shape;86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1" name="Google Shape;861;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2" name="Google Shape;882;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3" name="Google Shape;883;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6" name="Google Shape;916;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7" name="Google Shape;917;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8" name="Google Shape;938;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9" name="Google Shape;939;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3" name="Google Shape;97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9" name="Google Shape;979;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0" name="Google Shape;980;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3" name="Google Shape;1003;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4" name="Google Shape;1004;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9" name="Google Shape;104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8" name="Google Shape;1088;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9" name="Google Shape;1089;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8" name="Google Shape;114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4" name="Google Shape;1154;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1" name="Google Shape;1161;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8" name="Google Shape;1168;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5" name="Google Shape;1175;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2" name="Google Shape;1182;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9" name="Google Shape;118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6" name="Google Shape;1196;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ий слайд" type="title">
  <p:cSld name="TITLE">
    <p:spTree>
      <p:nvGrpSpPr>
        <p:cNvPr id="13" name="Shape 13"/>
        <p:cNvGrpSpPr/>
        <p:nvPr/>
      </p:nvGrpSpPr>
      <p:grpSpPr>
        <a:xfrm>
          <a:off x="0" y="0"/>
          <a:ext cx="0" cy="0"/>
          <a:chOff x="0" y="0"/>
          <a:chExt cx="0" cy="0"/>
        </a:xfrm>
      </p:grpSpPr>
      <p:sp>
        <p:nvSpPr>
          <p:cNvPr id="14" name="Google Shape;14;p5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5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5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 name="Google Shape;17;p5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 name="Google Shape;18;p5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Arial"/>
                <a:ea typeface="Arial"/>
                <a:cs typeface="Arial"/>
                <a:sym typeface="Arial"/>
              </a:defRPr>
            </a:lvl1pPr>
            <a:lvl2pPr indent="0" lvl="1" marL="0" marR="0" rtl="0" algn="l">
              <a:spcBef>
                <a:spcPts val="0"/>
              </a:spcBef>
              <a:buNone/>
              <a:defRPr b="0" i="0" sz="1800" u="none" cap="none" strike="noStrike">
                <a:solidFill>
                  <a:schemeClr val="dk1"/>
                </a:solidFill>
                <a:latin typeface="Arial"/>
                <a:ea typeface="Arial"/>
                <a:cs typeface="Arial"/>
                <a:sym typeface="Arial"/>
              </a:defRPr>
            </a:lvl2pPr>
            <a:lvl3pPr indent="0" lvl="2" marL="0" marR="0" rtl="0" algn="l">
              <a:spcBef>
                <a:spcPts val="0"/>
              </a:spcBef>
              <a:buNone/>
              <a:defRPr b="0" i="0" sz="1800" u="none" cap="none" strike="noStrike">
                <a:solidFill>
                  <a:schemeClr val="dk1"/>
                </a:solidFill>
                <a:latin typeface="Arial"/>
                <a:ea typeface="Arial"/>
                <a:cs typeface="Arial"/>
                <a:sym typeface="Arial"/>
              </a:defRPr>
            </a:lvl3pPr>
            <a:lvl4pPr indent="0" lvl="3" marL="0" marR="0" rtl="0" algn="l">
              <a:spcBef>
                <a:spcPts val="0"/>
              </a:spcBef>
              <a:buNone/>
              <a:defRPr b="0" i="0" sz="1800" u="none" cap="none" strike="noStrike">
                <a:solidFill>
                  <a:schemeClr val="dk1"/>
                </a:solidFill>
                <a:latin typeface="Arial"/>
                <a:ea typeface="Arial"/>
                <a:cs typeface="Arial"/>
                <a:sym typeface="Arial"/>
              </a:defRPr>
            </a:lvl4pPr>
            <a:lvl5pPr indent="0" lvl="4" marL="0" marR="0" rtl="0" algn="l">
              <a:spcBef>
                <a:spcPts val="0"/>
              </a:spcBef>
              <a:buNone/>
              <a:defRPr b="0" i="0" sz="1800" u="none" cap="none" strike="noStrike">
                <a:solidFill>
                  <a:schemeClr val="dk1"/>
                </a:solidFill>
                <a:latin typeface="Arial"/>
                <a:ea typeface="Arial"/>
                <a:cs typeface="Arial"/>
                <a:sym typeface="Arial"/>
              </a:defRPr>
            </a:lvl5pPr>
            <a:lvl6pPr indent="0" lvl="5" marL="0" marR="0" rtl="0" algn="l">
              <a:spcBef>
                <a:spcPts val="0"/>
              </a:spcBef>
              <a:buNone/>
              <a:defRPr b="0" i="0" sz="1800" u="none" cap="none" strike="noStrike">
                <a:solidFill>
                  <a:schemeClr val="dk1"/>
                </a:solidFill>
                <a:latin typeface="Arial"/>
                <a:ea typeface="Arial"/>
                <a:cs typeface="Arial"/>
                <a:sym typeface="Arial"/>
              </a:defRPr>
            </a:lvl6pPr>
            <a:lvl7pPr indent="0" lvl="6" marL="0" marR="0" rtl="0" algn="l">
              <a:spcBef>
                <a:spcPts val="0"/>
              </a:spcBef>
              <a:buNone/>
              <a:defRPr b="0" i="0" sz="1800" u="none" cap="none" strike="noStrike">
                <a:solidFill>
                  <a:schemeClr val="dk1"/>
                </a:solidFill>
                <a:latin typeface="Arial"/>
                <a:ea typeface="Arial"/>
                <a:cs typeface="Arial"/>
                <a:sym typeface="Arial"/>
              </a:defRPr>
            </a:lvl7pPr>
            <a:lvl8pPr indent="0" lvl="7" marL="0" marR="0" rtl="0" algn="l">
              <a:spcBef>
                <a:spcPts val="0"/>
              </a:spcBef>
              <a:buNone/>
              <a:defRPr b="0" i="0" sz="1800" u="none" cap="none" strike="noStrike">
                <a:solidFill>
                  <a:schemeClr val="dk1"/>
                </a:solidFill>
                <a:latin typeface="Arial"/>
                <a:ea typeface="Arial"/>
                <a:cs typeface="Arial"/>
                <a:sym typeface="Arial"/>
              </a:defRPr>
            </a:lvl8pPr>
            <a:lvl9pPr indent="0" lvl="8" marL="0" marR="0" rtl="0" algn="l">
              <a:spcBef>
                <a:spcPts val="0"/>
              </a:spcBef>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і вертикальний текст" type="vertTx">
  <p:cSld name="VERTICAL_TEXT">
    <p:spTree>
      <p:nvGrpSpPr>
        <p:cNvPr id="78" name="Shape 78"/>
        <p:cNvGrpSpPr/>
        <p:nvPr/>
      </p:nvGrpSpPr>
      <p:grpSpPr>
        <a:xfrm>
          <a:off x="0" y="0"/>
          <a:ext cx="0" cy="0"/>
          <a:chOff x="0" y="0"/>
          <a:chExt cx="0" cy="0"/>
        </a:xfrm>
      </p:grpSpPr>
      <p:sp>
        <p:nvSpPr>
          <p:cNvPr id="79" name="Google Shape;79;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2" name="Google Shape;82;p6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3" name="Google Shape;83;p6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uk-UA"/>
              <a:t>‹#›</a:t>
            </a:fld>
            <a:endParaRPr/>
          </a:p>
        </p:txBody>
      </p:sp>
      <p:sp>
        <p:nvSpPr>
          <p:cNvPr id="84" name="Google Shape;84;p67"/>
          <p:cNvSpPr/>
          <p:nvPr/>
        </p:nvSpPr>
        <p:spPr>
          <a:xfrm>
            <a:off x="432520" y="6597440"/>
            <a:ext cx="9408000" cy="192000"/>
          </a:xfrm>
          <a:prstGeom prst="rect">
            <a:avLst/>
          </a:prstGeom>
          <a:solidFill>
            <a:srgbClr val="FFFFFF"/>
          </a:solidFill>
          <a:ln>
            <a:noFill/>
          </a:ln>
        </p:spPr>
        <p:txBody>
          <a:bodyPr anchorCtr="0" anchor="ctr" bIns="0" lIns="0" spcFirstLastPara="1" rIns="0" wrap="square" tIns="0">
            <a:noAutofit/>
          </a:bodyPr>
          <a:lstStyle/>
          <a:p>
            <a:pPr indent="0" lvl="8" marL="0" marR="0" rtl="0" algn="l">
              <a:lnSpc>
                <a:spcPct val="100000"/>
              </a:lnSpc>
              <a:spcBef>
                <a:spcPts val="0"/>
              </a:spcBef>
              <a:spcAft>
                <a:spcPts val="0"/>
              </a:spcAft>
              <a:buClr>
                <a:srgbClr val="585858"/>
              </a:buClr>
              <a:buSzPts val="900"/>
              <a:buFont typeface="Play"/>
              <a:buNone/>
            </a:pPr>
            <a:r>
              <a:rPr b="0" i="0" lang="uk-UA" sz="900" u="none" cap="none" strike="noStrike">
                <a:solidFill>
                  <a:srgbClr val="585858"/>
                </a:solidFill>
                <a:latin typeface="Play"/>
                <a:ea typeface="Play"/>
                <a:cs typeface="Play"/>
                <a:sym typeface="Play"/>
              </a:rPr>
              <a:t>© CBR | Опитування мешканців Вінницької МТГ для моніторингу впровадження КІРМ і Стратегії 3.0 | 2025</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ий заголовок і текст" type="vertTitleAndTx">
  <p:cSld name="VERTICAL_TITLE_AND_VERTICAL_TEXT">
    <p:spTree>
      <p:nvGrpSpPr>
        <p:cNvPr id="85" name="Shape 85"/>
        <p:cNvGrpSpPr/>
        <p:nvPr/>
      </p:nvGrpSpPr>
      <p:grpSpPr>
        <a:xfrm>
          <a:off x="0" y="0"/>
          <a:ext cx="0" cy="0"/>
          <a:chOff x="0" y="0"/>
          <a:chExt cx="0" cy="0"/>
        </a:xfrm>
      </p:grpSpPr>
      <p:sp>
        <p:nvSpPr>
          <p:cNvPr id="86" name="Google Shape;86;p6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6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6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Google Shape;89;p6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0" name="Google Shape;90;p6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uk-UA"/>
              <a:t>‹#›</a:t>
            </a:fld>
            <a:endParaRPr/>
          </a:p>
        </p:txBody>
      </p:sp>
      <p:sp>
        <p:nvSpPr>
          <p:cNvPr id="91" name="Google Shape;91;p68"/>
          <p:cNvSpPr/>
          <p:nvPr/>
        </p:nvSpPr>
        <p:spPr>
          <a:xfrm>
            <a:off x="432520" y="6597440"/>
            <a:ext cx="9408000" cy="192000"/>
          </a:xfrm>
          <a:prstGeom prst="rect">
            <a:avLst/>
          </a:prstGeom>
          <a:solidFill>
            <a:srgbClr val="FFFFFF"/>
          </a:solidFill>
          <a:ln>
            <a:noFill/>
          </a:ln>
        </p:spPr>
        <p:txBody>
          <a:bodyPr anchorCtr="0" anchor="ctr" bIns="0" lIns="0" spcFirstLastPara="1" rIns="0" wrap="square" tIns="0">
            <a:noAutofit/>
          </a:bodyPr>
          <a:lstStyle/>
          <a:p>
            <a:pPr indent="0" lvl="8" marL="0" marR="0" rtl="0" algn="l">
              <a:lnSpc>
                <a:spcPct val="100000"/>
              </a:lnSpc>
              <a:spcBef>
                <a:spcPts val="0"/>
              </a:spcBef>
              <a:spcAft>
                <a:spcPts val="0"/>
              </a:spcAft>
              <a:buClr>
                <a:srgbClr val="585858"/>
              </a:buClr>
              <a:buSzPts val="900"/>
              <a:buFont typeface="Play"/>
              <a:buNone/>
            </a:pPr>
            <a:r>
              <a:rPr b="0" i="0" lang="uk-UA" sz="900" u="none" cap="none" strike="noStrike">
                <a:solidFill>
                  <a:srgbClr val="585858"/>
                </a:solidFill>
                <a:latin typeface="Play"/>
                <a:ea typeface="Play"/>
                <a:cs typeface="Play"/>
                <a:sym typeface="Play"/>
              </a:rPr>
              <a:t>© CBR | Опитування мешканців Вінницької МТГ для моніторингу впровадження КІРМ і Стратегії 3.0 | 2025</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Лише заголовок" type="titleOnly">
  <p:cSld name="TITLE_ONLY">
    <p:spTree>
      <p:nvGrpSpPr>
        <p:cNvPr id="19" name="Shape 19"/>
        <p:cNvGrpSpPr/>
        <p:nvPr/>
      </p:nvGrpSpPr>
      <p:grpSpPr>
        <a:xfrm>
          <a:off x="0" y="0"/>
          <a:ext cx="0" cy="0"/>
          <a:chOff x="0" y="0"/>
          <a:chExt cx="0" cy="0"/>
        </a:xfrm>
      </p:grpSpPr>
      <p:sp>
        <p:nvSpPr>
          <p:cNvPr id="20" name="Google Shape;20;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5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Google Shape;22;p5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 name="Google Shape;23;p5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uk-UA"/>
              <a:t>‹#›</a:t>
            </a:fld>
            <a:endParaRPr/>
          </a:p>
        </p:txBody>
      </p:sp>
      <p:sp>
        <p:nvSpPr>
          <p:cNvPr id="24" name="Google Shape;24;p59"/>
          <p:cNvSpPr/>
          <p:nvPr/>
        </p:nvSpPr>
        <p:spPr>
          <a:xfrm>
            <a:off x="432520" y="6597440"/>
            <a:ext cx="9408000" cy="192000"/>
          </a:xfrm>
          <a:prstGeom prst="rect">
            <a:avLst/>
          </a:prstGeom>
          <a:solidFill>
            <a:srgbClr val="FFFFFF"/>
          </a:solidFill>
          <a:ln>
            <a:noFill/>
          </a:ln>
        </p:spPr>
        <p:txBody>
          <a:bodyPr anchorCtr="0" anchor="ctr" bIns="0" lIns="0" spcFirstLastPara="1" rIns="0" wrap="square" tIns="0">
            <a:noAutofit/>
          </a:bodyPr>
          <a:lstStyle/>
          <a:p>
            <a:pPr indent="0" lvl="8" marL="0" marR="0" rtl="0" algn="l">
              <a:lnSpc>
                <a:spcPct val="100000"/>
              </a:lnSpc>
              <a:spcBef>
                <a:spcPts val="0"/>
              </a:spcBef>
              <a:spcAft>
                <a:spcPts val="0"/>
              </a:spcAft>
              <a:buClr>
                <a:srgbClr val="585858"/>
              </a:buClr>
              <a:buSzPts val="900"/>
              <a:buFont typeface="Play"/>
              <a:buNone/>
            </a:pPr>
            <a:r>
              <a:rPr b="0" i="0" lang="uk-UA" sz="900" u="none" cap="none" strike="noStrike">
                <a:solidFill>
                  <a:srgbClr val="585858"/>
                </a:solidFill>
                <a:latin typeface="Play"/>
                <a:ea typeface="Play"/>
                <a:cs typeface="Play"/>
                <a:sym typeface="Play"/>
              </a:rPr>
              <a:t>© CBR | Опитування мешканців Вінницької МТГ для моніторингу впровадження КІРМ і Стратегії 3.0</a:t>
            </a:r>
            <a:endParaRPr b="0" i="0" sz="900" u="none" cap="none" strike="noStrike">
              <a:solidFill>
                <a:srgbClr val="585858"/>
              </a:solidFill>
              <a:latin typeface="Play"/>
              <a:ea typeface="Play"/>
              <a:cs typeface="Play"/>
              <a:sym typeface="Play"/>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Назва розділу" type="secHead">
  <p:cSld name="SECTION_HEADER">
    <p:spTree>
      <p:nvGrpSpPr>
        <p:cNvPr id="25" name="Shape 25"/>
        <p:cNvGrpSpPr/>
        <p:nvPr/>
      </p:nvGrpSpPr>
      <p:grpSpPr>
        <a:xfrm>
          <a:off x="0" y="0"/>
          <a:ext cx="0" cy="0"/>
          <a:chOff x="0" y="0"/>
          <a:chExt cx="0" cy="0"/>
        </a:xfrm>
      </p:grpSpPr>
      <p:sp>
        <p:nvSpPr>
          <p:cNvPr id="26" name="Google Shape;26;p6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6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28" name="Google Shape;28;p6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6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 name="Google Shape;30;p6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uk-UA"/>
              <a:t>‹#›</a:t>
            </a:fld>
            <a:endParaRPr/>
          </a:p>
        </p:txBody>
      </p:sp>
      <p:sp>
        <p:nvSpPr>
          <p:cNvPr id="31" name="Google Shape;31;p60"/>
          <p:cNvSpPr/>
          <p:nvPr/>
        </p:nvSpPr>
        <p:spPr>
          <a:xfrm>
            <a:off x="432520" y="6597440"/>
            <a:ext cx="9408000" cy="192000"/>
          </a:xfrm>
          <a:prstGeom prst="rect">
            <a:avLst/>
          </a:prstGeom>
          <a:solidFill>
            <a:srgbClr val="FFFFFF"/>
          </a:solidFill>
          <a:ln>
            <a:noFill/>
          </a:ln>
        </p:spPr>
        <p:txBody>
          <a:bodyPr anchorCtr="0" anchor="ctr" bIns="0" lIns="0" spcFirstLastPara="1" rIns="0" wrap="square" tIns="0">
            <a:noAutofit/>
          </a:bodyPr>
          <a:lstStyle/>
          <a:p>
            <a:pPr indent="0" lvl="8" marL="0" marR="0" rtl="0" algn="l">
              <a:lnSpc>
                <a:spcPct val="100000"/>
              </a:lnSpc>
              <a:spcBef>
                <a:spcPts val="0"/>
              </a:spcBef>
              <a:spcAft>
                <a:spcPts val="0"/>
              </a:spcAft>
              <a:buClr>
                <a:srgbClr val="585858"/>
              </a:buClr>
              <a:buSzPts val="900"/>
              <a:buFont typeface="Play"/>
              <a:buNone/>
            </a:pPr>
            <a:r>
              <a:rPr b="0" i="0" lang="uk-UA" sz="900" u="none" cap="none" strike="noStrike">
                <a:solidFill>
                  <a:srgbClr val="585858"/>
                </a:solidFill>
                <a:latin typeface="Play"/>
                <a:ea typeface="Play"/>
                <a:cs typeface="Play"/>
                <a:sym typeface="Play"/>
              </a:rPr>
              <a:t>© CBR | Опитування мешканців Вінницької МТГ для моніторингу впровадження КІРМ і Стратегії 3.0</a:t>
            </a:r>
            <a:endParaRPr b="0" i="0" sz="900" u="none" cap="none" strike="noStrike">
              <a:solidFill>
                <a:srgbClr val="585858"/>
              </a:solidFill>
              <a:latin typeface="Play"/>
              <a:ea typeface="Play"/>
              <a:cs typeface="Play"/>
              <a:sym typeface="Play"/>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Назва та вміст" type="obj">
  <p:cSld name="OBJECT">
    <p:spTree>
      <p:nvGrpSpPr>
        <p:cNvPr id="32" name="Shape 32"/>
        <p:cNvGrpSpPr/>
        <p:nvPr/>
      </p:nvGrpSpPr>
      <p:grpSpPr>
        <a:xfrm>
          <a:off x="0" y="0"/>
          <a:ext cx="0" cy="0"/>
          <a:chOff x="0" y="0"/>
          <a:chExt cx="0" cy="0"/>
        </a:xfrm>
      </p:grpSpPr>
      <p:sp>
        <p:nvSpPr>
          <p:cNvPr id="33" name="Google Shape;33;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6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6" name="Google Shape;36;p6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7" name="Google Shape;37;p6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uk-UA"/>
              <a:t>‹#›</a:t>
            </a:fld>
            <a:endParaRPr/>
          </a:p>
        </p:txBody>
      </p:sp>
      <p:sp>
        <p:nvSpPr>
          <p:cNvPr id="38" name="Google Shape;38;p61"/>
          <p:cNvSpPr/>
          <p:nvPr/>
        </p:nvSpPr>
        <p:spPr>
          <a:xfrm>
            <a:off x="432520" y="6597440"/>
            <a:ext cx="9408000" cy="192000"/>
          </a:xfrm>
          <a:prstGeom prst="rect">
            <a:avLst/>
          </a:prstGeom>
          <a:solidFill>
            <a:srgbClr val="FFFFFF"/>
          </a:solidFill>
          <a:ln>
            <a:noFill/>
          </a:ln>
        </p:spPr>
        <p:txBody>
          <a:bodyPr anchorCtr="0" anchor="ctr" bIns="0" lIns="0" spcFirstLastPara="1" rIns="0" wrap="square" tIns="0">
            <a:noAutofit/>
          </a:bodyPr>
          <a:lstStyle/>
          <a:p>
            <a:pPr indent="0" lvl="8" marL="0" marR="0" rtl="0" algn="l">
              <a:lnSpc>
                <a:spcPct val="100000"/>
              </a:lnSpc>
              <a:spcBef>
                <a:spcPts val="0"/>
              </a:spcBef>
              <a:spcAft>
                <a:spcPts val="0"/>
              </a:spcAft>
              <a:buClr>
                <a:srgbClr val="585858"/>
              </a:buClr>
              <a:buSzPts val="900"/>
              <a:buFont typeface="Play"/>
              <a:buNone/>
            </a:pPr>
            <a:r>
              <a:rPr b="0" i="0" lang="uk-UA" sz="900" u="none" cap="none" strike="noStrike">
                <a:solidFill>
                  <a:srgbClr val="585858"/>
                </a:solidFill>
                <a:latin typeface="Play"/>
                <a:ea typeface="Play"/>
                <a:cs typeface="Play"/>
                <a:sym typeface="Play"/>
              </a:rPr>
              <a:t>© CBR | Опитування мешканців Вінницької МТГ для моніторингу впровадження КІРМ і Стратегії 3.0 | 2025</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єкти" type="twoObj">
  <p:cSld name="TWO_OBJECTS">
    <p:spTree>
      <p:nvGrpSpPr>
        <p:cNvPr id="39" name="Shape 39"/>
        <p:cNvGrpSpPr/>
        <p:nvPr/>
      </p:nvGrpSpPr>
      <p:grpSpPr>
        <a:xfrm>
          <a:off x="0" y="0"/>
          <a:ext cx="0" cy="0"/>
          <a:chOff x="0" y="0"/>
          <a:chExt cx="0" cy="0"/>
        </a:xfrm>
      </p:grpSpPr>
      <p:sp>
        <p:nvSpPr>
          <p:cNvPr id="40" name="Google Shape;40;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Google Shape;44;p6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5" name="Google Shape;45;p6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uk-UA"/>
              <a:t>‹#›</a:t>
            </a:fld>
            <a:endParaRPr/>
          </a:p>
        </p:txBody>
      </p:sp>
      <p:sp>
        <p:nvSpPr>
          <p:cNvPr id="46" name="Google Shape;46;p62"/>
          <p:cNvSpPr/>
          <p:nvPr/>
        </p:nvSpPr>
        <p:spPr>
          <a:xfrm>
            <a:off x="432520" y="6597440"/>
            <a:ext cx="9408000" cy="192000"/>
          </a:xfrm>
          <a:prstGeom prst="rect">
            <a:avLst/>
          </a:prstGeom>
          <a:solidFill>
            <a:srgbClr val="FFFFFF"/>
          </a:solidFill>
          <a:ln>
            <a:noFill/>
          </a:ln>
        </p:spPr>
        <p:txBody>
          <a:bodyPr anchorCtr="0" anchor="ctr" bIns="0" lIns="0" spcFirstLastPara="1" rIns="0" wrap="square" tIns="0">
            <a:noAutofit/>
          </a:bodyPr>
          <a:lstStyle/>
          <a:p>
            <a:pPr indent="0" lvl="8" marL="0" marR="0" rtl="0" algn="l">
              <a:lnSpc>
                <a:spcPct val="100000"/>
              </a:lnSpc>
              <a:spcBef>
                <a:spcPts val="0"/>
              </a:spcBef>
              <a:spcAft>
                <a:spcPts val="0"/>
              </a:spcAft>
              <a:buClr>
                <a:srgbClr val="585858"/>
              </a:buClr>
              <a:buSzPts val="900"/>
              <a:buFont typeface="Play"/>
              <a:buNone/>
            </a:pPr>
            <a:r>
              <a:rPr b="0" i="0" lang="uk-UA" sz="900" u="none" cap="none" strike="noStrike">
                <a:solidFill>
                  <a:srgbClr val="585858"/>
                </a:solidFill>
                <a:latin typeface="Play"/>
                <a:ea typeface="Play"/>
                <a:cs typeface="Play"/>
                <a:sym typeface="Play"/>
              </a:rPr>
              <a:t>© CBR | Опитування мешканців Вінницької МТГ для моніторингу впровадження КІРМ і Стратегії 3.0 | 2025</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орівняння" type="twoTxTwoObj">
  <p:cSld name="TWO_OBJECTS_WITH_TEXT">
    <p:spTree>
      <p:nvGrpSpPr>
        <p:cNvPr id="47" name="Shape 47"/>
        <p:cNvGrpSpPr/>
        <p:nvPr/>
      </p:nvGrpSpPr>
      <p:grpSpPr>
        <a:xfrm>
          <a:off x="0" y="0"/>
          <a:ext cx="0" cy="0"/>
          <a:chOff x="0" y="0"/>
          <a:chExt cx="0" cy="0"/>
        </a:xfrm>
      </p:grpSpPr>
      <p:sp>
        <p:nvSpPr>
          <p:cNvPr id="48" name="Google Shape;48;p6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6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6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6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6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6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6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6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uk-UA"/>
              <a:t>‹#›</a:t>
            </a:fld>
            <a:endParaRPr/>
          </a:p>
        </p:txBody>
      </p:sp>
      <p:sp>
        <p:nvSpPr>
          <p:cNvPr id="56" name="Google Shape;56;p63"/>
          <p:cNvSpPr/>
          <p:nvPr/>
        </p:nvSpPr>
        <p:spPr>
          <a:xfrm>
            <a:off x="432520" y="6597440"/>
            <a:ext cx="9408000" cy="192000"/>
          </a:xfrm>
          <a:prstGeom prst="rect">
            <a:avLst/>
          </a:prstGeom>
          <a:solidFill>
            <a:srgbClr val="FFFFFF"/>
          </a:solidFill>
          <a:ln>
            <a:noFill/>
          </a:ln>
        </p:spPr>
        <p:txBody>
          <a:bodyPr anchorCtr="0" anchor="ctr" bIns="0" lIns="0" spcFirstLastPara="1" rIns="0" wrap="square" tIns="0">
            <a:noAutofit/>
          </a:bodyPr>
          <a:lstStyle/>
          <a:p>
            <a:pPr indent="0" lvl="8" marL="0" marR="0" rtl="0" algn="l">
              <a:lnSpc>
                <a:spcPct val="100000"/>
              </a:lnSpc>
              <a:spcBef>
                <a:spcPts val="0"/>
              </a:spcBef>
              <a:spcAft>
                <a:spcPts val="0"/>
              </a:spcAft>
              <a:buClr>
                <a:srgbClr val="585858"/>
              </a:buClr>
              <a:buSzPts val="900"/>
              <a:buFont typeface="Play"/>
              <a:buNone/>
            </a:pPr>
            <a:r>
              <a:rPr b="0" i="0" lang="uk-UA" sz="900" u="none" cap="none" strike="noStrike">
                <a:solidFill>
                  <a:srgbClr val="585858"/>
                </a:solidFill>
                <a:latin typeface="Play"/>
                <a:ea typeface="Play"/>
                <a:cs typeface="Play"/>
                <a:sym typeface="Play"/>
              </a:rPr>
              <a:t>© CBR | Опитування мешканців Вінницької МТГ для моніторингу впровадження КІРМ і Стратегії 3.0 | 2025</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ий слайд" type="blank">
  <p:cSld name="BLANK">
    <p:spTree>
      <p:nvGrpSpPr>
        <p:cNvPr id="57" name="Shape 57"/>
        <p:cNvGrpSpPr/>
        <p:nvPr/>
      </p:nvGrpSpPr>
      <p:grpSpPr>
        <a:xfrm>
          <a:off x="0" y="0"/>
          <a:ext cx="0" cy="0"/>
          <a:chOff x="0" y="0"/>
          <a:chExt cx="0" cy="0"/>
        </a:xfrm>
      </p:grpSpPr>
      <p:sp>
        <p:nvSpPr>
          <p:cNvPr id="58" name="Google Shape;58;p6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9" name="Google Shape;59;p6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0" name="Google Shape;60;p6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uk-UA"/>
              <a:t>‹#›</a:t>
            </a:fld>
            <a:endParaRPr/>
          </a:p>
        </p:txBody>
      </p:sp>
      <p:sp>
        <p:nvSpPr>
          <p:cNvPr id="61" name="Google Shape;61;p64"/>
          <p:cNvSpPr/>
          <p:nvPr/>
        </p:nvSpPr>
        <p:spPr>
          <a:xfrm>
            <a:off x="432520" y="6597440"/>
            <a:ext cx="9408000" cy="192000"/>
          </a:xfrm>
          <a:prstGeom prst="rect">
            <a:avLst/>
          </a:prstGeom>
          <a:solidFill>
            <a:srgbClr val="FFFFFF"/>
          </a:solidFill>
          <a:ln>
            <a:noFill/>
          </a:ln>
        </p:spPr>
        <p:txBody>
          <a:bodyPr anchorCtr="0" anchor="ctr" bIns="0" lIns="0" spcFirstLastPara="1" rIns="0" wrap="square" tIns="0">
            <a:noAutofit/>
          </a:bodyPr>
          <a:lstStyle/>
          <a:p>
            <a:pPr indent="0" lvl="8" marL="0" marR="0" rtl="0" algn="l">
              <a:lnSpc>
                <a:spcPct val="100000"/>
              </a:lnSpc>
              <a:spcBef>
                <a:spcPts val="0"/>
              </a:spcBef>
              <a:spcAft>
                <a:spcPts val="0"/>
              </a:spcAft>
              <a:buClr>
                <a:srgbClr val="585858"/>
              </a:buClr>
              <a:buSzPts val="900"/>
              <a:buFont typeface="Play"/>
              <a:buNone/>
            </a:pPr>
            <a:r>
              <a:rPr b="0" i="0" lang="uk-UA" sz="900" u="none" cap="none" strike="noStrike">
                <a:solidFill>
                  <a:srgbClr val="585858"/>
                </a:solidFill>
                <a:latin typeface="Play"/>
                <a:ea typeface="Play"/>
                <a:cs typeface="Play"/>
                <a:sym typeface="Play"/>
              </a:rPr>
              <a:t>© CBR | Опитування мешканців Вінницької МТГ для моніторингу впровадження КІРМ і Стратегії 3.0 | 2025</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міст і підпис" type="objTx">
  <p:cSld name="OBJECT_WITH_CAPTION_TEXT">
    <p:spTree>
      <p:nvGrpSpPr>
        <p:cNvPr id="62" name="Shape 62"/>
        <p:cNvGrpSpPr/>
        <p:nvPr/>
      </p:nvGrpSpPr>
      <p:grpSpPr>
        <a:xfrm>
          <a:off x="0" y="0"/>
          <a:ext cx="0" cy="0"/>
          <a:chOff x="0" y="0"/>
          <a:chExt cx="0" cy="0"/>
        </a:xfrm>
      </p:grpSpPr>
      <p:sp>
        <p:nvSpPr>
          <p:cNvPr id="63" name="Google Shape;63;p6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6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6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6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7" name="Google Shape;67;p6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8" name="Google Shape;68;p6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uk-UA"/>
              <a:t>‹#›</a:t>
            </a:fld>
            <a:endParaRPr/>
          </a:p>
        </p:txBody>
      </p:sp>
      <p:sp>
        <p:nvSpPr>
          <p:cNvPr id="69" name="Google Shape;69;p65"/>
          <p:cNvSpPr/>
          <p:nvPr/>
        </p:nvSpPr>
        <p:spPr>
          <a:xfrm>
            <a:off x="432520" y="6597440"/>
            <a:ext cx="9408000" cy="192000"/>
          </a:xfrm>
          <a:prstGeom prst="rect">
            <a:avLst/>
          </a:prstGeom>
          <a:solidFill>
            <a:srgbClr val="FFFFFF"/>
          </a:solidFill>
          <a:ln>
            <a:noFill/>
          </a:ln>
        </p:spPr>
        <p:txBody>
          <a:bodyPr anchorCtr="0" anchor="ctr" bIns="0" lIns="0" spcFirstLastPara="1" rIns="0" wrap="square" tIns="0">
            <a:noAutofit/>
          </a:bodyPr>
          <a:lstStyle/>
          <a:p>
            <a:pPr indent="0" lvl="8" marL="0" marR="0" rtl="0" algn="l">
              <a:lnSpc>
                <a:spcPct val="100000"/>
              </a:lnSpc>
              <a:spcBef>
                <a:spcPts val="0"/>
              </a:spcBef>
              <a:spcAft>
                <a:spcPts val="0"/>
              </a:spcAft>
              <a:buClr>
                <a:srgbClr val="585858"/>
              </a:buClr>
              <a:buSzPts val="900"/>
              <a:buFont typeface="Play"/>
              <a:buNone/>
            </a:pPr>
            <a:r>
              <a:rPr b="0" i="0" lang="uk-UA" sz="900" u="none" cap="none" strike="noStrike">
                <a:solidFill>
                  <a:srgbClr val="585858"/>
                </a:solidFill>
                <a:latin typeface="Play"/>
                <a:ea typeface="Play"/>
                <a:cs typeface="Play"/>
                <a:sym typeface="Play"/>
              </a:rPr>
              <a:t>© CBR | Опитування мешканців Вінницької МТГ для моніторингу впровадження КІРМ і Стратегії 3.0 | 2025</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і підпис" type="picTx">
  <p:cSld name="PICTURE_WITH_CAPTION_TEXT">
    <p:spTree>
      <p:nvGrpSpPr>
        <p:cNvPr id="70" name="Shape 70"/>
        <p:cNvGrpSpPr/>
        <p:nvPr/>
      </p:nvGrpSpPr>
      <p:grpSpPr>
        <a:xfrm>
          <a:off x="0" y="0"/>
          <a:ext cx="0" cy="0"/>
          <a:chOff x="0" y="0"/>
          <a:chExt cx="0" cy="0"/>
        </a:xfrm>
      </p:grpSpPr>
      <p:sp>
        <p:nvSpPr>
          <p:cNvPr id="71" name="Google Shape;71;p6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66"/>
          <p:cNvSpPr/>
          <p:nvPr>
            <p:ph idx="2" type="pic"/>
          </p:nvPr>
        </p:nvSpPr>
        <p:spPr>
          <a:xfrm>
            <a:off x="5183188" y="987425"/>
            <a:ext cx="6172200" cy="4873625"/>
          </a:xfrm>
          <a:prstGeom prst="rect">
            <a:avLst/>
          </a:prstGeom>
          <a:noFill/>
          <a:ln>
            <a:noFill/>
          </a:ln>
        </p:spPr>
      </p:sp>
      <p:sp>
        <p:nvSpPr>
          <p:cNvPr id="73" name="Google Shape;73;p6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6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5" name="Google Shape;75;p6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 name="Google Shape;76;p6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uk-UA"/>
              <a:t>‹#›</a:t>
            </a:fld>
            <a:endParaRPr/>
          </a:p>
        </p:txBody>
      </p:sp>
      <p:sp>
        <p:nvSpPr>
          <p:cNvPr id="77" name="Google Shape;77;p66"/>
          <p:cNvSpPr/>
          <p:nvPr/>
        </p:nvSpPr>
        <p:spPr>
          <a:xfrm>
            <a:off x="432520" y="6597440"/>
            <a:ext cx="9408000" cy="192000"/>
          </a:xfrm>
          <a:prstGeom prst="rect">
            <a:avLst/>
          </a:prstGeom>
          <a:solidFill>
            <a:srgbClr val="FFFFFF"/>
          </a:solidFill>
          <a:ln>
            <a:noFill/>
          </a:ln>
        </p:spPr>
        <p:txBody>
          <a:bodyPr anchorCtr="0" anchor="ctr" bIns="0" lIns="0" spcFirstLastPara="1" rIns="0" wrap="square" tIns="0">
            <a:noAutofit/>
          </a:bodyPr>
          <a:lstStyle/>
          <a:p>
            <a:pPr indent="0" lvl="8" marL="0" marR="0" rtl="0" algn="l">
              <a:lnSpc>
                <a:spcPct val="100000"/>
              </a:lnSpc>
              <a:spcBef>
                <a:spcPts val="0"/>
              </a:spcBef>
              <a:spcAft>
                <a:spcPts val="0"/>
              </a:spcAft>
              <a:buClr>
                <a:srgbClr val="585858"/>
              </a:buClr>
              <a:buSzPts val="900"/>
              <a:buFont typeface="Play"/>
              <a:buNone/>
            </a:pPr>
            <a:r>
              <a:rPr b="0" i="0" lang="uk-UA" sz="900" u="none" cap="none" strike="noStrike">
                <a:solidFill>
                  <a:srgbClr val="585858"/>
                </a:solidFill>
                <a:latin typeface="Play"/>
                <a:ea typeface="Play"/>
                <a:cs typeface="Play"/>
                <a:sym typeface="Play"/>
              </a:rPr>
              <a:t>© CBR | Опитування мешканців Вінницької МТГ для моніторингу впровадження КІРМ і Стратегії 3.0 | 2025</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2" name="Google Shape;12;p57"/>
          <p:cNvPicPr preferRelativeResize="0"/>
          <p:nvPr/>
        </p:nvPicPr>
        <p:blipFill rotWithShape="1">
          <a:blip r:embed="rId1">
            <a:alphaModFix/>
          </a:blip>
          <a:srcRect b="25182" l="0" r="0" t="25680"/>
          <a:stretch/>
        </p:blipFill>
        <p:spPr>
          <a:xfrm>
            <a:off x="10813162" y="100941"/>
            <a:ext cx="1245994" cy="6122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24.xml"/><Relationship Id="rId4" Type="http://schemas.openxmlformats.org/officeDocument/2006/relationships/chart" Target="../charts/char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26.xml"/><Relationship Id="rId4" Type="http://schemas.openxmlformats.org/officeDocument/2006/relationships/chart" Target="../charts/char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28.xml"/><Relationship Id="rId4" Type="http://schemas.openxmlformats.org/officeDocument/2006/relationships/chart" Target="../charts/chart29.xml"/><Relationship Id="rId5" Type="http://schemas.openxmlformats.org/officeDocument/2006/relationships/chart" Target="../charts/chart30.xml"/><Relationship Id="rId6" Type="http://schemas.openxmlformats.org/officeDocument/2006/relationships/chart" Target="../charts/chart31.xml"/><Relationship Id="rId7" Type="http://schemas.openxmlformats.org/officeDocument/2006/relationships/chart" Target="../charts/char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chart" Target="../charts/chart35.xml"/><Relationship Id="rId6" Type="http://schemas.openxmlformats.org/officeDocument/2006/relationships/chart" Target="../charts/chart36.xml"/><Relationship Id="rId7" Type="http://schemas.openxmlformats.org/officeDocument/2006/relationships/chart" Target="../charts/char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38.xml"/><Relationship Id="rId4" Type="http://schemas.openxmlformats.org/officeDocument/2006/relationships/chart" Target="../charts/chart39.xml"/><Relationship Id="rId5" Type="http://schemas.openxmlformats.org/officeDocument/2006/relationships/chart" Target="../charts/char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41.xml"/><Relationship Id="rId4" Type="http://schemas.openxmlformats.org/officeDocument/2006/relationships/chart" Target="../charts/char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43.xml"/><Relationship Id="rId4" Type="http://schemas.openxmlformats.org/officeDocument/2006/relationships/chart" Target="../charts/char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45.xml"/><Relationship Id="rId4" Type="http://schemas.openxmlformats.org/officeDocument/2006/relationships/chart" Target="../charts/chart46.xml"/><Relationship Id="rId5" Type="http://schemas.openxmlformats.org/officeDocument/2006/relationships/chart" Target="../charts/chart47.xml"/><Relationship Id="rId6" Type="http://schemas.openxmlformats.org/officeDocument/2006/relationships/chart" Target="../charts/char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49.xml"/><Relationship Id="rId4" Type="http://schemas.openxmlformats.org/officeDocument/2006/relationships/chart" Target="../charts/chart50.xml"/><Relationship Id="rId5" Type="http://schemas.openxmlformats.org/officeDocument/2006/relationships/chart" Target="../charts/chart51.xml"/><Relationship Id="rId6" Type="http://schemas.openxmlformats.org/officeDocument/2006/relationships/chart" Target="../charts/chart52.xml"/><Relationship Id="rId7" Type="http://schemas.openxmlformats.org/officeDocument/2006/relationships/chart" Target="../charts/chart53.xml"/></Relationships>
</file>

<file path=ppt/slides/_rels/slide21.xml.rels><?xml version="1.0" encoding="UTF-8" standalone="yes"?><Relationships xmlns="http://schemas.openxmlformats.org/package/2006/relationships"><Relationship Id="rId11" Type="http://schemas.openxmlformats.org/officeDocument/2006/relationships/chart" Target="../charts/chart62.xml"/><Relationship Id="rId10" Type="http://schemas.openxmlformats.org/officeDocument/2006/relationships/chart" Target="../charts/chart61.xml"/><Relationship Id="rId12" Type="http://schemas.openxmlformats.org/officeDocument/2006/relationships/chart" Target="../charts/chart63.xml"/><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54.xml"/><Relationship Id="rId4" Type="http://schemas.openxmlformats.org/officeDocument/2006/relationships/chart" Target="../charts/chart55.xml"/><Relationship Id="rId9" Type="http://schemas.openxmlformats.org/officeDocument/2006/relationships/chart" Target="../charts/chart60.xml"/><Relationship Id="rId5" Type="http://schemas.openxmlformats.org/officeDocument/2006/relationships/chart" Target="../charts/chart56.xml"/><Relationship Id="rId6" Type="http://schemas.openxmlformats.org/officeDocument/2006/relationships/chart" Target="../charts/chart57.xml"/><Relationship Id="rId7" Type="http://schemas.openxmlformats.org/officeDocument/2006/relationships/chart" Target="../charts/chart58.xml"/><Relationship Id="rId8" Type="http://schemas.openxmlformats.org/officeDocument/2006/relationships/chart" Target="../charts/chart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64.xml"/><Relationship Id="rId4" Type="http://schemas.openxmlformats.org/officeDocument/2006/relationships/chart" Target="../charts/chart6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66.xml"/><Relationship Id="rId4" Type="http://schemas.openxmlformats.org/officeDocument/2006/relationships/chart" Target="../charts/chart67.xml"/><Relationship Id="rId5" Type="http://schemas.openxmlformats.org/officeDocument/2006/relationships/chart" Target="../charts/char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69.xml"/><Relationship Id="rId4" Type="http://schemas.openxmlformats.org/officeDocument/2006/relationships/chart" Target="../charts/char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71.xml"/><Relationship Id="rId4" Type="http://schemas.openxmlformats.org/officeDocument/2006/relationships/chart" Target="../charts/chart72.xml"/><Relationship Id="rId5" Type="http://schemas.openxmlformats.org/officeDocument/2006/relationships/chart" Target="../charts/chart73.xml"/><Relationship Id="rId6" Type="http://schemas.openxmlformats.org/officeDocument/2006/relationships/chart" Target="../charts/chart74.xml"/><Relationship Id="rId7" Type="http://schemas.openxmlformats.org/officeDocument/2006/relationships/chart" Target="../charts/chart7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7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hart" Target="../charts/chart77.xml"/><Relationship Id="rId4" Type="http://schemas.openxmlformats.org/officeDocument/2006/relationships/chart" Target="../charts/chart7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79.xml"/><Relationship Id="rId4" Type="http://schemas.openxmlformats.org/officeDocument/2006/relationships/chart" Target="../charts/chart8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chart" Target="../charts/chart81.xml"/><Relationship Id="rId4" Type="http://schemas.openxmlformats.org/officeDocument/2006/relationships/chart" Target="../charts/chart82.xml"/><Relationship Id="rId5" Type="http://schemas.openxmlformats.org/officeDocument/2006/relationships/chart" Target="../charts/chart8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chart" Target="../charts/chart84.xml"/><Relationship Id="rId4" Type="http://schemas.openxmlformats.org/officeDocument/2006/relationships/chart" Target="../charts/chart85.xml"/><Relationship Id="rId5" Type="http://schemas.openxmlformats.org/officeDocument/2006/relationships/chart" Target="../charts/chart8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hart" Target="../charts/chart87.xml"/><Relationship Id="rId4" Type="http://schemas.openxmlformats.org/officeDocument/2006/relationships/chart" Target="../charts/chart8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chart" Target="../charts/chart89.xml"/><Relationship Id="rId4" Type="http://schemas.openxmlformats.org/officeDocument/2006/relationships/chart" Target="../charts/chart90.xml"/><Relationship Id="rId5" Type="http://schemas.openxmlformats.org/officeDocument/2006/relationships/chart" Target="../charts/chart91.xml"/><Relationship Id="rId6" Type="http://schemas.openxmlformats.org/officeDocument/2006/relationships/chart" Target="../charts/chart9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chart" Target="../charts/chart93.xml"/><Relationship Id="rId4" Type="http://schemas.openxmlformats.org/officeDocument/2006/relationships/chart" Target="../charts/chart9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chart" Target="../charts/chart95.xml"/><Relationship Id="rId4" Type="http://schemas.openxmlformats.org/officeDocument/2006/relationships/chart" Target="../charts/chart9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chart" Target="../charts/chart97.xml"/><Relationship Id="rId4" Type="http://schemas.openxmlformats.org/officeDocument/2006/relationships/chart" Target="../charts/chart98.xml"/><Relationship Id="rId5" Type="http://schemas.openxmlformats.org/officeDocument/2006/relationships/chart" Target="../charts/chart9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chart" Target="../charts/chart100.xml"/><Relationship Id="rId4" Type="http://schemas.openxmlformats.org/officeDocument/2006/relationships/chart" Target="../charts/chart101.xml"/></Relationships>
</file>

<file path=ppt/slides/_rels/slide43.xml.rels><?xml version="1.0" encoding="UTF-8" standalone="yes"?><Relationships xmlns="http://schemas.openxmlformats.org/package/2006/relationships"><Relationship Id="rId11" Type="http://schemas.openxmlformats.org/officeDocument/2006/relationships/chart" Target="../charts/chart110.xml"/><Relationship Id="rId10" Type="http://schemas.openxmlformats.org/officeDocument/2006/relationships/chart" Target="../charts/chart109.xml"/><Relationship Id="rId13" Type="http://schemas.openxmlformats.org/officeDocument/2006/relationships/chart" Target="../charts/chart112.xml"/><Relationship Id="rId12" Type="http://schemas.openxmlformats.org/officeDocument/2006/relationships/chart" Target="../charts/chart111.xml"/><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chart" Target="../charts/chart102.xml"/><Relationship Id="rId4" Type="http://schemas.openxmlformats.org/officeDocument/2006/relationships/chart" Target="../charts/chart103.xml"/><Relationship Id="rId9" Type="http://schemas.openxmlformats.org/officeDocument/2006/relationships/chart" Target="../charts/chart108.xml"/><Relationship Id="rId5" Type="http://schemas.openxmlformats.org/officeDocument/2006/relationships/chart" Target="../charts/chart104.xml"/><Relationship Id="rId6" Type="http://schemas.openxmlformats.org/officeDocument/2006/relationships/chart" Target="../charts/chart105.xml"/><Relationship Id="rId7" Type="http://schemas.openxmlformats.org/officeDocument/2006/relationships/chart" Target="../charts/chart106.xml"/><Relationship Id="rId8" Type="http://schemas.openxmlformats.org/officeDocument/2006/relationships/chart" Target="../charts/chart10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chart" Target="../charts/chart113.xml"/><Relationship Id="rId4" Type="http://schemas.openxmlformats.org/officeDocument/2006/relationships/chart" Target="../charts/chart114.xml"/><Relationship Id="rId5" Type="http://schemas.openxmlformats.org/officeDocument/2006/relationships/chart" Target="../charts/chart115.xml"/><Relationship Id="rId6" Type="http://schemas.openxmlformats.org/officeDocument/2006/relationships/chart" Target="../charts/chart116.xml"/></Relationships>
</file>

<file path=ppt/slides/_rels/slide46.xml.rels><?xml version="1.0" encoding="UTF-8" standalone="yes"?><Relationships xmlns="http://schemas.openxmlformats.org/package/2006/relationships"><Relationship Id="rId11" Type="http://schemas.openxmlformats.org/officeDocument/2006/relationships/chart" Target="../charts/chart125.xml"/><Relationship Id="rId10" Type="http://schemas.openxmlformats.org/officeDocument/2006/relationships/chart" Target="../charts/chart124.xml"/><Relationship Id="rId13" Type="http://schemas.openxmlformats.org/officeDocument/2006/relationships/chart" Target="../charts/chart127.xml"/><Relationship Id="rId12" Type="http://schemas.openxmlformats.org/officeDocument/2006/relationships/chart" Target="../charts/chart126.xml"/><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chart" Target="../charts/chart117.xml"/><Relationship Id="rId4" Type="http://schemas.openxmlformats.org/officeDocument/2006/relationships/chart" Target="../charts/chart118.xml"/><Relationship Id="rId9" Type="http://schemas.openxmlformats.org/officeDocument/2006/relationships/chart" Target="../charts/chart123.xml"/><Relationship Id="rId5" Type="http://schemas.openxmlformats.org/officeDocument/2006/relationships/chart" Target="../charts/chart119.xml"/><Relationship Id="rId6" Type="http://schemas.openxmlformats.org/officeDocument/2006/relationships/chart" Target="../charts/chart120.xml"/><Relationship Id="rId7" Type="http://schemas.openxmlformats.org/officeDocument/2006/relationships/chart" Target="../charts/chart121.xml"/><Relationship Id="rId8" Type="http://schemas.openxmlformats.org/officeDocument/2006/relationships/chart" Target="../charts/chart1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chart" Target="../charts/chart128.xml"/><Relationship Id="rId4" Type="http://schemas.openxmlformats.org/officeDocument/2006/relationships/chart" Target="../charts/chart129.xml"/><Relationship Id="rId5" Type="http://schemas.openxmlformats.org/officeDocument/2006/relationships/chart" Target="../charts/chart130.xml"/><Relationship Id="rId6" Type="http://schemas.openxmlformats.org/officeDocument/2006/relationships/chart" Target="../charts/chart131.xml"/><Relationship Id="rId7" Type="http://schemas.openxmlformats.org/officeDocument/2006/relationships/chart" Target="../charts/chart1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chart" Target="../charts/chart133.xml"/><Relationship Id="rId4" Type="http://schemas.openxmlformats.org/officeDocument/2006/relationships/chart" Target="../charts/chart134.xml"/><Relationship Id="rId5" Type="http://schemas.openxmlformats.org/officeDocument/2006/relationships/chart" Target="../charts/chart135.xml"/><Relationship Id="rId6" Type="http://schemas.openxmlformats.org/officeDocument/2006/relationships/chart" Target="../charts/chart136.xml"/><Relationship Id="rId7" Type="http://schemas.openxmlformats.org/officeDocument/2006/relationships/chart" Target="../charts/chart137.xml"/><Relationship Id="rId8" Type="http://schemas.openxmlformats.org/officeDocument/2006/relationships/chart" Target="../charts/chart1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1" Type="http://schemas.openxmlformats.org/officeDocument/2006/relationships/chart" Target="../charts/chart9.xml"/><Relationship Id="rId10" Type="http://schemas.openxmlformats.org/officeDocument/2006/relationships/chart" Target="../charts/chart8.xml"/><Relationship Id="rId13" Type="http://schemas.openxmlformats.org/officeDocument/2006/relationships/chart" Target="../charts/chart11.xml"/><Relationship Id="rId12" Type="http://schemas.openxmlformats.org/officeDocument/2006/relationships/chart" Target="../charts/chart10.xm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 Id="rId4" Type="http://schemas.openxmlformats.org/officeDocument/2006/relationships/chart" Target="../charts/chart2.xml"/><Relationship Id="rId9" Type="http://schemas.openxmlformats.org/officeDocument/2006/relationships/chart" Target="../charts/chart7.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 Id="rId8" Type="http://schemas.openxmlformats.org/officeDocument/2006/relationships/chart" Target="../charts/char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2.xml"/><Relationship Id="rId4" Type="http://schemas.openxmlformats.org/officeDocument/2006/relationships/chart" Target="../charts/chart13.xml"/><Relationship Id="rId5" Type="http://schemas.openxmlformats.org/officeDocument/2006/relationships/chart" Target="../charts/char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5.xml"/><Relationship Id="rId4" Type="http://schemas.openxmlformats.org/officeDocument/2006/relationships/chart" Target="../charts/chart16.xml"/><Relationship Id="rId5" Type="http://schemas.openxmlformats.org/officeDocument/2006/relationships/chart" Target="../charts/chart17.xml"/><Relationship Id="rId6" Type="http://schemas.openxmlformats.org/officeDocument/2006/relationships/chart" Target="../charts/chart18.xml"/><Relationship Id="rId7" Type="http://schemas.openxmlformats.org/officeDocument/2006/relationships/chart" Target="../charts/char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20.xml"/><Relationship Id="rId4" Type="http://schemas.openxmlformats.org/officeDocument/2006/relationships/chart" Target="../charts/char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22.xml"/><Relationship Id="rId4" Type="http://schemas.openxmlformats.org/officeDocument/2006/relationships/chart" Target="../charts/chart2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txBox="1"/>
          <p:nvPr>
            <p:ph type="ctrTitle"/>
          </p:nvPr>
        </p:nvSpPr>
        <p:spPr>
          <a:xfrm>
            <a:off x="373624" y="2320413"/>
            <a:ext cx="11454582" cy="2310581"/>
          </a:xfrm>
          <a:prstGeom prst="rect">
            <a:avLst/>
          </a:prstGeom>
          <a:solidFill>
            <a:srgbClr val="7B98A1"/>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uk-UA" sz="4000">
                <a:solidFill>
                  <a:schemeClr val="lt1"/>
                </a:solidFill>
                <a:latin typeface="Arial"/>
                <a:ea typeface="Arial"/>
                <a:cs typeface="Arial"/>
                <a:sym typeface="Arial"/>
              </a:rPr>
              <a:t>Опитування мешканців Вінницької МТГ для моніторингу впровадження КІРМ і Стратегії 3.0</a:t>
            </a:r>
            <a:br>
              <a:rPr b="1" lang="uk-UA" sz="4000">
                <a:solidFill>
                  <a:schemeClr val="lt1"/>
                </a:solidFill>
                <a:latin typeface="Arial"/>
                <a:ea typeface="Arial"/>
                <a:cs typeface="Arial"/>
                <a:sym typeface="Arial"/>
              </a:rPr>
            </a:br>
            <a:br>
              <a:rPr b="1" lang="uk-UA" sz="4000">
                <a:solidFill>
                  <a:schemeClr val="lt1"/>
                </a:solidFill>
                <a:latin typeface="Arial"/>
                <a:ea typeface="Arial"/>
                <a:cs typeface="Arial"/>
                <a:sym typeface="Arial"/>
              </a:rPr>
            </a:br>
            <a:r>
              <a:rPr lang="uk-UA" sz="1800">
                <a:solidFill>
                  <a:srgbClr val="F2F2F2"/>
                </a:solidFill>
              </a:rPr>
              <a:t>Звіт за результатами кількісного опитування 817 мешканців Вінницької МТГ</a:t>
            </a:r>
            <a:endParaRPr sz="3600">
              <a:solidFill>
                <a:srgbClr val="FF0000"/>
              </a:solidFill>
              <a:latin typeface="Arial"/>
              <a:ea typeface="Arial"/>
              <a:cs typeface="Arial"/>
              <a:sym typeface="Arial"/>
            </a:endParaRPr>
          </a:p>
        </p:txBody>
      </p:sp>
      <p:sp>
        <p:nvSpPr>
          <p:cNvPr id="97" name="Google Shape;97;p1"/>
          <p:cNvSpPr txBox="1"/>
          <p:nvPr>
            <p:ph idx="1" type="subTitle"/>
          </p:nvPr>
        </p:nvSpPr>
        <p:spPr>
          <a:xfrm>
            <a:off x="167149" y="5801033"/>
            <a:ext cx="5574890" cy="9316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200"/>
              <a:buNone/>
            </a:pPr>
            <a:r>
              <a:rPr lang="uk-UA" sz="1200">
                <a:solidFill>
                  <a:schemeClr val="lt1"/>
                </a:solidFill>
              </a:rPr>
              <a:t>Контакт: Тетяна Ситник ​</a:t>
            </a:r>
            <a:endParaRPr/>
          </a:p>
          <a:p>
            <a:pPr indent="0" lvl="0" marL="0" rtl="0" algn="l">
              <a:lnSpc>
                <a:spcPct val="90000"/>
              </a:lnSpc>
              <a:spcBef>
                <a:spcPts val="600"/>
              </a:spcBef>
              <a:spcAft>
                <a:spcPts val="0"/>
              </a:spcAft>
              <a:buClr>
                <a:schemeClr val="lt1"/>
              </a:buClr>
              <a:buSzPts val="1200"/>
              <a:buNone/>
            </a:pPr>
            <a:r>
              <a:rPr lang="uk-UA" sz="1200">
                <a:solidFill>
                  <a:schemeClr val="lt1"/>
                </a:solidFill>
              </a:rPr>
              <a:t>Tetiana.Sytnyk@cbr.com.ua​</a:t>
            </a:r>
            <a:endParaRPr/>
          </a:p>
        </p:txBody>
      </p:sp>
      <p:sp>
        <p:nvSpPr>
          <p:cNvPr id="98" name="Google Shape;98;p1"/>
          <p:cNvSpPr txBox="1"/>
          <p:nvPr/>
        </p:nvSpPr>
        <p:spPr>
          <a:xfrm>
            <a:off x="369116" y="5915412"/>
            <a:ext cx="588239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uk-UA" sz="1200">
                <a:solidFill>
                  <a:srgbClr val="7F7F7F"/>
                </a:solidFill>
                <a:latin typeface="Arial"/>
                <a:ea typeface="Arial"/>
                <a:cs typeface="Arial"/>
                <a:sym typeface="Arial"/>
              </a:rPr>
              <a:t>Виконано CBR (ТОВ «Консюмер Бізнес Ресерч»)</a:t>
            </a:r>
            <a:endParaRPr/>
          </a:p>
          <a:p>
            <a:pPr indent="0" lvl="0" marL="0" marR="0" rtl="0" algn="l">
              <a:spcBef>
                <a:spcPts val="0"/>
              </a:spcBef>
              <a:spcAft>
                <a:spcPts val="0"/>
              </a:spcAft>
              <a:buNone/>
            </a:pPr>
            <a:r>
              <a:rPr lang="uk-UA" sz="1200">
                <a:solidFill>
                  <a:srgbClr val="7F7F7F"/>
                </a:solidFill>
                <a:latin typeface="Arial"/>
                <a:ea typeface="Arial"/>
                <a:cs typeface="Arial"/>
                <a:sym typeface="Arial"/>
              </a:rPr>
              <a:t>Контакт: Тетяна Ситник </a:t>
            </a:r>
            <a:endParaRPr/>
          </a:p>
          <a:p>
            <a:pPr indent="0" lvl="0" marL="0" marR="0" rtl="0" algn="l">
              <a:spcBef>
                <a:spcPts val="0"/>
              </a:spcBef>
              <a:spcAft>
                <a:spcPts val="0"/>
              </a:spcAft>
              <a:buNone/>
            </a:pPr>
            <a:r>
              <a:rPr lang="uk-UA" sz="1200">
                <a:solidFill>
                  <a:srgbClr val="7F7F7F"/>
                </a:solidFill>
                <a:latin typeface="Arial"/>
                <a:ea typeface="Arial"/>
                <a:cs typeface="Arial"/>
                <a:sym typeface="Arial"/>
              </a:rPr>
              <a:t>Tetiana.Sytnyk@cbr.com.ua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0"/>
          <p:cNvSpPr txBox="1"/>
          <p:nvPr>
            <p:ph type="title"/>
          </p:nvPr>
        </p:nvSpPr>
        <p:spPr>
          <a:xfrm>
            <a:off x="314632" y="119319"/>
            <a:ext cx="8534400"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Головні показники задоволеності аспектами життя у громаді</a:t>
            </a:r>
            <a:endParaRPr/>
          </a:p>
        </p:txBody>
      </p:sp>
      <p:sp>
        <p:nvSpPr>
          <p:cNvPr id="270" name="Google Shape;270;p10"/>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271" name="Google Shape;271;p10"/>
          <p:cNvGraphicFramePr/>
          <p:nvPr/>
        </p:nvGraphicFramePr>
        <p:xfrm>
          <a:off x="2775188" y="919691"/>
          <a:ext cx="3000000" cy="3000000"/>
        </p:xfrm>
        <a:graphic>
          <a:graphicData uri="http://schemas.openxmlformats.org/drawingml/2006/table">
            <a:tbl>
              <a:tblPr>
                <a:noFill/>
                <a:tableStyleId>{41833894-ECA0-4AC7-BF9E-5B81B1FD25B9}</a:tableStyleId>
              </a:tblPr>
              <a:tblGrid>
                <a:gridCol w="3944175"/>
                <a:gridCol w="965200"/>
              </a:tblGrid>
              <a:tr h="209200">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Якість постачання холодної води</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84</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63BE7B"/>
                    </a:solidFill>
                  </a:tcPr>
                </a:tc>
              </a:tr>
              <a:tr h="209200">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Привабливість для туристів</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83</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8C57D"/>
                    </a:solidFill>
                  </a:tcPr>
                </a:tc>
              </a:tr>
              <a:tr h="209200">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Громадський транспорт у місті</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80</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9CCF7F"/>
                    </a:solidFill>
                  </a:tcPr>
                </a:tc>
              </a:tr>
              <a:tr h="209200">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Якість водовідведення</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78</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AFD480"/>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Дошкільне виховання</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78</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1D580"/>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Умови громадської безпеки (освітленість, відеоспостереження)</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77</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AD780"/>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Роздрібна торгівля і громадське харчування</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76</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C4DA81"/>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Якість житла</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75</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D0DE82"/>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Комунальні медичні заклади</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75</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D1DE82"/>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Якість вивозу сміття</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72</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1E784"/>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Стан прибудинкових територій</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72</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E884"/>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Шкільна освіта</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72</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E884"/>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Культурне життя</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72</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9EA84"/>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Якість постачання тепла і гарячої води</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71</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EB84"/>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Умови безпеки за умов війни (укриття, оповіщення про тривоги)</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71</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EE883"/>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Умови руху пішки</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71</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EE883"/>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Навчання для дорослих</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69</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EDF81"/>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Можливості для спорту</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67</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DD57F"/>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Умови руху на велосипеді</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66</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DD07E"/>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Обслуговування багатоквартирних будинків</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64</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DC67C"/>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Приміський громадський транспорт</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62</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CBF7B"/>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Відкритість місцевої влади</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57</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BA676"/>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Екологія</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57</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BA576"/>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Безбар'єрність</a:t>
                      </a:r>
                      <a:endParaRPr b="0" i="0" sz="1100" u="none" cap="none" strike="noStrike">
                        <a:solidFill>
                          <a:srgbClr val="000000"/>
                        </a:solidFill>
                        <a:latin typeface="Arial"/>
                        <a:ea typeface="Arial"/>
                        <a:cs typeface="Arial"/>
                        <a:sym typeface="Arial"/>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57</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BA476"/>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Розвиток економіки</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57</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BA476"/>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Умови руху на автомобілі</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54</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A9473"/>
                    </a:solidFill>
                  </a:tcPr>
                </a:tc>
              </a:tr>
              <a:tr h="200825">
                <a:tc>
                  <a:txBody>
                    <a:bodyPr/>
                    <a:lstStyle/>
                    <a:p>
                      <a:pPr indent="0" lvl="0" marL="0" marR="0" rtl="0" algn="l">
                        <a:spcBef>
                          <a:spcPts val="0"/>
                        </a:spcBef>
                        <a:spcAft>
                          <a:spcPts val="0"/>
                        </a:spcAft>
                        <a:buNone/>
                      </a:pPr>
                      <a:r>
                        <a:rPr b="0" i="0" lang="uk-UA" sz="1100" u="none" cap="none" strike="noStrike">
                          <a:solidFill>
                            <a:srgbClr val="000000"/>
                          </a:solidFill>
                          <a:latin typeface="Arial"/>
                          <a:ea typeface="Arial"/>
                          <a:cs typeface="Arial"/>
                          <a:sym typeface="Arial"/>
                        </a:rPr>
                        <a:t>Якість питної води</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100" u="none" cap="none" strike="noStrike">
                          <a:solidFill>
                            <a:srgbClr val="000000"/>
                          </a:solidFill>
                          <a:latin typeface="Arial"/>
                          <a:ea typeface="Arial"/>
                          <a:cs typeface="Arial"/>
                          <a:sym typeface="Arial"/>
                        </a:rPr>
                        <a:t>45</a:t>
                      </a:r>
                      <a:endParaRPr/>
                    </a:p>
                  </a:txBody>
                  <a:tcPr marT="9150" marB="9150" marR="18300" marL="183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8696B"/>
                    </a:solidFill>
                  </a:tcPr>
                </a:tc>
              </a:tr>
            </a:tbl>
          </a:graphicData>
        </a:graphic>
      </p:graphicFrame>
      <p:sp>
        <p:nvSpPr>
          <p:cNvPr id="272" name="Google Shape;272;p10"/>
          <p:cNvSpPr txBox="1"/>
          <p:nvPr/>
        </p:nvSpPr>
        <p:spPr>
          <a:xfrm>
            <a:off x="314632" y="773164"/>
            <a:ext cx="2257118" cy="528473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Індекс задоволеності, середнє значення за шкалою від 0 до 100, де 0 – найнижча оцінка, 50 – середня оцінка, 100 – найвища оцінка</a:t>
            </a:r>
            <a:endParaRPr/>
          </a:p>
          <a:p>
            <a:pPr indent="0" lvl="0" marL="0" marR="0" rtl="0" algn="l">
              <a:lnSpc>
                <a:spcPct val="90000"/>
              </a:lnSpc>
              <a:spcBef>
                <a:spcPts val="0"/>
              </a:spcBef>
              <a:spcAft>
                <a:spcPts val="0"/>
              </a:spcAft>
              <a:buClr>
                <a:schemeClr val="dk1"/>
              </a:buClr>
              <a:buSzPts val="1600"/>
              <a:buFont typeface="Play"/>
              <a:buNone/>
            </a:pPr>
            <a:r>
              <a:t/>
            </a:r>
            <a:endParaRPr sz="1600">
              <a:solidFill>
                <a:schemeClr val="dk1"/>
              </a:solidFill>
              <a:latin typeface="Play"/>
              <a:ea typeface="Play"/>
              <a:cs typeface="Play"/>
              <a:sym typeface="Play"/>
            </a:endParaRPr>
          </a:p>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Індекс розраховано як середнє за оцінкою тверджень, що відображають задоволеність у сфері </a:t>
            </a:r>
            <a:endParaRPr sz="1600">
              <a:solidFill>
                <a:schemeClr val="dk1"/>
              </a:solidFill>
              <a:latin typeface="Play"/>
              <a:ea typeface="Play"/>
              <a:cs typeface="Play"/>
              <a:sym typeface="Play"/>
            </a:endParaRPr>
          </a:p>
        </p:txBody>
      </p:sp>
      <p:cxnSp>
        <p:nvCxnSpPr>
          <p:cNvPr id="273" name="Google Shape;273;p10"/>
          <p:cNvCxnSpPr/>
          <p:nvPr/>
        </p:nvCxnSpPr>
        <p:spPr>
          <a:xfrm>
            <a:off x="2809875" y="2752725"/>
            <a:ext cx="4886325" cy="0"/>
          </a:xfrm>
          <a:prstGeom prst="straightConnector1">
            <a:avLst/>
          </a:prstGeom>
          <a:noFill/>
          <a:ln cap="flat" cmpd="sng" w="19050">
            <a:solidFill>
              <a:schemeClr val="accent3"/>
            </a:solidFill>
            <a:prstDash val="solid"/>
            <a:miter lim="800000"/>
            <a:headEnd len="sm" w="sm" type="none"/>
            <a:tailEnd len="sm" w="sm" type="none"/>
          </a:ln>
        </p:spPr>
      </p:cxnSp>
      <p:cxnSp>
        <p:nvCxnSpPr>
          <p:cNvPr id="274" name="Google Shape;274;p10"/>
          <p:cNvCxnSpPr/>
          <p:nvPr/>
        </p:nvCxnSpPr>
        <p:spPr>
          <a:xfrm>
            <a:off x="2775188" y="4362450"/>
            <a:ext cx="4909369" cy="0"/>
          </a:xfrm>
          <a:prstGeom prst="straightConnector1">
            <a:avLst/>
          </a:prstGeom>
          <a:noFill/>
          <a:ln cap="flat" cmpd="sng" w="19050">
            <a:solidFill>
              <a:schemeClr val="accent2"/>
            </a:solidFill>
            <a:prstDash val="solid"/>
            <a:miter lim="800000"/>
            <a:headEnd len="sm" w="sm" type="none"/>
            <a:tailEnd len="sm" w="sm" type="none"/>
          </a:ln>
        </p:spPr>
      </p:cxnSp>
      <p:cxnSp>
        <p:nvCxnSpPr>
          <p:cNvPr id="275" name="Google Shape;275;p10"/>
          <p:cNvCxnSpPr/>
          <p:nvPr/>
        </p:nvCxnSpPr>
        <p:spPr>
          <a:xfrm>
            <a:off x="2790825" y="5162550"/>
            <a:ext cx="4886325" cy="0"/>
          </a:xfrm>
          <a:prstGeom prst="straightConnector1">
            <a:avLst/>
          </a:prstGeom>
          <a:noFill/>
          <a:ln cap="flat" cmpd="sng" w="19050">
            <a:solidFill>
              <a:srgbClr val="C00000"/>
            </a:solidFill>
            <a:prstDash val="solid"/>
            <a:miter lim="800000"/>
            <a:headEnd len="sm" w="sm" type="none"/>
            <a:tailEnd len="sm" w="sm" type="none"/>
          </a:ln>
        </p:spPr>
      </p:cxnSp>
      <p:sp>
        <p:nvSpPr>
          <p:cNvPr id="276" name="Google Shape;276;p10"/>
          <p:cNvSpPr txBox="1"/>
          <p:nvPr/>
        </p:nvSpPr>
        <p:spPr>
          <a:xfrm>
            <a:off x="8010831" y="919691"/>
            <a:ext cx="4019244" cy="5455720"/>
          </a:xfrm>
          <a:prstGeom prst="rect">
            <a:avLst/>
          </a:prstGeom>
          <a:noFill/>
          <a:ln>
            <a:noFill/>
          </a:ln>
        </p:spPr>
        <p:txBody>
          <a:bodyPr anchorCtr="0" anchor="ctr" bIns="45700" lIns="91425" spcFirstLastPara="1" rIns="91425" wrap="square" tIns="45700">
            <a:normAutofit fontScale="92500" lnSpcReduction="10000"/>
          </a:bodyPr>
          <a:lstStyle/>
          <a:p>
            <a:pPr indent="-285750" lvl="0" marL="285750" marR="0" rtl="0" algn="l">
              <a:lnSpc>
                <a:spcPct val="90000"/>
              </a:lnSpc>
              <a:spcBef>
                <a:spcPts val="0"/>
              </a:spcBef>
              <a:spcAft>
                <a:spcPts val="0"/>
              </a:spcAft>
              <a:buClr>
                <a:schemeClr val="dk1"/>
              </a:buClr>
              <a:buSzPct val="100000"/>
              <a:buFont typeface="Arial"/>
              <a:buChar char="•"/>
            </a:pPr>
            <a:r>
              <a:rPr lang="uk-UA" sz="1600">
                <a:solidFill>
                  <a:schemeClr val="dk1"/>
                </a:solidFill>
                <a:latin typeface="Play"/>
                <a:ea typeface="Play"/>
                <a:cs typeface="Play"/>
                <a:sym typeface="Play"/>
              </a:rPr>
              <a:t>Найвищі оцінки задоволеності мешканці висловили щодо якості постачання холодної води, привабливості міста для туристів, громадського транспорту у місті. </a:t>
            </a:r>
            <a:endParaRPr/>
          </a:p>
          <a:p>
            <a:pPr indent="-285750" lvl="0" marL="285750" marR="0" rtl="0" algn="l">
              <a:lnSpc>
                <a:spcPct val="90000"/>
              </a:lnSpc>
              <a:spcBef>
                <a:spcPts val="0"/>
              </a:spcBef>
              <a:spcAft>
                <a:spcPts val="0"/>
              </a:spcAft>
              <a:buClr>
                <a:schemeClr val="dk1"/>
              </a:buClr>
              <a:buSzPct val="100000"/>
              <a:buFont typeface="Arial"/>
              <a:buChar char="•"/>
            </a:pPr>
            <a:r>
              <a:rPr lang="uk-UA" sz="1600">
                <a:solidFill>
                  <a:schemeClr val="dk1"/>
                </a:solidFill>
                <a:latin typeface="Play"/>
                <a:ea typeface="Play"/>
                <a:cs typeface="Play"/>
                <a:sym typeface="Play"/>
              </a:rPr>
              <a:t>Також високі оцінки отримали якість водовідведення, дошкільне виховання, громадська безпека (освітленість і відеоспостереження), розвиток торгівлі і громадського харчування, якість житла і якість роботи комунальних медичних закладів.</a:t>
            </a:r>
            <a:endParaRPr/>
          </a:p>
          <a:p>
            <a:pPr indent="-285750" lvl="0" marL="285750" marR="0" rtl="0" algn="l">
              <a:lnSpc>
                <a:spcPct val="90000"/>
              </a:lnSpc>
              <a:spcBef>
                <a:spcPts val="0"/>
              </a:spcBef>
              <a:spcAft>
                <a:spcPts val="0"/>
              </a:spcAft>
              <a:buClr>
                <a:schemeClr val="dk1"/>
              </a:buClr>
              <a:buSzPct val="100000"/>
              <a:buFont typeface="Arial"/>
              <a:buChar char="•"/>
            </a:pPr>
            <a:r>
              <a:rPr lang="uk-UA" sz="1600">
                <a:solidFill>
                  <a:schemeClr val="dk1"/>
                </a:solidFill>
                <a:latin typeface="Play"/>
                <a:ea typeface="Play"/>
                <a:cs typeface="Play"/>
                <a:sym typeface="Play"/>
              </a:rPr>
              <a:t>На середньому рівні мешканців оцінили якість вивезення сміття, стан прибудинкових територій, шкільну освіту, культурне життя, якість постачання тепла і гарячої води, умови безпеки за умов війни (укриття), умови руху пішки та навчання для дорослих.</a:t>
            </a:r>
            <a:endParaRPr/>
          </a:p>
          <a:p>
            <a:pPr indent="-285750" lvl="0" marL="285750" marR="0" rtl="0" algn="l">
              <a:lnSpc>
                <a:spcPct val="90000"/>
              </a:lnSpc>
              <a:spcBef>
                <a:spcPts val="0"/>
              </a:spcBef>
              <a:spcAft>
                <a:spcPts val="0"/>
              </a:spcAft>
              <a:buClr>
                <a:schemeClr val="dk1"/>
              </a:buClr>
              <a:buSzPct val="100000"/>
              <a:buFont typeface="Arial"/>
              <a:buChar char="•"/>
            </a:pPr>
            <a:r>
              <a:rPr lang="uk-UA" sz="1600">
                <a:solidFill>
                  <a:schemeClr val="dk1"/>
                </a:solidFill>
                <a:latin typeface="Play"/>
                <a:ea typeface="Play"/>
                <a:cs typeface="Play"/>
                <a:sym typeface="Play"/>
              </a:rPr>
              <a:t>Дещо нижче за середнє мешканці оцінили можливості для спорту, умови руху на велосипеді, обслуговування багатоквартирних будинків та роботу приміського громадського транспорту.</a:t>
            </a:r>
            <a:endParaRPr/>
          </a:p>
          <a:p>
            <a:pPr indent="-285750" lvl="0" marL="285750" marR="0" rtl="0" algn="l">
              <a:lnSpc>
                <a:spcPct val="90000"/>
              </a:lnSpc>
              <a:spcBef>
                <a:spcPts val="0"/>
              </a:spcBef>
              <a:spcAft>
                <a:spcPts val="0"/>
              </a:spcAft>
              <a:buClr>
                <a:schemeClr val="dk1"/>
              </a:buClr>
              <a:buSzPct val="100000"/>
              <a:buFont typeface="Arial"/>
              <a:buChar char="•"/>
            </a:pPr>
            <a:r>
              <a:rPr lang="uk-UA" sz="1600">
                <a:solidFill>
                  <a:schemeClr val="dk1"/>
                </a:solidFill>
                <a:latin typeface="Play"/>
                <a:ea typeface="Play"/>
                <a:cs typeface="Play"/>
                <a:sym typeface="Play"/>
              </a:rPr>
              <a:t>Низькі оцінки отримали міські послуги, стан екології, розвиток безбар’єрності, розвиток економіки, умови руху на автомобілі.</a:t>
            </a:r>
            <a:endParaRPr/>
          </a:p>
          <a:p>
            <a:pPr indent="-285750" lvl="0" marL="285750" marR="0" rtl="0" algn="l">
              <a:lnSpc>
                <a:spcPct val="90000"/>
              </a:lnSpc>
              <a:spcBef>
                <a:spcPts val="0"/>
              </a:spcBef>
              <a:spcAft>
                <a:spcPts val="0"/>
              </a:spcAft>
              <a:buClr>
                <a:schemeClr val="dk1"/>
              </a:buClr>
              <a:buSzPct val="100000"/>
              <a:buFont typeface="Arial"/>
              <a:buChar char="•"/>
            </a:pPr>
            <a:r>
              <a:rPr lang="uk-UA" sz="1600">
                <a:solidFill>
                  <a:schemeClr val="dk1"/>
                </a:solidFill>
                <a:latin typeface="Play"/>
                <a:ea typeface="Play"/>
                <a:cs typeface="Play"/>
                <a:sym typeface="Play"/>
              </a:rPr>
              <a:t>Найбільшу незадоволеність викликає якість питної води</a:t>
            </a:r>
            <a:endParaRPr sz="1600">
              <a:solidFill>
                <a:schemeClr val="dk1"/>
              </a:solidFill>
              <a:latin typeface="Play"/>
              <a:ea typeface="Play"/>
              <a:cs typeface="Play"/>
              <a:sym typeface="Pl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1"/>
          <p:cNvSpPr txBox="1"/>
          <p:nvPr>
            <p:ph type="title"/>
          </p:nvPr>
        </p:nvSpPr>
        <p:spPr>
          <a:xfrm>
            <a:off x="314632" y="119319"/>
            <a:ext cx="9877118" cy="68289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r>
              <a:rPr lang="uk-UA" sz="2400"/>
              <a:t>Задоволеність у яких аспектах життя громади визначає бажання залишатися жити у громаді? Визначення пріоритетів для покращення</a:t>
            </a:r>
            <a:endParaRPr/>
          </a:p>
        </p:txBody>
      </p:sp>
      <p:sp>
        <p:nvSpPr>
          <p:cNvPr id="282" name="Google Shape;282;p11"/>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
        <p:nvSpPr>
          <p:cNvPr id="283" name="Google Shape;283;p11"/>
          <p:cNvSpPr txBox="1"/>
          <p:nvPr/>
        </p:nvSpPr>
        <p:spPr>
          <a:xfrm>
            <a:off x="3005291" y="1100137"/>
            <a:ext cx="2247900" cy="695325"/>
          </a:xfrm>
          <a:prstGeom prst="rect">
            <a:avLst/>
          </a:prstGeom>
          <a:noFill/>
          <a:ln>
            <a:noFill/>
          </a:ln>
        </p:spPr>
        <p:txBody>
          <a:bodyPr anchorCtr="0" anchor="ctr" bIns="45700" lIns="91425" spcFirstLastPara="1" rIns="91425" wrap="square" tIns="45700">
            <a:normAutofit fontScale="77500" lnSpcReduction="2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Ранжування сфер за силою впливу задоволеності у сфері на бажання залишатись жити у громаді, % загального впливу</a:t>
            </a:r>
            <a:endParaRPr/>
          </a:p>
        </p:txBody>
      </p:sp>
      <p:graphicFrame>
        <p:nvGraphicFramePr>
          <p:cNvPr id="284" name="Google Shape;284;p11"/>
          <p:cNvGraphicFramePr/>
          <p:nvPr/>
        </p:nvGraphicFramePr>
        <p:xfrm>
          <a:off x="150508" y="1762124"/>
          <a:ext cx="3000000" cy="3000000"/>
        </p:xfrm>
        <a:graphic>
          <a:graphicData uri="http://schemas.openxmlformats.org/drawingml/2006/table">
            <a:tbl>
              <a:tblPr>
                <a:noFill/>
                <a:tableStyleId>{C916CE79-FF01-4477-825F-D5C962966431}</a:tableStyleId>
              </a:tblPr>
              <a:tblGrid>
                <a:gridCol w="2878450"/>
                <a:gridCol w="8855150"/>
              </a:tblGrid>
              <a:tr h="382600">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Розвиток економіки</a:t>
                      </a:r>
                      <a:endParaRPr/>
                    </a:p>
                  </a:txBody>
                  <a:tcPr marT="7625" marB="0" marR="45725"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382600">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Роздрібна торгівля і громадське харчування</a:t>
                      </a:r>
                      <a:endParaRPr/>
                    </a:p>
                  </a:txBody>
                  <a:tcPr marT="7625" marB="0" marR="457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82600">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Різноманіття культурного життя</a:t>
                      </a:r>
                      <a:endParaRPr/>
                    </a:p>
                  </a:txBody>
                  <a:tcPr marT="7625" marB="0" marR="457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82600">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Умови громадської безпеки (освітленість, відеоспостереження)</a:t>
                      </a:r>
                      <a:endParaRPr/>
                    </a:p>
                  </a:txBody>
                  <a:tcPr marT="7625" marB="0" marR="457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82600">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Екологія</a:t>
                      </a:r>
                      <a:endParaRPr/>
                    </a:p>
                  </a:txBody>
                  <a:tcPr marT="7625" marB="0" marR="457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82600">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Безбар'єрність</a:t>
                      </a:r>
                      <a:endParaRPr b="0" i="0" sz="1200" u="none" cap="none" strike="noStrike">
                        <a:solidFill>
                          <a:srgbClr val="000000"/>
                        </a:solidFill>
                        <a:latin typeface="Arial"/>
                        <a:ea typeface="Arial"/>
                        <a:cs typeface="Arial"/>
                        <a:sym typeface="Arial"/>
                      </a:endParaRPr>
                    </a:p>
                  </a:txBody>
                  <a:tcPr marT="7625" marB="0" marR="457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82600">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Відчуття безпеки</a:t>
                      </a:r>
                      <a:endParaRPr/>
                    </a:p>
                  </a:txBody>
                  <a:tcPr marT="7625" marB="0" marR="457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82600">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Умови безпеки за умов війни (укриття, оповіщення про тривоги)</a:t>
                      </a:r>
                      <a:endParaRPr/>
                    </a:p>
                  </a:txBody>
                  <a:tcPr marT="7625" marB="0" marR="457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82600">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Якість житла</a:t>
                      </a:r>
                      <a:endParaRPr/>
                    </a:p>
                  </a:txBody>
                  <a:tcPr marT="7625" marB="0" marR="457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82600">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Якість питної води</a:t>
                      </a:r>
                      <a:endParaRPr/>
                    </a:p>
                  </a:txBody>
                  <a:tcPr marT="7625" marB="0" marR="457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82600">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Якість вивозу сміття</a:t>
                      </a:r>
                      <a:endParaRPr/>
                    </a:p>
                  </a:txBody>
                  <a:tcPr marT="7625" marB="0" marR="457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82600">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Легкість користуванням громадським транспортом</a:t>
                      </a:r>
                      <a:endParaRPr/>
                    </a:p>
                  </a:txBody>
                  <a:tcPr marT="7625" marB="0" marR="457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285" name="Google Shape;285;p11"/>
          <p:cNvGraphicFramePr/>
          <p:nvPr/>
        </p:nvGraphicFramePr>
        <p:xfrm>
          <a:off x="3133126" y="1628776"/>
          <a:ext cx="2591399" cy="4829172"/>
        </p:xfrm>
        <a:graphic>
          <a:graphicData uri="http://schemas.openxmlformats.org/drawingml/2006/chart">
            <c:chart r:id="rId3"/>
          </a:graphicData>
        </a:graphic>
      </p:graphicFrame>
      <p:graphicFrame>
        <p:nvGraphicFramePr>
          <p:cNvPr id="286" name="Google Shape;286;p11"/>
          <p:cNvGraphicFramePr/>
          <p:nvPr/>
        </p:nvGraphicFramePr>
        <p:xfrm>
          <a:off x="5342926" y="1628776"/>
          <a:ext cx="2591399" cy="4829172"/>
        </p:xfrm>
        <a:graphic>
          <a:graphicData uri="http://schemas.openxmlformats.org/drawingml/2006/chart">
            <c:chart r:id="rId4"/>
          </a:graphicData>
        </a:graphic>
      </p:graphicFrame>
      <p:sp>
        <p:nvSpPr>
          <p:cNvPr id="287" name="Google Shape;287;p11"/>
          <p:cNvSpPr txBox="1"/>
          <p:nvPr/>
        </p:nvSpPr>
        <p:spPr>
          <a:xfrm>
            <a:off x="5253191" y="1100137"/>
            <a:ext cx="2247900" cy="69532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200"/>
              <a:buFont typeface="Play"/>
              <a:buNone/>
            </a:pPr>
            <a:r>
              <a:rPr lang="uk-UA" sz="1200">
                <a:solidFill>
                  <a:schemeClr val="dk1"/>
                </a:solidFill>
                <a:latin typeface="Play"/>
                <a:ea typeface="Play"/>
                <a:cs typeface="Play"/>
                <a:sym typeface="Play"/>
              </a:rPr>
              <a:t>Рівень задоволеності у сфері, індекс за 100-б. шкалою</a:t>
            </a:r>
            <a:endParaRPr/>
          </a:p>
        </p:txBody>
      </p:sp>
      <p:sp>
        <p:nvSpPr>
          <p:cNvPr id="288" name="Google Shape;288;p11"/>
          <p:cNvSpPr txBox="1"/>
          <p:nvPr/>
        </p:nvSpPr>
        <p:spPr>
          <a:xfrm>
            <a:off x="7382481" y="945229"/>
            <a:ext cx="4656819" cy="5036469"/>
          </a:xfrm>
          <a:prstGeom prst="rect">
            <a:avLst/>
          </a:prstGeom>
          <a:solidFill>
            <a:schemeClr val="lt1"/>
          </a:solidFill>
          <a:ln>
            <a:noFill/>
          </a:ln>
        </p:spPr>
        <p:txBody>
          <a:bodyPr anchorCtr="0" anchor="ctr" bIns="45700" lIns="91425" spcFirstLastPara="1" rIns="91425" wrap="square" tIns="45700">
            <a:normAutofit/>
          </a:bodyPr>
          <a:lstStyle/>
          <a:p>
            <a:pPr indent="-285750" lvl="0" marL="285750" marR="0" rtl="0" algn="l">
              <a:lnSpc>
                <a:spcPct val="90000"/>
              </a:lnSpc>
              <a:spcBef>
                <a:spcPts val="0"/>
              </a:spcBef>
              <a:spcAft>
                <a:spcPts val="0"/>
              </a:spcAft>
              <a:buClr>
                <a:schemeClr val="dk1"/>
              </a:buClr>
              <a:buSzPts val="1200"/>
              <a:buFont typeface="Arial"/>
              <a:buChar char="•"/>
            </a:pPr>
            <a:r>
              <a:rPr lang="uk-UA" sz="1200">
                <a:solidFill>
                  <a:schemeClr val="dk1"/>
                </a:solidFill>
                <a:latin typeface="Arial"/>
                <a:ea typeface="Arial"/>
                <a:cs typeface="Arial"/>
                <a:sym typeface="Arial"/>
              </a:rPr>
              <a:t>На бажання залишатися у громаді найбільший вплив мають розвиток економіки, що включає можливість знайти достойну роботу і розвивати власний бізнес.</a:t>
            </a:r>
            <a:endParaRPr/>
          </a:p>
          <a:p>
            <a:pPr indent="-285750" lvl="0" marL="285750" marR="0" rtl="0" algn="l">
              <a:lnSpc>
                <a:spcPct val="90000"/>
              </a:lnSpc>
              <a:spcBef>
                <a:spcPts val="0"/>
              </a:spcBef>
              <a:spcAft>
                <a:spcPts val="0"/>
              </a:spcAft>
              <a:buClr>
                <a:schemeClr val="dk1"/>
              </a:buClr>
              <a:buSzPts val="1200"/>
              <a:buFont typeface="Arial"/>
              <a:buChar char="•"/>
            </a:pPr>
            <a:r>
              <a:rPr lang="uk-UA" sz="1200">
                <a:solidFill>
                  <a:schemeClr val="dk1"/>
                </a:solidFill>
                <a:latin typeface="Arial"/>
                <a:ea typeface="Arial"/>
                <a:cs typeface="Arial"/>
                <a:sym typeface="Arial"/>
              </a:rPr>
              <a:t>Крім цього, важливими чинниками бажання залишатися у громаді є розвиток роздрібної торгівлі і громадського харчування, різноманіття культурного життя, громадська безпека (освітленість і відеоспостереження).</a:t>
            </a:r>
            <a:endParaRPr/>
          </a:p>
          <a:p>
            <a:pPr indent="-285750" lvl="0" marL="285750" marR="0" rtl="0" algn="l">
              <a:lnSpc>
                <a:spcPct val="90000"/>
              </a:lnSpc>
              <a:spcBef>
                <a:spcPts val="0"/>
              </a:spcBef>
              <a:spcAft>
                <a:spcPts val="0"/>
              </a:spcAft>
              <a:buClr>
                <a:schemeClr val="dk1"/>
              </a:buClr>
              <a:buSzPts val="1200"/>
              <a:buFont typeface="Arial"/>
              <a:buChar char="•"/>
            </a:pPr>
            <a:r>
              <a:rPr lang="uk-UA" sz="1200">
                <a:solidFill>
                  <a:schemeClr val="dk1"/>
                </a:solidFill>
                <a:latin typeface="Arial"/>
                <a:ea typeface="Arial"/>
                <a:cs typeface="Arial"/>
                <a:sym typeface="Arial"/>
              </a:rPr>
              <a:t>Середню важливість мають стан екології, безбар’єрність (умови користування міськими послугами і просторами для людей з інвалідністю, старших людей, людей з дітьми).</a:t>
            </a:r>
            <a:endParaRPr/>
          </a:p>
          <a:p>
            <a:pPr indent="-285750" lvl="0" marL="285750" marR="0" rtl="0" algn="l">
              <a:lnSpc>
                <a:spcPct val="90000"/>
              </a:lnSpc>
              <a:spcBef>
                <a:spcPts val="0"/>
              </a:spcBef>
              <a:spcAft>
                <a:spcPts val="0"/>
              </a:spcAft>
              <a:buClr>
                <a:schemeClr val="dk1"/>
              </a:buClr>
              <a:buSzPts val="1200"/>
              <a:buFont typeface="Arial"/>
              <a:buChar char="•"/>
            </a:pPr>
            <a:r>
              <a:rPr lang="uk-UA" sz="1200">
                <a:solidFill>
                  <a:schemeClr val="dk1"/>
                </a:solidFill>
                <a:latin typeface="Arial"/>
                <a:ea typeface="Arial"/>
                <a:cs typeface="Arial"/>
                <a:sym typeface="Arial"/>
              </a:rPr>
              <a:t>Безпека має різні канали впливу на бажання залишатися у громаді: через задоволеність громадською безпекою, що її досягнуто за рахунок освітленості та відеоспостереження, через суб’єктивне відчуття безпечності життя у громаді, та через задоволеність умовами безпеки під час війни. Серед цих аспектів найбільший вплив має громадська безпека.</a:t>
            </a:r>
            <a:endParaRPr/>
          </a:p>
          <a:p>
            <a:pPr indent="-285750" lvl="0" marL="285750" marR="0" rtl="0" algn="l">
              <a:lnSpc>
                <a:spcPct val="90000"/>
              </a:lnSpc>
              <a:spcBef>
                <a:spcPts val="0"/>
              </a:spcBef>
              <a:spcAft>
                <a:spcPts val="0"/>
              </a:spcAft>
              <a:buClr>
                <a:schemeClr val="dk1"/>
              </a:buClr>
              <a:buSzPts val="1200"/>
              <a:buFont typeface="Arial"/>
              <a:buChar char="•"/>
            </a:pPr>
            <a:r>
              <a:rPr lang="uk-UA" sz="1200">
                <a:solidFill>
                  <a:schemeClr val="dk1"/>
                </a:solidFill>
                <a:latin typeface="Arial"/>
                <a:ea typeface="Arial"/>
                <a:cs typeface="Arial"/>
                <a:sym typeface="Arial"/>
              </a:rPr>
              <a:t>Якість питної води у системі централізованого постачання має неістотний вплив на бажання залишатися у громаді: незважаючи на низьку оцінку якості питної води, мешканці адаптувались завдяки широкому використанню альтернативних джерел постачання води, зокрема через водомати.</a:t>
            </a:r>
            <a:endParaRPr/>
          </a:p>
          <a:p>
            <a:pPr indent="-285750" lvl="0" marL="285750" marR="0" rtl="0" algn="l">
              <a:lnSpc>
                <a:spcPct val="90000"/>
              </a:lnSpc>
              <a:spcBef>
                <a:spcPts val="0"/>
              </a:spcBef>
              <a:spcAft>
                <a:spcPts val="0"/>
              </a:spcAft>
              <a:buClr>
                <a:schemeClr val="dk1"/>
              </a:buClr>
              <a:buSzPts val="1200"/>
              <a:buFont typeface="Arial"/>
              <a:buChar char="•"/>
            </a:pPr>
            <a:r>
              <a:rPr lang="uk-UA" sz="1200">
                <a:solidFill>
                  <a:schemeClr val="dk1"/>
                </a:solidFill>
                <a:latin typeface="Arial"/>
                <a:ea typeface="Arial"/>
                <a:cs typeface="Arial"/>
                <a:sym typeface="Arial"/>
              </a:rPr>
              <a:t>Також низький вплив має легкість користування громадським транспортом, оскільки потреби у якісному громадському транспорті є найбільш задоволені.</a:t>
            </a:r>
            <a:endParaRPr/>
          </a:p>
          <a:p>
            <a:pPr indent="-285750" lvl="0" marL="285750" marR="0" rtl="0" algn="l">
              <a:lnSpc>
                <a:spcPct val="90000"/>
              </a:lnSpc>
              <a:spcBef>
                <a:spcPts val="0"/>
              </a:spcBef>
              <a:spcAft>
                <a:spcPts val="0"/>
              </a:spcAft>
              <a:buClr>
                <a:schemeClr val="dk1"/>
              </a:buClr>
              <a:buSzPts val="1200"/>
              <a:buFont typeface="Arial"/>
              <a:buChar char="•"/>
            </a:pPr>
            <a:r>
              <a:rPr b="1" lang="uk-UA" sz="1200">
                <a:solidFill>
                  <a:schemeClr val="dk1"/>
                </a:solidFill>
                <a:latin typeface="Arial"/>
                <a:ea typeface="Arial"/>
                <a:cs typeface="Arial"/>
                <a:sym typeface="Arial"/>
              </a:rPr>
              <a:t>Пріоритетами для покращення </a:t>
            </a:r>
            <a:r>
              <a:rPr lang="uk-UA" sz="1200">
                <a:solidFill>
                  <a:schemeClr val="dk1"/>
                </a:solidFill>
                <a:latin typeface="Arial"/>
                <a:ea typeface="Arial"/>
                <a:cs typeface="Arial"/>
                <a:sym typeface="Arial"/>
              </a:rPr>
              <a:t>є сфери, які мають відносно більш сильний вплив на бажання залишатися в громаді, але отримали низькі оцінки задоволеності.</a:t>
            </a:r>
            <a:endParaRPr/>
          </a:p>
          <a:p>
            <a:pPr indent="-285750" lvl="0" marL="285750" marR="0" rtl="0" algn="l">
              <a:lnSpc>
                <a:spcPct val="90000"/>
              </a:lnSpc>
              <a:spcBef>
                <a:spcPts val="0"/>
              </a:spcBef>
              <a:spcAft>
                <a:spcPts val="0"/>
              </a:spcAft>
              <a:buClr>
                <a:schemeClr val="dk1"/>
              </a:buClr>
              <a:buSzPts val="1200"/>
              <a:buFont typeface="Arial"/>
              <a:buChar char="•"/>
            </a:pPr>
            <a:r>
              <a:rPr b="1" lang="uk-UA" sz="1200">
                <a:solidFill>
                  <a:schemeClr val="dk1"/>
                </a:solidFill>
                <a:latin typeface="Arial"/>
                <a:ea typeface="Arial"/>
                <a:cs typeface="Arial"/>
                <a:sym typeface="Arial"/>
              </a:rPr>
              <a:t>Такими сферами є</a:t>
            </a:r>
            <a:r>
              <a:rPr lang="uk-UA" sz="1200">
                <a:solidFill>
                  <a:schemeClr val="dk1"/>
                </a:solidFill>
                <a:latin typeface="Arial"/>
                <a:ea typeface="Arial"/>
                <a:cs typeface="Arial"/>
                <a:sym typeface="Arial"/>
              </a:rPr>
              <a:t>: розвиток економіки, стан екології та безбар’єрність.</a:t>
            </a:r>
            <a:endParaRPr/>
          </a:p>
        </p:txBody>
      </p:sp>
      <p:cxnSp>
        <p:nvCxnSpPr>
          <p:cNvPr id="289" name="Google Shape;289;p11"/>
          <p:cNvCxnSpPr/>
          <p:nvPr/>
        </p:nvCxnSpPr>
        <p:spPr>
          <a:xfrm>
            <a:off x="150508" y="4429125"/>
            <a:ext cx="7155167" cy="0"/>
          </a:xfrm>
          <a:prstGeom prst="straightConnector1">
            <a:avLst/>
          </a:prstGeom>
          <a:noFill/>
          <a:ln cap="flat" cmpd="sng" w="25400">
            <a:solidFill>
              <a:schemeClr val="accent2"/>
            </a:solidFill>
            <a:prstDash val="solid"/>
            <a:miter lim="800000"/>
            <a:headEnd len="sm" w="sm" type="none"/>
            <a:tailEnd len="sm" w="sm" type="none"/>
          </a:ln>
        </p:spPr>
      </p:cxnSp>
      <p:sp>
        <p:nvSpPr>
          <p:cNvPr id="290" name="Google Shape;290;p11"/>
          <p:cNvSpPr txBox="1"/>
          <p:nvPr/>
        </p:nvSpPr>
        <p:spPr>
          <a:xfrm>
            <a:off x="7648575" y="5983953"/>
            <a:ext cx="4162724" cy="824163"/>
          </a:xfrm>
          <a:prstGeom prst="rect">
            <a:avLst/>
          </a:prstGeom>
          <a:solidFill>
            <a:schemeClr val="lt1"/>
          </a:solidFill>
          <a:ln>
            <a:noFill/>
          </a:ln>
        </p:spPr>
        <p:txBody>
          <a:bodyPr anchorCtr="0" anchor="ctr" bIns="45700" lIns="91425" spcFirstLastPara="1" rIns="91425" wrap="square" tIns="45700">
            <a:normAutofit fontScale="92500" lnSpcReduction="10000"/>
          </a:bodyPr>
          <a:lstStyle/>
          <a:p>
            <a:pPr indent="0" lvl="0" marL="0" marR="0" rtl="0" algn="l">
              <a:lnSpc>
                <a:spcPct val="90000"/>
              </a:lnSpc>
              <a:spcBef>
                <a:spcPts val="0"/>
              </a:spcBef>
              <a:spcAft>
                <a:spcPts val="0"/>
              </a:spcAft>
              <a:buClr>
                <a:schemeClr val="dk1"/>
              </a:buClr>
              <a:buSzPct val="100000"/>
              <a:buFont typeface="Arial"/>
              <a:buNone/>
            </a:pPr>
            <a:r>
              <a:rPr lang="uk-UA" sz="1000">
                <a:solidFill>
                  <a:schemeClr val="dk1"/>
                </a:solidFill>
                <a:latin typeface="Arial"/>
                <a:ea typeface="Arial"/>
                <a:cs typeface="Arial"/>
                <a:sym typeface="Arial"/>
              </a:rPr>
              <a:t>Методологія ранжування за силою впливу: (1) виконано регресійний аналіз, де залежною змінною є згода із твердженням «Вінниця – місто, у якому хочеться залишитися»), а незалежними змінними – задоволеність у сферах, що їх оцінювали </a:t>
            </a:r>
            <a:r>
              <a:rPr b="1" lang="uk-UA" sz="1000">
                <a:solidFill>
                  <a:schemeClr val="dk1"/>
                </a:solidFill>
                <a:latin typeface="Arial"/>
                <a:ea typeface="Arial"/>
                <a:cs typeface="Arial"/>
                <a:sym typeface="Arial"/>
              </a:rPr>
              <a:t>всі опитані</a:t>
            </a:r>
            <a:r>
              <a:rPr lang="uk-UA" sz="1000">
                <a:solidFill>
                  <a:schemeClr val="dk1"/>
                </a:solidFill>
                <a:latin typeface="Arial"/>
                <a:ea typeface="Arial"/>
                <a:cs typeface="Arial"/>
                <a:sym typeface="Arial"/>
              </a:rPr>
              <a:t>; (2) виконано аналіз, який показує, наскільки задоволеність у кожній із сфер пояснює варіацію залежної змінної. Загальний відсоток поясненої варіації: 24%, N=701</a:t>
            </a:r>
            <a:endParaRPr sz="10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2"/>
          <p:cNvSpPr txBox="1"/>
          <p:nvPr>
            <p:ph type="ctrTitle"/>
          </p:nvPr>
        </p:nvSpPr>
        <p:spPr>
          <a:xfrm>
            <a:off x="373624" y="2320413"/>
            <a:ext cx="11454582" cy="2310581"/>
          </a:xfrm>
          <a:prstGeom prst="rect">
            <a:avLst/>
          </a:prstGeom>
          <a:solidFill>
            <a:srgbClr val="7B98A1"/>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b="1" lang="uk-UA" sz="4400">
                <a:solidFill>
                  <a:schemeClr val="lt1"/>
                </a:solidFill>
                <a:latin typeface="Arial"/>
                <a:ea typeface="Arial"/>
                <a:cs typeface="Arial"/>
                <a:sym typeface="Arial"/>
              </a:rPr>
              <a:t>Сприйняття розвитку економіки</a:t>
            </a:r>
            <a:endParaRPr sz="4400">
              <a:solidFill>
                <a:srgbClr val="FF0000"/>
              </a:solidFill>
              <a:latin typeface="Arial"/>
              <a:ea typeface="Arial"/>
              <a:cs typeface="Arial"/>
              <a:sym typeface="Arial"/>
            </a:endParaRPr>
          </a:p>
        </p:txBody>
      </p:sp>
      <p:sp>
        <p:nvSpPr>
          <p:cNvPr id="296" name="Google Shape;296;p12"/>
          <p:cNvSpPr txBox="1"/>
          <p:nvPr>
            <p:ph idx="1" type="subTitle"/>
          </p:nvPr>
        </p:nvSpPr>
        <p:spPr>
          <a:xfrm>
            <a:off x="167149" y="5801033"/>
            <a:ext cx="5574890" cy="9316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200"/>
              <a:buNone/>
            </a:pPr>
            <a:r>
              <a:rPr lang="uk-UA" sz="1200">
                <a:solidFill>
                  <a:schemeClr val="lt1"/>
                </a:solidFill>
              </a:rPr>
              <a:t>Контакт: Тетяна Ситник ​</a:t>
            </a:r>
            <a:endParaRPr/>
          </a:p>
          <a:p>
            <a:pPr indent="0" lvl="0" marL="0" rtl="0" algn="l">
              <a:lnSpc>
                <a:spcPct val="90000"/>
              </a:lnSpc>
              <a:spcBef>
                <a:spcPts val="600"/>
              </a:spcBef>
              <a:spcAft>
                <a:spcPts val="0"/>
              </a:spcAft>
              <a:buClr>
                <a:schemeClr val="lt1"/>
              </a:buClr>
              <a:buSzPts val="1200"/>
              <a:buNone/>
            </a:pPr>
            <a:r>
              <a:rPr lang="uk-UA" sz="1200">
                <a:solidFill>
                  <a:schemeClr val="lt1"/>
                </a:solidFill>
              </a:rPr>
              <a:t>Tetiana.Sytnyk@cbr.com.ua​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3"/>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Суб’єктивна оцінка фінансового становища і статус зайнятості опитаних</a:t>
            </a:r>
            <a:endParaRPr/>
          </a:p>
        </p:txBody>
      </p:sp>
      <p:sp>
        <p:nvSpPr>
          <p:cNvPr id="303" name="Google Shape;303;p13"/>
          <p:cNvSpPr txBox="1"/>
          <p:nvPr/>
        </p:nvSpPr>
        <p:spPr>
          <a:xfrm>
            <a:off x="314631" y="773165"/>
            <a:ext cx="11621201" cy="908752"/>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Суб’єктивна оцінка фінансового становища покращилась у 2024 році порівняно до 2019 року: зросла частка опитаних, які відповіли, що можуть придбати товари тривалого вжитку. Покращення суб’єктивної оцінки фінансового становища може свідчити не так про зростання доходів, як про зменшення очікувань щодо витрат і покупок за умов війни. </a:t>
            </a:r>
            <a:endParaRPr/>
          </a:p>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У розподілі опитаних за статусом зайнятості зросла частка тих, хто веде власний бізнес або є самозайнятим, з 7% до 15%.</a:t>
            </a:r>
            <a:endParaRPr/>
          </a:p>
        </p:txBody>
      </p:sp>
      <p:sp>
        <p:nvSpPr>
          <p:cNvPr id="304" name="Google Shape;304;p13"/>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305" name="Google Shape;305;p13"/>
          <p:cNvGraphicFramePr/>
          <p:nvPr/>
        </p:nvGraphicFramePr>
        <p:xfrm>
          <a:off x="3196275" y="6021403"/>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306" name="Google Shape;306;p13"/>
          <p:cNvGraphicFramePr/>
          <p:nvPr/>
        </p:nvGraphicFramePr>
        <p:xfrm>
          <a:off x="186813" y="2591091"/>
          <a:ext cx="3000000" cy="3000000"/>
        </p:xfrm>
        <a:graphic>
          <a:graphicData uri="http://schemas.openxmlformats.org/drawingml/2006/table">
            <a:tbl>
              <a:tblPr>
                <a:noFill/>
                <a:tableStyleId>{C916CE79-FF01-4477-825F-D5C962966431}</a:tableStyleId>
              </a:tblPr>
              <a:tblGrid>
                <a:gridCol w="3056325"/>
                <a:gridCol w="2102325"/>
              </a:tblGrid>
              <a:tr h="5727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Ми ледве зводимо кінці з кінцями </a:t>
                      </a:r>
                      <a:r>
                        <a:rPr b="0" i="0" lang="uk-UA" sz="900" u="none" cap="none" strike="noStrike">
                          <a:solidFill>
                            <a:srgbClr val="000000"/>
                          </a:solidFill>
                          <a:latin typeface="Arial"/>
                          <a:ea typeface="Arial"/>
                          <a:cs typeface="Arial"/>
                          <a:sym typeface="Arial"/>
                        </a:rPr>
                        <a:t>(недостатньо грошей навіть на їжу) </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5727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Достатньо грошей на їжу, але придбати одяг складно через брак коштів </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727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Достатньо грошей на їжу та одяг, але придбати товари тривалого вжитку </a:t>
                      </a:r>
                      <a:r>
                        <a:rPr b="0" i="0" lang="uk-UA" sz="900" u="none" cap="none" strike="noStrike">
                          <a:solidFill>
                            <a:srgbClr val="000000"/>
                          </a:solidFill>
                          <a:latin typeface="Arial"/>
                          <a:ea typeface="Arial"/>
                          <a:cs typeface="Arial"/>
                          <a:sym typeface="Arial"/>
                        </a:rPr>
                        <a:t>(телевізор, холодильник)</a:t>
                      </a:r>
                      <a:r>
                        <a:rPr b="0" i="0" lang="uk-UA" sz="1100" u="none" cap="none" strike="noStrike">
                          <a:solidFill>
                            <a:srgbClr val="000000"/>
                          </a:solidFill>
                          <a:latin typeface="Arial"/>
                          <a:ea typeface="Arial"/>
                          <a:cs typeface="Arial"/>
                          <a:sym typeface="Arial"/>
                        </a:rPr>
                        <a:t> складно через брак коштів </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727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Можемо придбати товари тривалого вжитку, але не можемо дозволити собі дуже дорогі покупки, наприклад, машину </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727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Ми можемо дозволити собі дуже дорогі покупки </a:t>
                      </a:r>
                      <a:r>
                        <a:rPr b="0" i="0" lang="uk-UA" sz="900" u="none" cap="none" strike="noStrike">
                          <a:solidFill>
                            <a:srgbClr val="000000"/>
                          </a:solidFill>
                          <a:latin typeface="Arial"/>
                          <a:ea typeface="Arial"/>
                          <a:cs typeface="Arial"/>
                          <a:sym typeface="Arial"/>
                        </a:rPr>
                        <a:t>(квартира, будинок, машина та багато іншого) </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727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Відмова від відповіді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307" name="Google Shape;307;p13"/>
          <p:cNvGraphicFramePr/>
          <p:nvPr/>
        </p:nvGraphicFramePr>
        <p:xfrm>
          <a:off x="3273035" y="2497712"/>
          <a:ext cx="1908000" cy="3572968"/>
        </p:xfrm>
        <a:graphic>
          <a:graphicData uri="http://schemas.openxmlformats.org/drawingml/2006/chart">
            <c:chart r:id="rId3"/>
          </a:graphicData>
        </a:graphic>
      </p:graphicFrame>
      <p:graphicFrame>
        <p:nvGraphicFramePr>
          <p:cNvPr id="308" name="Google Shape;308;p13"/>
          <p:cNvGraphicFramePr/>
          <p:nvPr/>
        </p:nvGraphicFramePr>
        <p:xfrm>
          <a:off x="3268051" y="2188122"/>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09" name="Google Shape;309;p13"/>
          <p:cNvSpPr txBox="1"/>
          <p:nvPr/>
        </p:nvSpPr>
        <p:spPr>
          <a:xfrm>
            <a:off x="182987" y="1841831"/>
            <a:ext cx="5162488" cy="42235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Суб'єктивна оцінка фінансового становища</a:t>
            </a:r>
            <a:endParaRPr b="1" i="0" sz="1200" u="none" cap="none" strike="noStrike">
              <a:solidFill>
                <a:srgbClr val="7F340D"/>
              </a:solidFill>
              <a:latin typeface="Arial"/>
              <a:ea typeface="Arial"/>
              <a:cs typeface="Arial"/>
              <a:sym typeface="Arial"/>
            </a:endParaRPr>
          </a:p>
        </p:txBody>
      </p:sp>
      <p:sp>
        <p:nvSpPr>
          <p:cNvPr id="310" name="Google Shape;310;p13"/>
          <p:cNvSpPr txBox="1"/>
          <p:nvPr/>
        </p:nvSpPr>
        <p:spPr>
          <a:xfrm>
            <a:off x="182987" y="2327579"/>
            <a:ext cx="1440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311" name="Google Shape;311;p13"/>
          <p:cNvSpPr txBox="1"/>
          <p:nvPr/>
        </p:nvSpPr>
        <p:spPr>
          <a:xfrm>
            <a:off x="6794090" y="6602993"/>
            <a:ext cx="5012162" cy="215444"/>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21.10. </a:t>
            </a:r>
            <a:r>
              <a:rPr i="0" lang="uk-UA" sz="800" u="none" cap="none" strike="noStrike">
                <a:solidFill>
                  <a:srgbClr val="585858"/>
                </a:solidFill>
                <a:latin typeface="Arial"/>
                <a:ea typeface="Arial"/>
                <a:cs typeface="Arial"/>
                <a:sym typeface="Arial"/>
              </a:rPr>
              <a:t>Як би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описали загалом фінансове становище своєї сім’ї? </a:t>
            </a:r>
            <a:r>
              <a:rPr b="1" lang="uk-UA" sz="800">
                <a:solidFill>
                  <a:srgbClr val="585858"/>
                </a:solidFill>
                <a:latin typeface="Arial"/>
                <a:ea typeface="Arial"/>
                <a:cs typeface="Arial"/>
                <a:sym typeface="Arial"/>
              </a:rPr>
              <a:t>6</a:t>
            </a:r>
            <a:r>
              <a:rPr b="1" i="0" lang="uk-UA" sz="800" u="none" cap="none" strike="noStrike">
                <a:solidFill>
                  <a:srgbClr val="585858"/>
                </a:solidFill>
                <a:latin typeface="Arial"/>
                <a:ea typeface="Arial"/>
                <a:cs typeface="Arial"/>
                <a:sym typeface="Arial"/>
              </a:rPr>
              <a:t>.1. </a:t>
            </a:r>
            <a:r>
              <a:rPr i="0" lang="uk-UA" sz="800" u="none" cap="none" strike="noStrike">
                <a:solidFill>
                  <a:srgbClr val="585858"/>
                </a:solidFill>
                <a:latin typeface="Arial"/>
                <a:ea typeface="Arial"/>
                <a:cs typeface="Arial"/>
                <a:sym typeface="Arial"/>
              </a:rPr>
              <a:t>Який Ваш статус зайнятості? </a:t>
            </a:r>
            <a:endParaRPr/>
          </a:p>
        </p:txBody>
      </p:sp>
      <p:graphicFrame>
        <p:nvGraphicFramePr>
          <p:cNvPr id="312" name="Google Shape;312;p13"/>
          <p:cNvGraphicFramePr/>
          <p:nvPr/>
        </p:nvGraphicFramePr>
        <p:xfrm>
          <a:off x="9910064" y="6021403"/>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313" name="Google Shape;313;p13"/>
          <p:cNvGraphicFramePr/>
          <p:nvPr/>
        </p:nvGraphicFramePr>
        <p:xfrm>
          <a:off x="6105832" y="2591091"/>
          <a:ext cx="3000000" cy="3000000"/>
        </p:xfrm>
        <a:graphic>
          <a:graphicData uri="http://schemas.openxmlformats.org/drawingml/2006/table">
            <a:tbl>
              <a:tblPr>
                <a:noFill/>
                <a:tableStyleId>{C916CE79-FF01-4477-825F-D5C962966431}</a:tableStyleId>
              </a:tblPr>
              <a:tblGrid>
                <a:gridCol w="3851100"/>
                <a:gridCol w="2102325"/>
              </a:tblGrid>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Працюєте за наймом на повний або неповний робочий день</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Ведете власний бізнес, самозайнятість</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Не працюєте і не шукаєте роботу через догляд за дитиною або недієздатними членами сім’ї</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Зараз не працюєте, але активно шукаєте роботу </a:t>
                      </a:r>
                      <a:r>
                        <a:rPr b="0" i="0" lang="uk-UA" sz="850" u="none" cap="none" strike="noStrike">
                          <a:solidFill>
                            <a:srgbClr val="000000"/>
                          </a:solidFill>
                          <a:latin typeface="Arial"/>
                          <a:ea typeface="Arial"/>
                          <a:cs typeface="Arial"/>
                          <a:sym typeface="Arial"/>
                        </a:rPr>
                        <a:t>(переглядаєте оголошення, запитуєте про роботу у знайомих, надсилаєте інформацію про себе)</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Не працюєте через стан здоров’я, інвалідність</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Пенсіонер за віком</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Студент закладу вищої освіти (університету)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Ведете домашнє господарство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Військовослужбовець / ЗСУ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Студент коледжу, училища, іншого професійно-технічного закладу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Інше</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314" name="Google Shape;314;p13"/>
          <p:cNvGraphicFramePr/>
          <p:nvPr/>
        </p:nvGraphicFramePr>
        <p:xfrm>
          <a:off x="9986824" y="2497713"/>
          <a:ext cx="1908000" cy="3582000"/>
        </p:xfrm>
        <a:graphic>
          <a:graphicData uri="http://schemas.openxmlformats.org/drawingml/2006/chart">
            <c:chart r:id="rId4"/>
          </a:graphicData>
        </a:graphic>
      </p:graphicFrame>
      <p:graphicFrame>
        <p:nvGraphicFramePr>
          <p:cNvPr id="315" name="Google Shape;315;p13"/>
          <p:cNvGraphicFramePr/>
          <p:nvPr/>
        </p:nvGraphicFramePr>
        <p:xfrm>
          <a:off x="9981840" y="2188122"/>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16" name="Google Shape;316;p13"/>
          <p:cNvSpPr txBox="1"/>
          <p:nvPr/>
        </p:nvSpPr>
        <p:spPr>
          <a:xfrm>
            <a:off x="6105832" y="1841831"/>
            <a:ext cx="6055033" cy="42235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Статус зайнятості</a:t>
            </a:r>
            <a:endParaRPr b="1" i="0" sz="1200" u="none" cap="none" strike="noStrike">
              <a:solidFill>
                <a:srgbClr val="7F340D"/>
              </a:solidFill>
              <a:latin typeface="Arial"/>
              <a:ea typeface="Arial"/>
              <a:cs typeface="Arial"/>
              <a:sym typeface="Arial"/>
            </a:endParaRPr>
          </a:p>
        </p:txBody>
      </p:sp>
      <p:sp>
        <p:nvSpPr>
          <p:cNvPr id="317" name="Google Shape;317;p13"/>
          <p:cNvSpPr txBox="1"/>
          <p:nvPr/>
        </p:nvSpPr>
        <p:spPr>
          <a:xfrm>
            <a:off x="6127567" y="2327579"/>
            <a:ext cx="1440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318" name="Google Shape;318;p13"/>
          <p:cNvSpPr txBox="1"/>
          <p:nvPr/>
        </p:nvSpPr>
        <p:spPr>
          <a:xfrm>
            <a:off x="59589" y="6393594"/>
            <a:ext cx="2939250" cy="20774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BAB4F"/>
              </a:buClr>
              <a:buSzPts val="700"/>
              <a:buFont typeface="Montserrat"/>
              <a:buNone/>
            </a:pPr>
            <a:r>
              <a:rPr lang="uk-UA" sz="700">
                <a:solidFill>
                  <a:srgbClr val="6BAB4F"/>
                </a:solidFill>
                <a:latin typeface="Montserrat"/>
                <a:ea typeface="Montserrat"/>
                <a:cs typeface="Montserrat"/>
                <a:sym typeface="Montserrat"/>
              </a:rPr>
              <a:t>€ </a:t>
            </a:r>
            <a:r>
              <a:rPr lang="uk-UA" sz="750">
                <a:solidFill>
                  <a:srgbClr val="7F7F7F"/>
                </a:solidFill>
                <a:latin typeface="Arial"/>
                <a:ea typeface="Arial"/>
                <a:cs typeface="Arial"/>
                <a:sym typeface="Arial"/>
              </a:rPr>
              <a:t>/</a:t>
            </a:r>
            <a:r>
              <a:rPr lang="uk-UA" sz="700">
                <a:solidFill>
                  <a:srgbClr val="6BAB4F"/>
                </a:solidFill>
                <a:latin typeface="Montserrat"/>
                <a:ea typeface="Montserrat"/>
                <a:cs typeface="Montserrat"/>
                <a:sym typeface="Montserrat"/>
              </a:rPr>
              <a:t> </a:t>
            </a:r>
            <a:r>
              <a:rPr lang="uk-UA" sz="700">
                <a:solidFill>
                  <a:srgbClr val="FF0000"/>
                </a:solidFill>
                <a:latin typeface="Montserrat"/>
                <a:ea typeface="Montserrat"/>
                <a:cs typeface="Montserrat"/>
                <a:sym typeface="Montserrat"/>
              </a:rPr>
              <a:t>€ </a:t>
            </a:r>
            <a:r>
              <a:rPr lang="uk-UA" sz="750">
                <a:solidFill>
                  <a:srgbClr val="7F7F7F"/>
                </a:solidFill>
                <a:latin typeface="Arial"/>
                <a:ea typeface="Arial"/>
                <a:cs typeface="Arial"/>
                <a:sym typeface="Arial"/>
              </a:rPr>
              <a:t>- Значимо вище / нижче до попередньої хвилі на рівні 90%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4"/>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Розподіл опитаних за статусом зайнятості</a:t>
            </a:r>
            <a:endParaRPr/>
          </a:p>
        </p:txBody>
      </p:sp>
      <p:sp>
        <p:nvSpPr>
          <p:cNvPr id="324" name="Google Shape;324;p14"/>
          <p:cNvSpPr txBox="1"/>
          <p:nvPr/>
        </p:nvSpPr>
        <p:spPr>
          <a:xfrm>
            <a:off x="9724103" y="6601283"/>
            <a:ext cx="2023155" cy="215444"/>
          </a:xfrm>
          <a:prstGeom prst="rect">
            <a:avLst/>
          </a:prstGeom>
          <a:noFill/>
          <a:ln>
            <a:noFill/>
          </a:ln>
        </p:spPr>
        <p:txBody>
          <a:bodyPr anchorCtr="0" anchor="t" bIns="45700" lIns="91425" spcFirstLastPara="1" rIns="91425" wrap="square" tIns="45700">
            <a:spAutoFit/>
          </a:bodyPr>
          <a:lstStyle/>
          <a:p>
            <a:pPr indent="0" lvl="0" marL="180340" marR="0" rtl="0" algn="l">
              <a:lnSpc>
                <a:spcPct val="100000"/>
              </a:lnSpc>
              <a:spcBef>
                <a:spcPts val="0"/>
              </a:spcBef>
              <a:spcAft>
                <a:spcPts val="0"/>
              </a:spcAft>
              <a:buClr>
                <a:srgbClr val="585858"/>
              </a:buClr>
              <a:buSzPts val="800"/>
              <a:buFont typeface="Arial"/>
              <a:buNone/>
            </a:pPr>
            <a:r>
              <a:rPr b="1" lang="uk-UA" sz="800">
                <a:solidFill>
                  <a:srgbClr val="585858"/>
                </a:solidFill>
                <a:latin typeface="Arial"/>
                <a:ea typeface="Arial"/>
                <a:cs typeface="Arial"/>
                <a:sym typeface="Arial"/>
              </a:rPr>
              <a:t>6</a:t>
            </a:r>
            <a:r>
              <a:rPr b="1" i="0" lang="uk-UA" sz="800" u="none" cap="none" strike="noStrike">
                <a:solidFill>
                  <a:srgbClr val="585858"/>
                </a:solidFill>
                <a:latin typeface="Arial"/>
                <a:ea typeface="Arial"/>
                <a:cs typeface="Arial"/>
                <a:sym typeface="Arial"/>
              </a:rPr>
              <a:t>.1. </a:t>
            </a:r>
            <a:r>
              <a:rPr i="0" lang="uk-UA" sz="800" u="none" cap="none" strike="noStrike">
                <a:solidFill>
                  <a:srgbClr val="585858"/>
                </a:solidFill>
                <a:latin typeface="Arial"/>
                <a:ea typeface="Arial"/>
                <a:cs typeface="Arial"/>
                <a:sym typeface="Arial"/>
              </a:rPr>
              <a:t>Який Ваш статус зайнятості? </a:t>
            </a:r>
            <a:endParaRPr/>
          </a:p>
        </p:txBody>
      </p:sp>
      <p:sp>
        <p:nvSpPr>
          <p:cNvPr id="325" name="Google Shape;325;p14"/>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326" name="Google Shape;326;p14"/>
          <p:cNvGraphicFramePr/>
          <p:nvPr/>
        </p:nvGraphicFramePr>
        <p:xfrm>
          <a:off x="2218191" y="6117859"/>
          <a:ext cx="3000000" cy="3000000"/>
        </p:xfrm>
        <a:graphic>
          <a:graphicData uri="http://schemas.openxmlformats.org/drawingml/2006/table">
            <a:tbl>
              <a:tblPr>
                <a:noFill/>
                <a:tableStyleId>{41833894-ECA0-4AC7-BF9E-5B81B1FD25B9}</a:tableStyleId>
              </a:tblPr>
              <a:tblGrid>
                <a:gridCol w="1977750"/>
                <a:gridCol w="1977750"/>
                <a:gridCol w="1977750"/>
                <a:gridCol w="1977750"/>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N=817</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N=751</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N=66</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N=645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N=172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327" name="Google Shape;327;p14"/>
          <p:cNvGraphicFramePr/>
          <p:nvPr/>
        </p:nvGraphicFramePr>
        <p:xfrm>
          <a:off x="92597" y="2663948"/>
          <a:ext cx="3000000" cy="3000000"/>
        </p:xfrm>
        <a:graphic>
          <a:graphicData uri="http://schemas.openxmlformats.org/drawingml/2006/table">
            <a:tbl>
              <a:tblPr>
                <a:noFill/>
                <a:tableStyleId>{C916CE79-FF01-4477-825F-D5C962966431}</a:tableStyleId>
              </a:tblPr>
              <a:tblGrid>
                <a:gridCol w="2133150"/>
                <a:gridCol w="9918450"/>
              </a:tblGrid>
              <a:tr h="312425">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Працюєте за наймом на повний або неповний робочий день</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312425">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Ведете власний бізнес, самозайнятість</a:t>
                      </a:r>
                      <a:endParaRPr b="0" i="0" sz="1000" u="none" cap="none" strike="noStrike">
                        <a:solidFill>
                          <a:srgbClr val="000000"/>
                        </a:solidFill>
                        <a:latin typeface="Arial"/>
                        <a:ea typeface="Arial"/>
                        <a:cs typeface="Arial"/>
                        <a:sym typeface="Arial"/>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Не працюєте і не шукаєте роботу через догляд за дитиною або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Зараз не працюєте, але активно шукаєте роботу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Не працюєте через стан здоров’я, інвалідність</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Пенсіонер за віком</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Студент закладу вищої освіти (університету)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Ведете домашнє господарство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Військовослужбовець / ЗСУ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Студент коледжу, училища, іншого професійно-технічного закла</a:t>
                      </a:r>
                      <a:endParaRPr b="0" i="0" sz="1000" u="none" cap="none" strike="noStrike">
                        <a:solidFill>
                          <a:srgbClr val="000000"/>
                        </a:solidFill>
                        <a:latin typeface="Arial"/>
                        <a:ea typeface="Arial"/>
                        <a:cs typeface="Arial"/>
                        <a:sym typeface="Arial"/>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Інше</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328" name="Google Shape;328;p14"/>
          <p:cNvGraphicFramePr/>
          <p:nvPr/>
        </p:nvGraphicFramePr>
        <p:xfrm>
          <a:off x="2255622" y="2572108"/>
          <a:ext cx="1908000" cy="3582000"/>
        </p:xfrm>
        <a:graphic>
          <a:graphicData uri="http://schemas.openxmlformats.org/drawingml/2006/chart">
            <c:chart r:id="rId3"/>
          </a:graphicData>
        </a:graphic>
      </p:graphicFrame>
      <p:graphicFrame>
        <p:nvGraphicFramePr>
          <p:cNvPr id="329" name="Google Shape;329;p14"/>
          <p:cNvGraphicFramePr/>
          <p:nvPr/>
        </p:nvGraphicFramePr>
        <p:xfrm>
          <a:off x="2250638" y="2260979"/>
          <a:ext cx="3000000" cy="3000000"/>
        </p:xfrm>
        <a:graphic>
          <a:graphicData uri="http://schemas.openxmlformats.org/drawingml/2006/table">
            <a:tbl>
              <a:tblPr>
                <a:noFill/>
                <a:tableStyleId>{41833894-ECA0-4AC7-BF9E-5B81B1FD25B9}</a:tableStyleId>
              </a:tblPr>
              <a:tblGrid>
                <a:gridCol w="1971250"/>
                <a:gridCol w="1971250"/>
                <a:gridCol w="1971250"/>
                <a:gridCol w="1971250"/>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Місто Вінниця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Села громади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Постійні мешканці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ВПО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30" name="Google Shape;330;p14"/>
          <p:cNvSpPr txBox="1"/>
          <p:nvPr/>
        </p:nvSpPr>
        <p:spPr>
          <a:xfrm>
            <a:off x="1" y="1955983"/>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Статус зайнятості</a:t>
            </a:r>
            <a:endParaRPr/>
          </a:p>
        </p:txBody>
      </p:sp>
      <p:graphicFrame>
        <p:nvGraphicFramePr>
          <p:cNvPr id="331" name="Google Shape;331;p14"/>
          <p:cNvGraphicFramePr/>
          <p:nvPr/>
        </p:nvGraphicFramePr>
        <p:xfrm>
          <a:off x="4210885" y="2574960"/>
          <a:ext cx="1908000" cy="3582000"/>
        </p:xfrm>
        <a:graphic>
          <a:graphicData uri="http://schemas.openxmlformats.org/drawingml/2006/chart">
            <c:chart r:id="rId4"/>
          </a:graphicData>
        </a:graphic>
      </p:graphicFrame>
      <p:graphicFrame>
        <p:nvGraphicFramePr>
          <p:cNvPr id="332" name="Google Shape;332;p14"/>
          <p:cNvGraphicFramePr/>
          <p:nvPr/>
        </p:nvGraphicFramePr>
        <p:xfrm>
          <a:off x="6186497" y="2569256"/>
          <a:ext cx="1908000" cy="3582000"/>
        </p:xfrm>
        <a:graphic>
          <a:graphicData uri="http://schemas.openxmlformats.org/drawingml/2006/chart">
            <c:chart r:id="rId5"/>
          </a:graphicData>
        </a:graphic>
      </p:graphicFrame>
      <p:graphicFrame>
        <p:nvGraphicFramePr>
          <p:cNvPr id="333" name="Google Shape;333;p14"/>
          <p:cNvGraphicFramePr/>
          <p:nvPr/>
        </p:nvGraphicFramePr>
        <p:xfrm>
          <a:off x="8141760" y="2572108"/>
          <a:ext cx="1908000" cy="3582000"/>
        </p:xfrm>
        <a:graphic>
          <a:graphicData uri="http://schemas.openxmlformats.org/drawingml/2006/chart">
            <c:chart r:id="rId6"/>
          </a:graphicData>
        </a:graphic>
      </p:graphicFrame>
      <p:graphicFrame>
        <p:nvGraphicFramePr>
          <p:cNvPr id="334" name="Google Shape;334;p14"/>
          <p:cNvGraphicFramePr/>
          <p:nvPr/>
        </p:nvGraphicFramePr>
        <p:xfrm>
          <a:off x="10138934" y="2569256"/>
          <a:ext cx="1908000" cy="3582000"/>
        </p:xfrm>
        <a:graphic>
          <a:graphicData uri="http://schemas.openxmlformats.org/drawingml/2006/chart">
            <c:chart r:id="rId7"/>
          </a:graphicData>
        </a:graphic>
      </p:graphicFrame>
      <p:cxnSp>
        <p:nvCxnSpPr>
          <p:cNvPr id="335" name="Google Shape;335;p14"/>
          <p:cNvCxnSpPr/>
          <p:nvPr/>
        </p:nvCxnSpPr>
        <p:spPr>
          <a:xfrm>
            <a:off x="8099538" y="2292126"/>
            <a:ext cx="0" cy="3996000"/>
          </a:xfrm>
          <a:prstGeom prst="straightConnector1">
            <a:avLst/>
          </a:prstGeom>
          <a:noFill/>
          <a:ln cap="flat" cmpd="sng" w="19050">
            <a:solidFill>
              <a:srgbClr val="A5A5A5"/>
            </a:solidFill>
            <a:prstDash val="dot"/>
            <a:miter lim="800000"/>
            <a:headEnd len="sm" w="sm" type="none"/>
            <a:tailEnd len="sm" w="sm" type="none"/>
          </a:ln>
        </p:spPr>
      </p:cxnSp>
      <p:sp>
        <p:nvSpPr>
          <p:cNvPr id="336" name="Google Shape;336;p14"/>
          <p:cNvSpPr txBox="1"/>
          <p:nvPr/>
        </p:nvSpPr>
        <p:spPr>
          <a:xfrm>
            <a:off x="92597" y="2371729"/>
            <a:ext cx="1488404"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337" name="Google Shape;337;p14"/>
          <p:cNvSpPr txBox="1"/>
          <p:nvPr/>
        </p:nvSpPr>
        <p:spPr>
          <a:xfrm>
            <a:off x="6844941" y="4262366"/>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338" name="Google Shape;338;p14"/>
          <p:cNvSpPr txBox="1"/>
          <p:nvPr/>
        </p:nvSpPr>
        <p:spPr>
          <a:xfrm>
            <a:off x="5287234" y="2711936"/>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339" name="Google Shape;339;p14"/>
          <p:cNvSpPr txBox="1"/>
          <p:nvPr/>
        </p:nvSpPr>
        <p:spPr>
          <a:xfrm>
            <a:off x="6520941" y="4892523"/>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340" name="Google Shape;340;p14"/>
          <p:cNvSpPr txBox="1"/>
          <p:nvPr/>
        </p:nvSpPr>
        <p:spPr>
          <a:xfrm>
            <a:off x="6481613" y="5522547"/>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341" name="Google Shape;341;p14"/>
          <p:cNvSpPr txBox="1"/>
          <p:nvPr/>
        </p:nvSpPr>
        <p:spPr>
          <a:xfrm>
            <a:off x="10696352" y="4264704"/>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342" name="Google Shape;342;p14"/>
          <p:cNvSpPr txBox="1"/>
          <p:nvPr/>
        </p:nvSpPr>
        <p:spPr>
          <a:xfrm>
            <a:off x="10471818" y="4569576"/>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343" name="Google Shape;343;p14"/>
          <p:cNvSpPr txBox="1"/>
          <p:nvPr/>
        </p:nvSpPr>
        <p:spPr>
          <a:xfrm>
            <a:off x="10461986" y="5196548"/>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344" name="Google Shape;344;p14"/>
          <p:cNvSpPr txBox="1"/>
          <p:nvPr/>
        </p:nvSpPr>
        <p:spPr>
          <a:xfrm>
            <a:off x="10395688" y="551271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345" name="Google Shape;345;p14"/>
          <p:cNvSpPr txBox="1"/>
          <p:nvPr/>
        </p:nvSpPr>
        <p:spPr>
          <a:xfrm>
            <a:off x="9232925" y="2704684"/>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346" name="Google Shape;346;p14"/>
          <p:cNvSpPr txBox="1"/>
          <p:nvPr/>
        </p:nvSpPr>
        <p:spPr>
          <a:xfrm>
            <a:off x="59589" y="6389746"/>
            <a:ext cx="2232000" cy="21544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00000"/>
              </a:buClr>
              <a:buSzPts val="750"/>
              <a:buFont typeface="Arial"/>
              <a:buNone/>
            </a:pPr>
            <a:r>
              <a:rPr lang="uk-UA" sz="750">
                <a:solidFill>
                  <a:srgbClr val="C00000"/>
                </a:solidFill>
                <a:latin typeface="Arial"/>
                <a:ea typeface="Arial"/>
                <a:cs typeface="Arial"/>
                <a:sym typeface="Arial"/>
              </a:rPr>
              <a:t>(a) (b) </a:t>
            </a:r>
            <a:r>
              <a:rPr lang="uk-UA" sz="750">
                <a:solidFill>
                  <a:srgbClr val="7F7F7F"/>
                </a:solidFill>
                <a:latin typeface="Arial"/>
                <a:ea typeface="Arial"/>
                <a:cs typeface="Arial"/>
                <a:sym typeface="Arial"/>
              </a:rPr>
              <a:t>- Значимо вище між групами на рівні 90%</a:t>
            </a:r>
            <a:endParaRPr/>
          </a:p>
        </p:txBody>
      </p:sp>
      <p:sp>
        <p:nvSpPr>
          <p:cNvPr id="347" name="Google Shape;347;p14"/>
          <p:cNvSpPr txBox="1"/>
          <p:nvPr/>
        </p:nvSpPr>
        <p:spPr>
          <a:xfrm>
            <a:off x="314631" y="773164"/>
            <a:ext cx="11621201" cy="1199111"/>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Близько опитаних (53%) працюють за наймом, 15% ведуть власний бізнес або самозайняті. Частка безробітних, які не мають зараз роботу, але активно її шукають, складає 6%. Частка безробітних є меншою, ніж частка тих, що вибули з робочої сили за різних причин, наприклад не працюють через догляд за дитиною або недієздатними членами сім’ї (8%), через стан здоров’я (6%), через ведення домашнього господарства (2%). Пенсіонери за віком складають 5% опитаних у вибірці загалом. Проте частка пенсіонерів є вищою серед ВПО та мешканців сіл громади. Рівень економічної активності серед ВПО є меншим, ніж серед постійних мешканців. Аналогічно рівень економічної активності мешканців сіл є меншим порівняно до мешканців міста Вінниця.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5"/>
          <p:cNvSpPr txBox="1"/>
          <p:nvPr>
            <p:ph type="title"/>
          </p:nvPr>
        </p:nvSpPr>
        <p:spPr>
          <a:xfrm>
            <a:off x="314631" y="109488"/>
            <a:ext cx="10461523" cy="60493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r>
              <a:rPr lang="uk-UA" sz="2400"/>
              <a:t>Розподіл осіб, які працюють за наймом або ведуть бізнес, за галуззю, у якій вони працюють</a:t>
            </a:r>
            <a:endParaRPr/>
          </a:p>
        </p:txBody>
      </p:sp>
      <p:sp>
        <p:nvSpPr>
          <p:cNvPr id="353" name="Google Shape;353;p15"/>
          <p:cNvSpPr txBox="1"/>
          <p:nvPr/>
        </p:nvSpPr>
        <p:spPr>
          <a:xfrm>
            <a:off x="9045677" y="6601283"/>
            <a:ext cx="2701581" cy="215444"/>
          </a:xfrm>
          <a:prstGeom prst="rect">
            <a:avLst/>
          </a:prstGeom>
          <a:noFill/>
          <a:ln>
            <a:noFill/>
          </a:ln>
        </p:spPr>
        <p:txBody>
          <a:bodyPr anchorCtr="0" anchor="t" bIns="45700" lIns="91425" spcFirstLastPara="1" rIns="91425" wrap="square" tIns="45700">
            <a:spAutoFit/>
          </a:bodyPr>
          <a:lstStyle/>
          <a:p>
            <a:pPr indent="0" lvl="0" marL="180340" marR="0" rtl="0" algn="l">
              <a:lnSpc>
                <a:spcPct val="100000"/>
              </a:lnSpc>
              <a:spcBef>
                <a:spcPts val="0"/>
              </a:spcBef>
              <a:spcAft>
                <a:spcPts val="0"/>
              </a:spcAft>
              <a:buClr>
                <a:srgbClr val="585858"/>
              </a:buClr>
              <a:buSzPts val="800"/>
              <a:buFont typeface="Arial"/>
              <a:buNone/>
            </a:pPr>
            <a:r>
              <a:rPr b="1" lang="uk-UA" sz="800">
                <a:solidFill>
                  <a:srgbClr val="585858"/>
                </a:solidFill>
                <a:latin typeface="Arial"/>
                <a:ea typeface="Arial"/>
                <a:cs typeface="Arial"/>
                <a:sym typeface="Arial"/>
              </a:rPr>
              <a:t>6</a:t>
            </a:r>
            <a:r>
              <a:rPr b="1" i="0" lang="uk-UA" sz="800" u="none" cap="none" strike="noStrike">
                <a:solidFill>
                  <a:srgbClr val="585858"/>
                </a:solidFill>
                <a:latin typeface="Arial"/>
                <a:ea typeface="Arial"/>
                <a:cs typeface="Arial"/>
                <a:sym typeface="Arial"/>
              </a:rPr>
              <a:t>.1.1. </a:t>
            </a:r>
            <a:r>
              <a:rPr i="0" lang="uk-UA" sz="800" u="none" cap="none" strike="noStrike">
                <a:solidFill>
                  <a:srgbClr val="585858"/>
                </a:solidFill>
                <a:latin typeface="Arial"/>
                <a:ea typeface="Arial"/>
                <a:cs typeface="Arial"/>
                <a:sym typeface="Arial"/>
              </a:rPr>
              <a:t>У якій галузі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працюєте або ведете бізнес? </a:t>
            </a:r>
            <a:endParaRPr/>
          </a:p>
        </p:txBody>
      </p:sp>
      <p:sp>
        <p:nvSpPr>
          <p:cNvPr id="354" name="Google Shape;354;p15"/>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355" name="Google Shape;355;p15"/>
          <p:cNvGraphicFramePr/>
          <p:nvPr/>
        </p:nvGraphicFramePr>
        <p:xfrm>
          <a:off x="2218191" y="6432492"/>
          <a:ext cx="3000000" cy="3000000"/>
        </p:xfrm>
        <a:graphic>
          <a:graphicData uri="http://schemas.openxmlformats.org/drawingml/2006/table">
            <a:tbl>
              <a:tblPr>
                <a:noFill/>
                <a:tableStyleId>{41833894-ECA0-4AC7-BF9E-5B81B1FD25B9}</a:tableStyleId>
              </a:tblPr>
              <a:tblGrid>
                <a:gridCol w="1958400"/>
                <a:gridCol w="1958400"/>
                <a:gridCol w="1958400"/>
                <a:gridCol w="1958400"/>
                <a:gridCol w="195840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N=534</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N=502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N=32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N=446</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N=88</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356" name="Google Shape;356;p15"/>
          <p:cNvGraphicFramePr/>
          <p:nvPr/>
        </p:nvGraphicFramePr>
        <p:xfrm>
          <a:off x="19665" y="2182170"/>
          <a:ext cx="3000000" cy="3000000"/>
        </p:xfrm>
        <a:graphic>
          <a:graphicData uri="http://schemas.openxmlformats.org/drawingml/2006/table">
            <a:tbl>
              <a:tblPr>
                <a:noFill/>
                <a:tableStyleId>{C916CE79-FF01-4477-825F-D5C962966431}</a:tableStyleId>
              </a:tblPr>
              <a:tblGrid>
                <a:gridCol w="2206075"/>
                <a:gridCol w="9918450"/>
              </a:tblGrid>
              <a:tr h="266700">
                <a:tc>
                  <a:txBody>
                    <a:bodyPr/>
                    <a:lstStyle/>
                    <a:p>
                      <a:pPr indent="0" lvl="0" marL="0" marR="0" rtl="0" algn="r">
                        <a:lnSpc>
                          <a:spcPct val="100000"/>
                        </a:lnSpc>
                        <a:spcBef>
                          <a:spcPts val="0"/>
                        </a:spcBef>
                        <a:spcAft>
                          <a:spcPts val="0"/>
                        </a:spcAft>
                        <a:buNone/>
                      </a:pPr>
                      <a:r>
                        <a:rPr b="0" i="0" lang="uk-UA" sz="850" u="none" cap="none" strike="noStrike">
                          <a:solidFill>
                            <a:srgbClr val="000000"/>
                          </a:solidFill>
                          <a:latin typeface="Arial"/>
                          <a:ea typeface="Arial"/>
                          <a:cs typeface="Arial"/>
                          <a:sym typeface="Arial"/>
                        </a:rPr>
                        <a:t>Гуртова й роздрібна торгівля, ремонт автомобілів</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266700">
                <a:tc>
                  <a:txBody>
                    <a:bodyPr/>
                    <a:lstStyle/>
                    <a:p>
                      <a:pPr indent="0" lvl="0" marL="0" marR="0" rtl="0" algn="r">
                        <a:lnSpc>
                          <a:spcPct val="100000"/>
                        </a:lnSpc>
                        <a:spcBef>
                          <a:spcPts val="0"/>
                        </a:spcBef>
                        <a:spcAft>
                          <a:spcPts val="0"/>
                        </a:spcAft>
                        <a:buNone/>
                      </a:pPr>
                      <a:r>
                        <a:rPr b="0" i="0" lang="uk-UA" sz="850" u="none" cap="none" strike="noStrike">
                          <a:solidFill>
                            <a:srgbClr val="000000"/>
                          </a:solidFill>
                          <a:latin typeface="Arial"/>
                          <a:ea typeface="Arial"/>
                          <a:cs typeface="Arial"/>
                          <a:sym typeface="Arial"/>
                        </a:rPr>
                        <a:t>Охорона здоров'я, соціальна робота</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66700">
                <a:tc>
                  <a:txBody>
                    <a:bodyPr/>
                    <a:lstStyle/>
                    <a:p>
                      <a:pPr indent="0" lvl="0" marL="0" marR="0" rtl="0" algn="r">
                        <a:lnSpc>
                          <a:spcPct val="100000"/>
                        </a:lnSpc>
                        <a:spcBef>
                          <a:spcPts val="0"/>
                        </a:spcBef>
                        <a:spcAft>
                          <a:spcPts val="0"/>
                        </a:spcAft>
                        <a:buNone/>
                      </a:pPr>
                      <a:r>
                        <a:rPr b="0" i="0" lang="uk-UA" sz="850" u="none" cap="none" strike="noStrike">
                          <a:solidFill>
                            <a:srgbClr val="000000"/>
                          </a:solidFill>
                          <a:latin typeface="Arial"/>
                          <a:ea typeface="Arial"/>
                          <a:cs typeface="Arial"/>
                          <a:sym typeface="Arial"/>
                        </a:rPr>
                        <a:t>Освіта</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66700">
                <a:tc>
                  <a:txBody>
                    <a:bodyPr/>
                    <a:lstStyle/>
                    <a:p>
                      <a:pPr indent="0" lvl="0" marL="0" marR="0" rtl="0" algn="r">
                        <a:lnSpc>
                          <a:spcPct val="100000"/>
                        </a:lnSpc>
                        <a:spcBef>
                          <a:spcPts val="0"/>
                        </a:spcBef>
                        <a:spcAft>
                          <a:spcPts val="0"/>
                        </a:spcAft>
                        <a:buNone/>
                      </a:pPr>
                      <a:r>
                        <a:rPr b="1" i="0" lang="uk-UA" sz="850" u="none" cap="none" strike="noStrike">
                          <a:solidFill>
                            <a:srgbClr val="000000"/>
                          </a:solidFill>
                          <a:latin typeface="Arial"/>
                          <a:ea typeface="Arial"/>
                          <a:cs typeface="Arial"/>
                          <a:sym typeface="Arial"/>
                        </a:rPr>
                        <a:t>Інформатика (ІТ) (комп. програмування, оброблення даних та пов’язані послуги)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66700">
                <a:tc>
                  <a:txBody>
                    <a:bodyPr/>
                    <a:lstStyle/>
                    <a:p>
                      <a:pPr indent="0" lvl="0" marL="0" marR="0" rtl="0" algn="r">
                        <a:lnSpc>
                          <a:spcPct val="100000"/>
                        </a:lnSpc>
                        <a:spcBef>
                          <a:spcPts val="0"/>
                        </a:spcBef>
                        <a:spcAft>
                          <a:spcPts val="0"/>
                        </a:spcAft>
                        <a:buNone/>
                      </a:pPr>
                      <a:r>
                        <a:rPr b="0" i="0" lang="uk-UA" sz="850" u="none" cap="none" strike="noStrike">
                          <a:solidFill>
                            <a:srgbClr val="000000"/>
                          </a:solidFill>
                          <a:latin typeface="Arial"/>
                          <a:ea typeface="Arial"/>
                          <a:cs typeface="Arial"/>
                          <a:sym typeface="Arial"/>
                        </a:rPr>
                        <a:t>Публічне управління і оборона, державний соціальний захист</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66700">
                <a:tc>
                  <a:txBody>
                    <a:bodyPr/>
                    <a:lstStyle/>
                    <a:p>
                      <a:pPr indent="0" lvl="0" marL="0" marR="0" rtl="0" algn="r">
                        <a:lnSpc>
                          <a:spcPct val="100000"/>
                        </a:lnSpc>
                        <a:spcBef>
                          <a:spcPts val="0"/>
                        </a:spcBef>
                        <a:spcAft>
                          <a:spcPts val="0"/>
                        </a:spcAft>
                        <a:buNone/>
                      </a:pPr>
                      <a:r>
                        <a:rPr b="1" i="0" lang="uk-UA" sz="850" u="none" cap="none" strike="noStrike">
                          <a:solidFill>
                            <a:srgbClr val="000000"/>
                          </a:solidFill>
                          <a:latin typeface="Arial"/>
                          <a:ea typeface="Arial"/>
                          <a:cs typeface="Arial"/>
                          <a:sym typeface="Arial"/>
                        </a:rPr>
                        <a:t>Переробна промисловість</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66700">
                <a:tc>
                  <a:txBody>
                    <a:bodyPr/>
                    <a:lstStyle/>
                    <a:p>
                      <a:pPr indent="0" lvl="0" marL="0" marR="0" rtl="0" algn="r">
                        <a:lnSpc>
                          <a:spcPct val="100000"/>
                        </a:lnSpc>
                        <a:spcBef>
                          <a:spcPts val="0"/>
                        </a:spcBef>
                        <a:spcAft>
                          <a:spcPts val="0"/>
                        </a:spcAft>
                        <a:buNone/>
                      </a:pPr>
                      <a:r>
                        <a:rPr b="0" i="0" lang="uk-UA" sz="850" u="none" cap="none" strike="noStrike">
                          <a:solidFill>
                            <a:srgbClr val="000000"/>
                          </a:solidFill>
                          <a:latin typeface="Arial"/>
                          <a:ea typeface="Arial"/>
                          <a:cs typeface="Arial"/>
                          <a:sym typeface="Arial"/>
                        </a:rPr>
                        <a:t>Будівництво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66700">
                <a:tc>
                  <a:txBody>
                    <a:bodyPr/>
                    <a:lstStyle/>
                    <a:p>
                      <a:pPr indent="0" lvl="0" marL="0" marR="0" rtl="0" algn="r">
                        <a:lnSpc>
                          <a:spcPct val="100000"/>
                        </a:lnSpc>
                        <a:spcBef>
                          <a:spcPts val="0"/>
                        </a:spcBef>
                        <a:spcAft>
                          <a:spcPts val="0"/>
                        </a:spcAft>
                        <a:buNone/>
                      </a:pPr>
                      <a:r>
                        <a:rPr b="0" i="0" lang="uk-UA" sz="850" u="none" cap="none" strike="noStrike">
                          <a:solidFill>
                            <a:srgbClr val="000000"/>
                          </a:solidFill>
                          <a:latin typeface="Arial"/>
                          <a:ea typeface="Arial"/>
                          <a:cs typeface="Arial"/>
                          <a:sym typeface="Arial"/>
                        </a:rPr>
                        <a:t>Фінансові й страхові послуги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66700">
                <a:tc>
                  <a:txBody>
                    <a:bodyPr/>
                    <a:lstStyle/>
                    <a:p>
                      <a:pPr indent="0" lvl="0" marL="0" marR="0" rtl="0" algn="r">
                        <a:lnSpc>
                          <a:spcPct val="100000"/>
                        </a:lnSpc>
                        <a:spcBef>
                          <a:spcPts val="0"/>
                        </a:spcBef>
                        <a:spcAft>
                          <a:spcPts val="0"/>
                        </a:spcAft>
                        <a:buNone/>
                      </a:pPr>
                      <a:r>
                        <a:rPr b="0" i="0" lang="uk-UA" sz="850" u="none" cap="none" strike="noStrike">
                          <a:solidFill>
                            <a:srgbClr val="000000"/>
                          </a:solidFill>
                          <a:latin typeface="Arial"/>
                          <a:ea typeface="Arial"/>
                          <a:cs typeface="Arial"/>
                          <a:sym typeface="Arial"/>
                        </a:rPr>
                        <a:t>Професійні, наукові, технічні послуги, бізнес-консультації</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66700">
                <a:tc>
                  <a:txBody>
                    <a:bodyPr/>
                    <a:lstStyle/>
                    <a:p>
                      <a:pPr indent="0" lvl="0" marL="0" marR="0" rtl="0" algn="r">
                        <a:lnSpc>
                          <a:spcPct val="100000"/>
                        </a:lnSpc>
                        <a:spcBef>
                          <a:spcPts val="0"/>
                        </a:spcBef>
                        <a:spcAft>
                          <a:spcPts val="0"/>
                        </a:spcAft>
                        <a:buNone/>
                      </a:pPr>
                      <a:r>
                        <a:rPr b="0" i="0" lang="uk-UA" sz="850" u="none" cap="none" strike="noStrike">
                          <a:solidFill>
                            <a:srgbClr val="000000"/>
                          </a:solidFill>
                          <a:latin typeface="Arial"/>
                          <a:ea typeface="Arial"/>
                          <a:cs typeface="Arial"/>
                          <a:sym typeface="Arial"/>
                        </a:rPr>
                        <a:t>Транспорт і складське господарство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66700">
                <a:tc>
                  <a:txBody>
                    <a:bodyPr/>
                    <a:lstStyle/>
                    <a:p>
                      <a:pPr indent="0" lvl="0" marL="0" marR="0" rtl="0" algn="r">
                        <a:lnSpc>
                          <a:spcPct val="100000"/>
                        </a:lnSpc>
                        <a:spcBef>
                          <a:spcPts val="0"/>
                        </a:spcBef>
                        <a:spcAft>
                          <a:spcPts val="0"/>
                        </a:spcAft>
                        <a:buNone/>
                      </a:pPr>
                      <a:r>
                        <a:rPr b="0" i="0" lang="uk-UA" sz="850" u="none" cap="none" strike="noStrike">
                          <a:solidFill>
                            <a:srgbClr val="000000"/>
                          </a:solidFill>
                          <a:latin typeface="Arial"/>
                          <a:ea typeface="Arial"/>
                          <a:cs typeface="Arial"/>
                          <a:sym typeface="Arial"/>
                        </a:rPr>
                        <a:t>Сільське, лісове, рибне господарство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66700">
                <a:tc>
                  <a:txBody>
                    <a:bodyPr/>
                    <a:lstStyle/>
                    <a:p>
                      <a:pPr indent="0" lvl="0" marL="0" marR="0" rtl="0" algn="r">
                        <a:lnSpc>
                          <a:spcPct val="100000"/>
                        </a:lnSpc>
                        <a:spcBef>
                          <a:spcPts val="0"/>
                        </a:spcBef>
                        <a:spcAft>
                          <a:spcPts val="0"/>
                        </a:spcAft>
                        <a:buNone/>
                      </a:pPr>
                      <a:r>
                        <a:rPr b="0" i="0" lang="uk-UA" sz="850" u="none" cap="none" strike="noStrike">
                          <a:solidFill>
                            <a:srgbClr val="000000"/>
                          </a:solidFill>
                          <a:latin typeface="Arial"/>
                          <a:ea typeface="Arial"/>
                          <a:cs typeface="Arial"/>
                          <a:sym typeface="Arial"/>
                        </a:rPr>
                        <a:t>Виробництво й постачання електроенергії, газу, води, тепла</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66700">
                <a:tc>
                  <a:txBody>
                    <a:bodyPr/>
                    <a:lstStyle/>
                    <a:p>
                      <a:pPr indent="0" lvl="0" marL="0" marR="0" rtl="0" algn="r">
                        <a:lnSpc>
                          <a:spcPct val="100000"/>
                        </a:lnSpc>
                        <a:spcBef>
                          <a:spcPts val="0"/>
                        </a:spcBef>
                        <a:spcAft>
                          <a:spcPts val="0"/>
                        </a:spcAft>
                        <a:buNone/>
                      </a:pPr>
                      <a:r>
                        <a:rPr b="0" i="0" lang="uk-UA" sz="850" u="none" cap="none" strike="noStrike">
                          <a:solidFill>
                            <a:srgbClr val="000000"/>
                          </a:solidFill>
                          <a:latin typeface="Arial"/>
                          <a:ea typeface="Arial"/>
                          <a:cs typeface="Arial"/>
                          <a:sym typeface="Arial"/>
                        </a:rPr>
                        <a:t>Готельний і ресторанний бізнес</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66700">
                <a:tc>
                  <a:txBody>
                    <a:bodyPr/>
                    <a:lstStyle/>
                    <a:p>
                      <a:pPr indent="0" lvl="0" marL="0" marR="0" rtl="0" algn="r">
                        <a:lnSpc>
                          <a:spcPct val="100000"/>
                        </a:lnSpc>
                        <a:spcBef>
                          <a:spcPts val="0"/>
                        </a:spcBef>
                        <a:spcAft>
                          <a:spcPts val="0"/>
                        </a:spcAft>
                        <a:buNone/>
                      </a:pPr>
                      <a:r>
                        <a:rPr b="0" i="0" lang="uk-UA" sz="850" u="none" cap="none" strike="noStrike">
                          <a:solidFill>
                            <a:srgbClr val="000000"/>
                          </a:solidFill>
                          <a:latin typeface="Arial"/>
                          <a:ea typeface="Arial"/>
                          <a:cs typeface="Arial"/>
                          <a:sym typeface="Arial"/>
                        </a:rPr>
                        <a:t>Зв’язок</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66700">
                <a:tc>
                  <a:txBody>
                    <a:bodyPr/>
                    <a:lstStyle/>
                    <a:p>
                      <a:pPr indent="0" lvl="0" marL="0" marR="0" rtl="0" algn="r">
                        <a:lnSpc>
                          <a:spcPct val="100000"/>
                        </a:lnSpc>
                        <a:spcBef>
                          <a:spcPts val="0"/>
                        </a:spcBef>
                        <a:spcAft>
                          <a:spcPts val="0"/>
                        </a:spcAft>
                        <a:buNone/>
                      </a:pPr>
                      <a:r>
                        <a:rPr b="0" i="0" lang="uk-UA" sz="850" u="none" cap="none" strike="noStrike">
                          <a:solidFill>
                            <a:srgbClr val="000000"/>
                          </a:solidFill>
                          <a:latin typeface="Arial"/>
                          <a:ea typeface="Arial"/>
                          <a:cs typeface="Arial"/>
                          <a:sym typeface="Arial"/>
                        </a:rPr>
                        <a:t>Послуги у сфері нерухомості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66700">
                <a:tc>
                  <a:txBody>
                    <a:bodyPr/>
                    <a:lstStyle/>
                    <a:p>
                      <a:pPr indent="0" lvl="0" marL="0" marR="0" rtl="0" algn="r">
                        <a:lnSpc>
                          <a:spcPct val="100000"/>
                        </a:lnSpc>
                        <a:spcBef>
                          <a:spcPts val="0"/>
                        </a:spcBef>
                        <a:spcAft>
                          <a:spcPts val="0"/>
                        </a:spcAft>
                        <a:buNone/>
                      </a:pPr>
                      <a:r>
                        <a:rPr b="0" i="0" lang="uk-UA" sz="850" u="none" cap="none" strike="noStrike">
                          <a:solidFill>
                            <a:srgbClr val="000000"/>
                          </a:solidFill>
                          <a:latin typeface="Arial"/>
                          <a:ea typeface="Arial"/>
                          <a:cs typeface="Arial"/>
                          <a:sym typeface="Arial"/>
                        </a:rPr>
                        <a:t>Інше</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357" name="Google Shape;357;p15"/>
          <p:cNvGraphicFramePr/>
          <p:nvPr/>
        </p:nvGraphicFramePr>
        <p:xfrm>
          <a:off x="2255622" y="2060834"/>
          <a:ext cx="1908000" cy="4464000"/>
        </p:xfrm>
        <a:graphic>
          <a:graphicData uri="http://schemas.openxmlformats.org/drawingml/2006/chart">
            <c:chart r:id="rId3"/>
          </a:graphicData>
        </a:graphic>
      </p:graphicFrame>
      <p:graphicFrame>
        <p:nvGraphicFramePr>
          <p:cNvPr id="358" name="Google Shape;358;p15"/>
          <p:cNvGraphicFramePr/>
          <p:nvPr/>
        </p:nvGraphicFramePr>
        <p:xfrm>
          <a:off x="2250638" y="1838193"/>
          <a:ext cx="3000000" cy="3000000"/>
        </p:xfrm>
        <a:graphic>
          <a:graphicData uri="http://schemas.openxmlformats.org/drawingml/2006/table">
            <a:tbl>
              <a:tblPr>
                <a:noFill/>
                <a:tableStyleId>{41833894-ECA0-4AC7-BF9E-5B81B1FD25B9}</a:tableStyleId>
              </a:tblPr>
              <a:tblGrid>
                <a:gridCol w="1971250"/>
                <a:gridCol w="1971250"/>
                <a:gridCol w="1971250"/>
                <a:gridCol w="1971250"/>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Місто Вінниця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Села громади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Постійні мешканці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ВПО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59" name="Google Shape;359;p15"/>
          <p:cNvSpPr txBox="1"/>
          <p:nvPr/>
        </p:nvSpPr>
        <p:spPr>
          <a:xfrm>
            <a:off x="1" y="1533197"/>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Галузь, у якій працюють або ведуть бізнес</a:t>
            </a:r>
            <a:endParaRPr/>
          </a:p>
        </p:txBody>
      </p:sp>
      <p:graphicFrame>
        <p:nvGraphicFramePr>
          <p:cNvPr id="360" name="Google Shape;360;p15"/>
          <p:cNvGraphicFramePr/>
          <p:nvPr/>
        </p:nvGraphicFramePr>
        <p:xfrm>
          <a:off x="4210885" y="2063686"/>
          <a:ext cx="1908000" cy="4464000"/>
        </p:xfrm>
        <a:graphic>
          <a:graphicData uri="http://schemas.openxmlformats.org/drawingml/2006/chart">
            <c:chart r:id="rId4"/>
          </a:graphicData>
        </a:graphic>
      </p:graphicFrame>
      <p:graphicFrame>
        <p:nvGraphicFramePr>
          <p:cNvPr id="361" name="Google Shape;361;p15"/>
          <p:cNvGraphicFramePr/>
          <p:nvPr/>
        </p:nvGraphicFramePr>
        <p:xfrm>
          <a:off x="6186497" y="2057982"/>
          <a:ext cx="1908000" cy="4464000"/>
        </p:xfrm>
        <a:graphic>
          <a:graphicData uri="http://schemas.openxmlformats.org/drawingml/2006/chart">
            <c:chart r:id="rId5"/>
          </a:graphicData>
        </a:graphic>
      </p:graphicFrame>
      <p:graphicFrame>
        <p:nvGraphicFramePr>
          <p:cNvPr id="362" name="Google Shape;362;p15"/>
          <p:cNvGraphicFramePr/>
          <p:nvPr/>
        </p:nvGraphicFramePr>
        <p:xfrm>
          <a:off x="8141760" y="2060834"/>
          <a:ext cx="1908000" cy="4464000"/>
        </p:xfrm>
        <a:graphic>
          <a:graphicData uri="http://schemas.openxmlformats.org/drawingml/2006/chart">
            <c:chart r:id="rId6"/>
          </a:graphicData>
        </a:graphic>
      </p:graphicFrame>
      <p:graphicFrame>
        <p:nvGraphicFramePr>
          <p:cNvPr id="363" name="Google Shape;363;p15"/>
          <p:cNvGraphicFramePr/>
          <p:nvPr/>
        </p:nvGraphicFramePr>
        <p:xfrm>
          <a:off x="10138934" y="2057982"/>
          <a:ext cx="1908000" cy="4464000"/>
        </p:xfrm>
        <a:graphic>
          <a:graphicData uri="http://schemas.openxmlformats.org/drawingml/2006/chart">
            <c:chart r:id="rId7"/>
          </a:graphicData>
        </a:graphic>
      </p:graphicFrame>
      <p:cxnSp>
        <p:nvCxnSpPr>
          <p:cNvPr id="364" name="Google Shape;364;p15"/>
          <p:cNvCxnSpPr/>
          <p:nvPr/>
        </p:nvCxnSpPr>
        <p:spPr>
          <a:xfrm>
            <a:off x="8099538" y="1889003"/>
            <a:ext cx="0" cy="4752000"/>
          </a:xfrm>
          <a:prstGeom prst="straightConnector1">
            <a:avLst/>
          </a:prstGeom>
          <a:noFill/>
          <a:ln cap="flat" cmpd="sng" w="19050">
            <a:solidFill>
              <a:srgbClr val="A5A5A5"/>
            </a:solidFill>
            <a:prstDash val="dot"/>
            <a:miter lim="800000"/>
            <a:headEnd len="sm" w="sm" type="none"/>
            <a:tailEnd len="sm" w="sm" type="none"/>
          </a:ln>
        </p:spPr>
      </p:cxnSp>
      <p:sp>
        <p:nvSpPr>
          <p:cNvPr id="365" name="Google Shape;365;p15"/>
          <p:cNvSpPr txBox="1"/>
          <p:nvPr/>
        </p:nvSpPr>
        <p:spPr>
          <a:xfrm>
            <a:off x="92597" y="1824540"/>
            <a:ext cx="2153000"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респондентів, які працюють за наймом чи ведуть власний бізнес, самозайняті</a:t>
            </a:r>
            <a:endParaRPr i="1" sz="900">
              <a:solidFill>
                <a:srgbClr val="8E8581"/>
              </a:solidFill>
              <a:latin typeface="Play"/>
              <a:ea typeface="Play"/>
              <a:cs typeface="Play"/>
              <a:sym typeface="Play"/>
            </a:endParaRPr>
          </a:p>
        </p:txBody>
      </p:sp>
      <p:sp>
        <p:nvSpPr>
          <p:cNvPr id="366" name="Google Shape;366;p15"/>
          <p:cNvSpPr txBox="1"/>
          <p:nvPr/>
        </p:nvSpPr>
        <p:spPr>
          <a:xfrm>
            <a:off x="6538174" y="4873493"/>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367" name="Google Shape;367;p15"/>
          <p:cNvSpPr txBox="1"/>
          <p:nvPr/>
        </p:nvSpPr>
        <p:spPr>
          <a:xfrm>
            <a:off x="8620883" y="2465772"/>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368" name="Google Shape;368;p15"/>
          <p:cNvSpPr txBox="1"/>
          <p:nvPr/>
        </p:nvSpPr>
        <p:spPr>
          <a:xfrm>
            <a:off x="59589" y="6389746"/>
            <a:ext cx="2232000" cy="21544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00000"/>
              </a:buClr>
              <a:buSzPts val="750"/>
              <a:buFont typeface="Arial"/>
              <a:buNone/>
            </a:pPr>
            <a:r>
              <a:rPr lang="uk-UA" sz="750">
                <a:solidFill>
                  <a:srgbClr val="C00000"/>
                </a:solidFill>
                <a:latin typeface="Arial"/>
                <a:ea typeface="Arial"/>
                <a:cs typeface="Arial"/>
                <a:sym typeface="Arial"/>
              </a:rPr>
              <a:t>(a) (b) </a:t>
            </a:r>
            <a:r>
              <a:rPr lang="uk-UA" sz="750">
                <a:solidFill>
                  <a:srgbClr val="7F7F7F"/>
                </a:solidFill>
                <a:latin typeface="Arial"/>
                <a:ea typeface="Arial"/>
                <a:cs typeface="Arial"/>
                <a:sym typeface="Arial"/>
              </a:rPr>
              <a:t>- Значимо вище між групами на рівні 90%</a:t>
            </a:r>
            <a:endParaRPr/>
          </a:p>
        </p:txBody>
      </p:sp>
      <p:sp>
        <p:nvSpPr>
          <p:cNvPr id="369" name="Google Shape;369;p15"/>
          <p:cNvSpPr txBox="1"/>
          <p:nvPr/>
        </p:nvSpPr>
        <p:spPr>
          <a:xfrm>
            <a:off x="6523395" y="5661431"/>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370" name="Google Shape;370;p15"/>
          <p:cNvSpPr txBox="1"/>
          <p:nvPr/>
        </p:nvSpPr>
        <p:spPr>
          <a:xfrm>
            <a:off x="10735116" y="2732743"/>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371" name="Google Shape;371;p15"/>
          <p:cNvSpPr txBox="1"/>
          <p:nvPr/>
        </p:nvSpPr>
        <p:spPr>
          <a:xfrm>
            <a:off x="314631" y="773164"/>
            <a:ext cx="11621201" cy="76003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Головними галузями зайнятості для мешканців громади є торгівля, охорона здоров’я і соціальна робота, освіта, ІТ, публічне управління і оборона. Зокрема частка зайнятих в ІТ складає 10%. Натомість частка зайнятих  у переробній промисловості – 6%.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16"/>
          <p:cNvSpPr txBox="1"/>
          <p:nvPr>
            <p:ph type="title"/>
          </p:nvPr>
        </p:nvSpPr>
        <p:spPr>
          <a:xfrm>
            <a:off x="314631" y="109487"/>
            <a:ext cx="10461523" cy="57877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r>
              <a:rPr lang="uk-UA" sz="2400"/>
              <a:t>Частка опитаних, які працюють у стратегічних галузях переробної промисловості</a:t>
            </a:r>
            <a:endParaRPr/>
          </a:p>
        </p:txBody>
      </p:sp>
      <p:sp>
        <p:nvSpPr>
          <p:cNvPr id="377" name="Google Shape;377;p16"/>
          <p:cNvSpPr txBox="1"/>
          <p:nvPr/>
        </p:nvSpPr>
        <p:spPr>
          <a:xfrm>
            <a:off x="8868696" y="6601284"/>
            <a:ext cx="2878561" cy="215444"/>
          </a:xfrm>
          <a:prstGeom prst="rect">
            <a:avLst/>
          </a:prstGeom>
          <a:noFill/>
          <a:ln>
            <a:noFill/>
          </a:ln>
        </p:spPr>
        <p:txBody>
          <a:bodyPr anchorCtr="0" anchor="t" bIns="45700" lIns="91425" spcFirstLastPara="1" rIns="91425" wrap="square" tIns="45700">
            <a:spAutoFit/>
          </a:bodyPr>
          <a:lstStyle/>
          <a:p>
            <a:pPr indent="0" lvl="0" marL="180340" marR="0" rtl="0" algn="l">
              <a:lnSpc>
                <a:spcPct val="100000"/>
              </a:lnSpc>
              <a:spcBef>
                <a:spcPts val="0"/>
              </a:spcBef>
              <a:spcAft>
                <a:spcPts val="0"/>
              </a:spcAft>
              <a:buClr>
                <a:srgbClr val="585858"/>
              </a:buClr>
              <a:buSzPts val="800"/>
              <a:buFont typeface="Arial"/>
              <a:buNone/>
            </a:pPr>
            <a:r>
              <a:rPr b="1" i="0" lang="uk-UA" sz="800" u="none" cap="none" strike="noStrike">
                <a:solidFill>
                  <a:srgbClr val="585858"/>
                </a:solidFill>
                <a:latin typeface="Arial"/>
                <a:ea typeface="Arial"/>
                <a:cs typeface="Arial"/>
                <a:sym typeface="Arial"/>
              </a:rPr>
              <a:t>6.1.2. </a:t>
            </a:r>
            <a:r>
              <a:rPr i="0" lang="uk-UA" sz="800" u="none" cap="none" strike="noStrike">
                <a:solidFill>
                  <a:srgbClr val="585858"/>
                </a:solidFill>
                <a:latin typeface="Arial"/>
                <a:ea typeface="Arial"/>
                <a:cs typeface="Arial"/>
                <a:sym typeface="Arial"/>
              </a:rPr>
              <a:t>Чи працюєте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у таких галузях промисловості? </a:t>
            </a:r>
            <a:endParaRPr/>
          </a:p>
        </p:txBody>
      </p:sp>
      <p:sp>
        <p:nvSpPr>
          <p:cNvPr id="378" name="Google Shape;378;p16"/>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379" name="Google Shape;379;p16"/>
          <p:cNvGraphicFramePr/>
          <p:nvPr/>
        </p:nvGraphicFramePr>
        <p:xfrm>
          <a:off x="2009846" y="5763898"/>
          <a:ext cx="3000000" cy="3000000"/>
        </p:xfrm>
        <a:graphic>
          <a:graphicData uri="http://schemas.openxmlformats.org/drawingml/2006/table">
            <a:tbl>
              <a:tblPr>
                <a:noFill/>
                <a:tableStyleId>{41833894-ECA0-4AC7-BF9E-5B81B1FD25B9}</a:tableStyleId>
              </a:tblPr>
              <a:tblGrid>
                <a:gridCol w="1977750"/>
                <a:gridCol w="1977750"/>
                <a:gridCol w="1977750"/>
                <a:gridCol w="1977750"/>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N=28</a:t>
                      </a:r>
                      <a:r>
                        <a:rPr lang="uk-UA" sz="800" u="none" cap="none" strike="noStrike">
                          <a:solidFill>
                            <a:srgbClr val="FF0000"/>
                          </a:solidFill>
                          <a:latin typeface="Arial"/>
                          <a:ea typeface="Arial"/>
                          <a:cs typeface="Arial"/>
                          <a:sym typeface="Arial"/>
                        </a:rPr>
                        <a:t>*</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N=26</a:t>
                      </a:r>
                      <a:r>
                        <a:rPr b="0" i="0" lang="uk-UA" sz="800" u="none" cap="none" strike="noStrike">
                          <a:solidFill>
                            <a:srgbClr val="FF0000"/>
                          </a:solidFill>
                          <a:latin typeface="Arial"/>
                          <a:ea typeface="Arial"/>
                          <a:cs typeface="Arial"/>
                          <a:sym typeface="Arial"/>
                        </a:rPr>
                        <a:t>*</a:t>
                      </a:r>
                      <a:endParaRPr b="0" i="0"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N=2</a:t>
                      </a:r>
                      <a:r>
                        <a:rPr b="0" i="0" lang="uk-UA" sz="800" u="none" cap="none" strike="noStrike">
                          <a:solidFill>
                            <a:srgbClr val="FF0000"/>
                          </a:solidFill>
                          <a:latin typeface="Arial"/>
                          <a:ea typeface="Arial"/>
                          <a:cs typeface="Arial"/>
                          <a:sym typeface="Arial"/>
                        </a:rPr>
                        <a:t>*</a:t>
                      </a:r>
                      <a:endParaRPr b="0" i="0"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N=26</a:t>
                      </a:r>
                      <a:r>
                        <a:rPr b="0" i="0" lang="uk-UA" sz="800" u="none" cap="none" strike="noStrike">
                          <a:solidFill>
                            <a:srgbClr val="FF0000"/>
                          </a:solidFill>
                          <a:latin typeface="Arial"/>
                          <a:ea typeface="Arial"/>
                          <a:cs typeface="Arial"/>
                          <a:sym typeface="Arial"/>
                        </a:rPr>
                        <a:t>*</a:t>
                      </a:r>
                      <a:endParaRPr b="0" i="0"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N=2</a:t>
                      </a:r>
                      <a:r>
                        <a:rPr b="0" i="0" lang="uk-UA" sz="800" u="none" cap="none" strike="noStrike">
                          <a:solidFill>
                            <a:srgbClr val="FF0000"/>
                          </a:solidFill>
                          <a:latin typeface="Arial"/>
                          <a:ea typeface="Arial"/>
                          <a:cs typeface="Arial"/>
                          <a:sym typeface="Arial"/>
                        </a:rPr>
                        <a:t>*</a:t>
                      </a:r>
                      <a:endParaRPr b="0" i="0"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380" name="Google Shape;380;p16"/>
          <p:cNvGraphicFramePr/>
          <p:nvPr/>
        </p:nvGraphicFramePr>
        <p:xfrm>
          <a:off x="202230" y="2663948"/>
          <a:ext cx="3000000" cy="3000000"/>
        </p:xfrm>
        <a:graphic>
          <a:graphicData uri="http://schemas.openxmlformats.org/drawingml/2006/table">
            <a:tbl>
              <a:tblPr>
                <a:noFill/>
                <a:tableStyleId>{C916CE79-FF01-4477-825F-D5C962966431}</a:tableStyleId>
              </a:tblPr>
              <a:tblGrid>
                <a:gridCol w="1815150"/>
                <a:gridCol w="9918450"/>
              </a:tblGrid>
              <a:tr h="437350">
                <a:tc>
                  <a:txBody>
                    <a:bodyPr/>
                    <a:lstStyle/>
                    <a:p>
                      <a:pPr indent="0" lvl="0" marL="0" marR="0" rtl="0" algn="r">
                        <a:lnSpc>
                          <a:spcPct val="100000"/>
                        </a:lnSpc>
                        <a:spcBef>
                          <a:spcPts val="0"/>
                        </a:spcBef>
                        <a:spcAft>
                          <a:spcPts val="0"/>
                        </a:spcAft>
                        <a:buNone/>
                      </a:pPr>
                      <a:r>
                        <a:rPr b="0" i="0" lang="uk-UA" sz="1050" u="none" cap="none" strike="noStrike">
                          <a:solidFill>
                            <a:srgbClr val="000000"/>
                          </a:solidFill>
                          <a:latin typeface="Arial"/>
                          <a:ea typeface="Arial"/>
                          <a:cs typeface="Arial"/>
                          <a:sym typeface="Arial"/>
                        </a:rPr>
                        <a:t>Харчова промисловість</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437350">
                <a:tc>
                  <a:txBody>
                    <a:bodyPr/>
                    <a:lstStyle/>
                    <a:p>
                      <a:pPr indent="0" lvl="0" marL="0" marR="0" rtl="0" algn="r">
                        <a:lnSpc>
                          <a:spcPct val="100000"/>
                        </a:lnSpc>
                        <a:spcBef>
                          <a:spcPts val="0"/>
                        </a:spcBef>
                        <a:spcAft>
                          <a:spcPts val="0"/>
                        </a:spcAft>
                        <a:buNone/>
                      </a:pPr>
                      <a:r>
                        <a:rPr b="0" i="0" lang="uk-UA" sz="1050" u="none" cap="none" strike="noStrike">
                          <a:solidFill>
                            <a:srgbClr val="000000"/>
                          </a:solidFill>
                          <a:latin typeface="Arial"/>
                          <a:ea typeface="Arial"/>
                          <a:cs typeface="Arial"/>
                          <a:sym typeface="Arial"/>
                        </a:rPr>
                        <a:t>Текстильна промисловість</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37350">
                <a:tc>
                  <a:txBody>
                    <a:bodyPr/>
                    <a:lstStyle/>
                    <a:p>
                      <a:pPr indent="0" lvl="0" marL="0" marR="0" rtl="0" algn="r">
                        <a:lnSpc>
                          <a:spcPct val="100000"/>
                        </a:lnSpc>
                        <a:spcBef>
                          <a:spcPts val="0"/>
                        </a:spcBef>
                        <a:spcAft>
                          <a:spcPts val="0"/>
                        </a:spcAft>
                        <a:buNone/>
                      </a:pPr>
                      <a:r>
                        <a:rPr b="0" i="0" lang="uk-UA" sz="1050" u="none" cap="none" strike="noStrike">
                          <a:solidFill>
                            <a:srgbClr val="000000"/>
                          </a:solidFill>
                          <a:latin typeface="Arial"/>
                          <a:ea typeface="Arial"/>
                          <a:cs typeface="Arial"/>
                          <a:sym typeface="Arial"/>
                        </a:rPr>
                        <a:t>Деревообробна промисловість</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37350">
                <a:tc>
                  <a:txBody>
                    <a:bodyPr/>
                    <a:lstStyle/>
                    <a:p>
                      <a:pPr indent="0" lvl="0" marL="0" marR="0" rtl="0" algn="r">
                        <a:lnSpc>
                          <a:spcPct val="100000"/>
                        </a:lnSpc>
                        <a:spcBef>
                          <a:spcPts val="0"/>
                        </a:spcBef>
                        <a:spcAft>
                          <a:spcPts val="0"/>
                        </a:spcAft>
                        <a:buNone/>
                      </a:pPr>
                      <a:r>
                        <a:rPr b="0" i="0" lang="uk-UA" sz="1050" u="none" cap="none" strike="noStrike">
                          <a:solidFill>
                            <a:srgbClr val="000000"/>
                          </a:solidFill>
                          <a:latin typeface="Arial"/>
                          <a:ea typeface="Arial"/>
                          <a:cs typeface="Arial"/>
                          <a:sym typeface="Arial"/>
                        </a:rPr>
                        <a:t>Хімічне виробництво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37350">
                <a:tc>
                  <a:txBody>
                    <a:bodyPr/>
                    <a:lstStyle/>
                    <a:p>
                      <a:pPr indent="0" lvl="0" marL="0" marR="0" rtl="0" algn="r">
                        <a:lnSpc>
                          <a:spcPct val="100000"/>
                        </a:lnSpc>
                        <a:spcBef>
                          <a:spcPts val="0"/>
                        </a:spcBef>
                        <a:spcAft>
                          <a:spcPts val="0"/>
                        </a:spcAft>
                        <a:buNone/>
                      </a:pPr>
                      <a:r>
                        <a:rPr b="0" i="0" lang="uk-UA" sz="1050" u="none" cap="none" strike="noStrike">
                          <a:solidFill>
                            <a:srgbClr val="000000"/>
                          </a:solidFill>
                          <a:latin typeface="Arial"/>
                          <a:ea typeface="Arial"/>
                          <a:cs typeface="Arial"/>
                          <a:sym typeface="Arial"/>
                        </a:rPr>
                        <a:t>Виробництво машин та обладнання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37350">
                <a:tc>
                  <a:txBody>
                    <a:bodyPr/>
                    <a:lstStyle/>
                    <a:p>
                      <a:pPr indent="0" lvl="0" marL="0" marR="0" rtl="0" algn="r">
                        <a:lnSpc>
                          <a:spcPct val="100000"/>
                        </a:lnSpc>
                        <a:spcBef>
                          <a:spcPts val="0"/>
                        </a:spcBef>
                        <a:spcAft>
                          <a:spcPts val="0"/>
                        </a:spcAft>
                        <a:buNone/>
                      </a:pPr>
                      <a:r>
                        <a:rPr b="0" i="0" lang="uk-UA" sz="1050" u="none" cap="none" strike="noStrike">
                          <a:solidFill>
                            <a:srgbClr val="000000"/>
                          </a:solidFill>
                          <a:latin typeface="Arial"/>
                          <a:ea typeface="Arial"/>
                          <a:cs typeface="Arial"/>
                          <a:sym typeface="Arial"/>
                        </a:rPr>
                        <a:t>Виробництво будівельних матеріалів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37350">
                <a:tc>
                  <a:txBody>
                    <a:bodyPr/>
                    <a:lstStyle/>
                    <a:p>
                      <a:pPr indent="0" lvl="0" marL="0" marR="0" rtl="0" algn="r">
                        <a:lnSpc>
                          <a:spcPct val="100000"/>
                        </a:lnSpc>
                        <a:spcBef>
                          <a:spcPts val="0"/>
                        </a:spcBef>
                        <a:spcAft>
                          <a:spcPts val="0"/>
                        </a:spcAft>
                        <a:buNone/>
                      </a:pPr>
                      <a:r>
                        <a:rPr b="0" i="0" lang="uk-UA" sz="1050" u="none" cap="none" strike="noStrike">
                          <a:solidFill>
                            <a:srgbClr val="000000"/>
                          </a:solidFill>
                          <a:latin typeface="Arial"/>
                          <a:ea typeface="Arial"/>
                          <a:cs typeface="Arial"/>
                          <a:sym typeface="Arial"/>
                        </a:rPr>
                        <a:t>Жодне з переліченого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381" name="Google Shape;381;p16"/>
          <p:cNvGraphicFramePr/>
          <p:nvPr/>
        </p:nvGraphicFramePr>
        <p:xfrm>
          <a:off x="2047277" y="2572108"/>
          <a:ext cx="1908000" cy="3204000"/>
        </p:xfrm>
        <a:graphic>
          <a:graphicData uri="http://schemas.openxmlformats.org/drawingml/2006/chart">
            <c:chart r:id="rId3"/>
          </a:graphicData>
        </a:graphic>
      </p:graphicFrame>
      <p:graphicFrame>
        <p:nvGraphicFramePr>
          <p:cNvPr id="382" name="Google Shape;382;p16"/>
          <p:cNvGraphicFramePr/>
          <p:nvPr/>
        </p:nvGraphicFramePr>
        <p:xfrm>
          <a:off x="2042293" y="2260979"/>
          <a:ext cx="3000000" cy="3000000"/>
        </p:xfrm>
        <a:graphic>
          <a:graphicData uri="http://schemas.openxmlformats.org/drawingml/2006/table">
            <a:tbl>
              <a:tblPr>
                <a:noFill/>
                <a:tableStyleId>{41833894-ECA0-4AC7-BF9E-5B81B1FD25B9}</a:tableStyleId>
              </a:tblPr>
              <a:tblGrid>
                <a:gridCol w="1971250"/>
                <a:gridCol w="1971250"/>
                <a:gridCol w="1971250"/>
                <a:gridCol w="1971250"/>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Місто Вінниця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Села громади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Постійні мешканці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ВПО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83" name="Google Shape;383;p16"/>
          <p:cNvSpPr txBox="1"/>
          <p:nvPr/>
        </p:nvSpPr>
        <p:spPr>
          <a:xfrm>
            <a:off x="1" y="1955983"/>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Чи працюють у таких галузях промисловості</a:t>
            </a:r>
            <a:endParaRPr/>
          </a:p>
        </p:txBody>
      </p:sp>
      <p:graphicFrame>
        <p:nvGraphicFramePr>
          <p:cNvPr id="384" name="Google Shape;384;p16"/>
          <p:cNvGraphicFramePr/>
          <p:nvPr/>
        </p:nvGraphicFramePr>
        <p:xfrm>
          <a:off x="4002540" y="2574960"/>
          <a:ext cx="1908000" cy="3204000"/>
        </p:xfrm>
        <a:graphic>
          <a:graphicData uri="http://schemas.openxmlformats.org/drawingml/2006/chart">
            <c:chart r:id="rId4"/>
          </a:graphicData>
        </a:graphic>
      </p:graphicFrame>
      <p:graphicFrame>
        <p:nvGraphicFramePr>
          <p:cNvPr id="385" name="Google Shape;385;p16"/>
          <p:cNvGraphicFramePr/>
          <p:nvPr/>
        </p:nvGraphicFramePr>
        <p:xfrm>
          <a:off x="7933415" y="2572108"/>
          <a:ext cx="1908000" cy="3204000"/>
        </p:xfrm>
        <a:graphic>
          <a:graphicData uri="http://schemas.openxmlformats.org/drawingml/2006/chart">
            <c:chart r:id="rId5"/>
          </a:graphicData>
        </a:graphic>
      </p:graphicFrame>
      <p:cxnSp>
        <p:nvCxnSpPr>
          <p:cNvPr id="386" name="Google Shape;386;p16"/>
          <p:cNvCxnSpPr/>
          <p:nvPr/>
        </p:nvCxnSpPr>
        <p:spPr>
          <a:xfrm>
            <a:off x="7891193" y="2292126"/>
            <a:ext cx="0" cy="3672000"/>
          </a:xfrm>
          <a:prstGeom prst="straightConnector1">
            <a:avLst/>
          </a:prstGeom>
          <a:noFill/>
          <a:ln cap="flat" cmpd="sng" w="19050">
            <a:solidFill>
              <a:srgbClr val="A5A5A5"/>
            </a:solidFill>
            <a:prstDash val="dot"/>
            <a:miter lim="800000"/>
            <a:headEnd len="sm" w="sm" type="none"/>
            <a:tailEnd len="sm" w="sm" type="none"/>
          </a:ln>
        </p:spPr>
      </p:cxnSp>
      <p:sp>
        <p:nvSpPr>
          <p:cNvPr id="387" name="Google Shape;387;p16"/>
          <p:cNvSpPr txBox="1"/>
          <p:nvPr/>
        </p:nvSpPr>
        <p:spPr>
          <a:xfrm>
            <a:off x="59589" y="6389746"/>
            <a:ext cx="2232000" cy="21544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00000"/>
              </a:buClr>
              <a:buSzPts val="750"/>
              <a:buFont typeface="Arial"/>
              <a:buNone/>
            </a:pPr>
            <a:r>
              <a:rPr lang="uk-UA" sz="750">
                <a:solidFill>
                  <a:srgbClr val="C00000"/>
                </a:solidFill>
                <a:latin typeface="Arial"/>
                <a:ea typeface="Arial"/>
                <a:cs typeface="Arial"/>
                <a:sym typeface="Arial"/>
              </a:rPr>
              <a:t>(a) (b) </a:t>
            </a:r>
            <a:r>
              <a:rPr lang="uk-UA" sz="750">
                <a:solidFill>
                  <a:srgbClr val="7F7F7F"/>
                </a:solidFill>
                <a:latin typeface="Arial"/>
                <a:ea typeface="Arial"/>
                <a:cs typeface="Arial"/>
                <a:sym typeface="Arial"/>
              </a:rPr>
              <a:t>- Значимо вище між групами на рівні 90%</a:t>
            </a:r>
            <a:endParaRPr/>
          </a:p>
        </p:txBody>
      </p:sp>
      <p:sp>
        <p:nvSpPr>
          <p:cNvPr id="388" name="Google Shape;388;p16"/>
          <p:cNvSpPr txBox="1"/>
          <p:nvPr/>
        </p:nvSpPr>
        <p:spPr>
          <a:xfrm>
            <a:off x="70089" y="2161573"/>
            <a:ext cx="1784111"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респондентів, які працюють за наймом чи ведуть власний бізнес, самозайняті у галузі «Переробна промисловість»</a:t>
            </a:r>
            <a:endParaRPr/>
          </a:p>
        </p:txBody>
      </p:sp>
      <p:sp>
        <p:nvSpPr>
          <p:cNvPr id="389" name="Google Shape;389;p16"/>
          <p:cNvSpPr txBox="1"/>
          <p:nvPr/>
        </p:nvSpPr>
        <p:spPr>
          <a:xfrm>
            <a:off x="11438268" y="6257378"/>
            <a:ext cx="734496" cy="2077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uk-UA" sz="700">
                <a:solidFill>
                  <a:srgbClr val="FF0000"/>
                </a:solidFill>
                <a:latin typeface="Arial"/>
                <a:ea typeface="Arial"/>
                <a:cs typeface="Arial"/>
                <a:sym typeface="Arial"/>
              </a:rPr>
              <a:t>*</a:t>
            </a:r>
            <a:r>
              <a:rPr lang="uk-UA" sz="700">
                <a:solidFill>
                  <a:schemeClr val="dk1"/>
                </a:solidFill>
                <a:latin typeface="Arial"/>
                <a:ea typeface="Arial"/>
                <a:cs typeface="Arial"/>
                <a:sym typeface="Arial"/>
              </a:rPr>
              <a:t> </a:t>
            </a:r>
            <a:r>
              <a:rPr lang="uk-UA" sz="750">
                <a:solidFill>
                  <a:srgbClr val="7F7F7F"/>
                </a:solidFill>
                <a:latin typeface="Arial"/>
                <a:ea typeface="Arial"/>
                <a:cs typeface="Arial"/>
                <a:sym typeface="Arial"/>
              </a:rPr>
              <a:t>- мала база</a:t>
            </a:r>
            <a:endParaRPr/>
          </a:p>
        </p:txBody>
      </p:sp>
      <p:sp>
        <p:nvSpPr>
          <p:cNvPr id="390" name="Google Shape;390;p16"/>
          <p:cNvSpPr txBox="1"/>
          <p:nvPr/>
        </p:nvSpPr>
        <p:spPr>
          <a:xfrm>
            <a:off x="314631" y="841988"/>
            <a:ext cx="11621201" cy="76003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Серед тих, хто працює або веде бізнес у переробній промисловості, у стратегічних галузях промисловості працюють близько 80%.</a:t>
            </a:r>
            <a:endParaRPr/>
          </a:p>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Найбільша частка – 32% - працюють у харчовій промисловості. </a:t>
            </a:r>
            <a:endParaRPr/>
          </a:p>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Однак загалом серед усіх працюючих частка зайнятих у стратегічних галузях промисловості складає 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17"/>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r>
              <a:rPr lang="uk-UA" sz="2400"/>
              <a:t>Частка опитаних, які працюють у креативних індустріях та стратегічних галузях промисловості</a:t>
            </a:r>
            <a:endParaRPr/>
          </a:p>
        </p:txBody>
      </p:sp>
      <p:sp>
        <p:nvSpPr>
          <p:cNvPr id="396" name="Google Shape;396;p17"/>
          <p:cNvSpPr txBox="1"/>
          <p:nvPr/>
        </p:nvSpPr>
        <p:spPr>
          <a:xfrm>
            <a:off x="9515257" y="6601284"/>
            <a:ext cx="2232000" cy="215444"/>
          </a:xfrm>
          <a:prstGeom prst="rect">
            <a:avLst/>
          </a:prstGeom>
          <a:noFill/>
          <a:ln>
            <a:noFill/>
          </a:ln>
        </p:spPr>
        <p:txBody>
          <a:bodyPr anchorCtr="0" anchor="t" bIns="45700" lIns="91425" spcFirstLastPara="1" rIns="91425" wrap="square" tIns="45700">
            <a:spAutoFit/>
          </a:bodyPr>
          <a:lstStyle/>
          <a:p>
            <a:pPr indent="0" lvl="0" marL="180340" marR="0" rtl="0" algn="l">
              <a:lnSpc>
                <a:spcPct val="100000"/>
              </a:lnSpc>
              <a:spcBef>
                <a:spcPts val="0"/>
              </a:spcBef>
              <a:spcAft>
                <a:spcPts val="0"/>
              </a:spcAft>
              <a:buClr>
                <a:srgbClr val="585858"/>
              </a:buClr>
              <a:buSzPts val="800"/>
              <a:buFont typeface="Arial"/>
              <a:buNone/>
            </a:pPr>
            <a:r>
              <a:rPr b="1" i="0" lang="uk-UA" sz="800" u="none" cap="none" strike="noStrike">
                <a:solidFill>
                  <a:srgbClr val="585858"/>
                </a:solidFill>
                <a:latin typeface="Arial"/>
                <a:ea typeface="Arial"/>
                <a:cs typeface="Arial"/>
                <a:sym typeface="Arial"/>
              </a:rPr>
              <a:t>6.1.21. </a:t>
            </a:r>
            <a:r>
              <a:rPr i="0" lang="uk-UA" sz="800" u="none" cap="none" strike="noStrike">
                <a:solidFill>
                  <a:srgbClr val="585858"/>
                </a:solidFill>
                <a:latin typeface="Arial"/>
                <a:ea typeface="Arial"/>
                <a:cs typeface="Arial"/>
                <a:sym typeface="Arial"/>
              </a:rPr>
              <a:t>Чи працюєте Ви у таких сферах? </a:t>
            </a:r>
            <a:endParaRPr/>
          </a:p>
        </p:txBody>
      </p:sp>
      <p:sp>
        <p:nvSpPr>
          <p:cNvPr id="397" name="Google Shape;397;p17"/>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398" name="Google Shape;398;p17"/>
          <p:cNvGraphicFramePr/>
          <p:nvPr/>
        </p:nvGraphicFramePr>
        <p:xfrm>
          <a:off x="1995396" y="5627139"/>
          <a:ext cx="3000000" cy="3000000"/>
        </p:xfrm>
        <a:graphic>
          <a:graphicData uri="http://schemas.openxmlformats.org/drawingml/2006/table">
            <a:tbl>
              <a:tblPr>
                <a:noFill/>
                <a:tableStyleId>{41833894-ECA0-4AC7-BF9E-5B81B1FD25B9}</a:tableStyleId>
              </a:tblPr>
              <a:tblGrid>
                <a:gridCol w="1977750"/>
                <a:gridCol w="1977750"/>
                <a:gridCol w="1977750"/>
                <a:gridCol w="1977750"/>
                <a:gridCol w="1977750"/>
              </a:tblGrid>
              <a:tr h="25347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rgbClr val="FF0000"/>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N=534</a:t>
                      </a:r>
                      <a:endParaRPr b="0" i="0"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N=534</a:t>
                      </a:r>
                      <a:endParaRPr b="0" i="0"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99" name="Google Shape;399;p17"/>
          <p:cNvSpPr txBox="1"/>
          <p:nvPr/>
        </p:nvSpPr>
        <p:spPr>
          <a:xfrm>
            <a:off x="2694037" y="1640596"/>
            <a:ext cx="2851355" cy="69974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Зайняті у креативному секторі (послуги)</a:t>
            </a:r>
            <a:endParaRPr b="1" i="0" sz="1800" u="none" cap="none" strike="noStrike">
              <a:solidFill>
                <a:srgbClr val="7F340D"/>
              </a:solidFill>
              <a:latin typeface="Arial"/>
              <a:ea typeface="Arial"/>
              <a:cs typeface="Arial"/>
              <a:sym typeface="Arial"/>
            </a:endParaRPr>
          </a:p>
        </p:txBody>
      </p:sp>
      <p:sp>
        <p:nvSpPr>
          <p:cNvPr id="400" name="Google Shape;400;p17"/>
          <p:cNvSpPr txBox="1"/>
          <p:nvPr/>
        </p:nvSpPr>
        <p:spPr>
          <a:xfrm>
            <a:off x="493548" y="1736192"/>
            <a:ext cx="1758711" cy="4154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респондентів, які працюють за наймом чи ведуть власний бізнес, самозайняті</a:t>
            </a:r>
            <a:endParaRPr i="1" sz="900">
              <a:solidFill>
                <a:srgbClr val="8E8581"/>
              </a:solidFill>
              <a:latin typeface="Play"/>
              <a:ea typeface="Play"/>
              <a:cs typeface="Play"/>
              <a:sym typeface="Play"/>
            </a:endParaRPr>
          </a:p>
        </p:txBody>
      </p:sp>
      <p:graphicFrame>
        <p:nvGraphicFramePr>
          <p:cNvPr id="401" name="Google Shape;401;p17"/>
          <p:cNvGraphicFramePr/>
          <p:nvPr/>
        </p:nvGraphicFramePr>
        <p:xfrm>
          <a:off x="1307691" y="2298992"/>
          <a:ext cx="5889522" cy="3608436"/>
        </p:xfrm>
        <a:graphic>
          <a:graphicData uri="http://schemas.openxmlformats.org/drawingml/2006/chart">
            <c:chart r:id="rId3"/>
          </a:graphicData>
        </a:graphic>
      </p:graphicFrame>
      <p:sp>
        <p:nvSpPr>
          <p:cNvPr id="402" name="Google Shape;402;p17"/>
          <p:cNvSpPr txBox="1"/>
          <p:nvPr/>
        </p:nvSpPr>
        <p:spPr>
          <a:xfrm>
            <a:off x="3550985" y="3733265"/>
            <a:ext cx="1542123" cy="61555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uk-UA" sz="4000">
                <a:solidFill>
                  <a:srgbClr val="275316"/>
                </a:solidFill>
                <a:latin typeface="Arial"/>
                <a:ea typeface="Arial"/>
                <a:cs typeface="Arial"/>
                <a:sym typeface="Arial"/>
              </a:rPr>
              <a:t>17%</a:t>
            </a:r>
            <a:endParaRPr b="1" sz="4000">
              <a:solidFill>
                <a:srgbClr val="275316"/>
              </a:solidFill>
              <a:latin typeface="Arial"/>
              <a:ea typeface="Arial"/>
              <a:cs typeface="Arial"/>
              <a:sym typeface="Arial"/>
            </a:endParaRPr>
          </a:p>
        </p:txBody>
      </p:sp>
      <p:graphicFrame>
        <p:nvGraphicFramePr>
          <p:cNvPr id="403" name="Google Shape;403;p17"/>
          <p:cNvGraphicFramePr/>
          <p:nvPr/>
        </p:nvGraphicFramePr>
        <p:xfrm>
          <a:off x="6376896" y="2681759"/>
          <a:ext cx="4586285" cy="3051554"/>
        </p:xfrm>
        <a:graphic>
          <a:graphicData uri="http://schemas.openxmlformats.org/drawingml/2006/chart">
            <c:chart r:id="rId4"/>
          </a:graphicData>
        </a:graphic>
      </p:graphicFrame>
      <p:sp>
        <p:nvSpPr>
          <p:cNvPr id="404" name="Google Shape;404;p17"/>
          <p:cNvSpPr txBox="1"/>
          <p:nvPr/>
        </p:nvSpPr>
        <p:spPr>
          <a:xfrm>
            <a:off x="6780232" y="1624782"/>
            <a:ext cx="3779614" cy="69974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Зайняті у стратегічних галузях переробної промисловості</a:t>
            </a:r>
            <a:endParaRPr b="1" i="0" sz="1800" u="none" cap="none" strike="noStrike">
              <a:solidFill>
                <a:srgbClr val="7F340D"/>
              </a:solidFill>
              <a:latin typeface="Arial"/>
              <a:ea typeface="Arial"/>
              <a:cs typeface="Arial"/>
              <a:sym typeface="Arial"/>
            </a:endParaRPr>
          </a:p>
        </p:txBody>
      </p:sp>
      <p:sp>
        <p:nvSpPr>
          <p:cNvPr id="405" name="Google Shape;405;p17"/>
          <p:cNvSpPr txBox="1"/>
          <p:nvPr/>
        </p:nvSpPr>
        <p:spPr>
          <a:xfrm>
            <a:off x="7998538" y="3774273"/>
            <a:ext cx="1542123" cy="61555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uk-UA" sz="4000">
                <a:solidFill>
                  <a:srgbClr val="275316"/>
                </a:solidFill>
                <a:latin typeface="Arial"/>
                <a:ea typeface="Arial"/>
                <a:cs typeface="Arial"/>
                <a:sym typeface="Arial"/>
              </a:rPr>
              <a:t>5%</a:t>
            </a:r>
            <a:endParaRPr b="1" sz="4000">
              <a:solidFill>
                <a:srgbClr val="275316"/>
              </a:solidFill>
              <a:latin typeface="Arial"/>
              <a:ea typeface="Arial"/>
              <a:cs typeface="Arial"/>
              <a:sym typeface="Arial"/>
            </a:endParaRPr>
          </a:p>
        </p:txBody>
      </p:sp>
      <p:sp>
        <p:nvSpPr>
          <p:cNvPr id="406" name="Google Shape;406;p17"/>
          <p:cNvSpPr txBox="1"/>
          <p:nvPr/>
        </p:nvSpPr>
        <p:spPr>
          <a:xfrm>
            <a:off x="314631" y="763332"/>
            <a:ext cx="11621201" cy="76003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Частка зайнятих у креативному секторі (послуги) складає 17% усіх зайнятих (ті, що працюють за наймом, ведуть бізнес або самозайняті). Провідною креативною галуззю є ІТ. Частка зайнятих у стратегічних для громади галузях переробної промисловості — 5% усіх зайнятих. Переважна частина зайнята у харчовій промисловості</a:t>
            </a:r>
            <a:endParaRPr/>
          </a:p>
        </p:txBody>
      </p:sp>
      <p:sp>
        <p:nvSpPr>
          <p:cNvPr id="407" name="Google Shape;407;p17"/>
          <p:cNvSpPr txBox="1"/>
          <p:nvPr/>
        </p:nvSpPr>
        <p:spPr>
          <a:xfrm>
            <a:off x="1995395" y="5947008"/>
            <a:ext cx="4381501" cy="461665"/>
          </a:xfrm>
          <a:prstGeom prst="rect">
            <a:avLst/>
          </a:prstGeom>
          <a:noFill/>
          <a:ln>
            <a:noFill/>
          </a:ln>
        </p:spPr>
        <p:txBody>
          <a:bodyPr anchorCtr="0" anchor="t" bIns="45700" lIns="91425" spcFirstLastPara="1" rIns="91425" wrap="square" tIns="45700">
            <a:spAutoFit/>
          </a:bodyPr>
          <a:lstStyle/>
          <a:p>
            <a:pPr indent="0" lvl="0" marL="180340" marR="0" rtl="0" algn="l">
              <a:lnSpc>
                <a:spcPct val="100000"/>
              </a:lnSpc>
              <a:spcBef>
                <a:spcPts val="0"/>
              </a:spcBef>
              <a:spcAft>
                <a:spcPts val="0"/>
              </a:spcAft>
              <a:buClr>
                <a:srgbClr val="585858"/>
              </a:buClr>
              <a:buSzPts val="800"/>
              <a:buFont typeface="Arial"/>
              <a:buNone/>
            </a:pPr>
            <a:r>
              <a:rPr i="0" lang="uk-UA" sz="800" u="none" cap="none" strike="noStrike">
                <a:solidFill>
                  <a:srgbClr val="585858"/>
                </a:solidFill>
                <a:latin typeface="Arial"/>
                <a:ea typeface="Arial"/>
                <a:cs typeface="Arial"/>
                <a:sym typeface="Arial"/>
              </a:rPr>
              <a:t>Інші креативні індустрії: книговидавництво, ЗМІ, виробництво відеопродукції, студії звукозапису, фотографія, реклама та PR, дизайн, наукові дослідження, архітектура, робота у культурних закладах, індивідуальна творча діяльність </a:t>
            </a:r>
            <a:endParaRPr/>
          </a:p>
        </p:txBody>
      </p:sp>
      <p:sp>
        <p:nvSpPr>
          <p:cNvPr id="408" name="Google Shape;408;p17"/>
          <p:cNvSpPr txBox="1"/>
          <p:nvPr/>
        </p:nvSpPr>
        <p:spPr>
          <a:xfrm>
            <a:off x="6705600" y="5942089"/>
            <a:ext cx="4869181" cy="584775"/>
          </a:xfrm>
          <a:prstGeom prst="rect">
            <a:avLst/>
          </a:prstGeom>
          <a:noFill/>
          <a:ln>
            <a:noFill/>
          </a:ln>
        </p:spPr>
        <p:txBody>
          <a:bodyPr anchorCtr="0" anchor="t" bIns="45700" lIns="91425" spcFirstLastPara="1" rIns="91425" wrap="square" tIns="45700">
            <a:spAutoFit/>
          </a:bodyPr>
          <a:lstStyle/>
          <a:p>
            <a:pPr indent="0" lvl="0" marL="180340" marR="0" rtl="0" algn="l">
              <a:lnSpc>
                <a:spcPct val="100000"/>
              </a:lnSpc>
              <a:spcBef>
                <a:spcPts val="0"/>
              </a:spcBef>
              <a:spcAft>
                <a:spcPts val="0"/>
              </a:spcAft>
              <a:buClr>
                <a:srgbClr val="585858"/>
              </a:buClr>
              <a:buSzPts val="800"/>
              <a:buFont typeface="Arial"/>
              <a:buNone/>
            </a:pPr>
            <a:r>
              <a:rPr i="0" lang="uk-UA" sz="800" u="none" cap="none" strike="noStrike">
                <a:solidFill>
                  <a:srgbClr val="585858"/>
                </a:solidFill>
                <a:latin typeface="Arial"/>
                <a:ea typeface="Arial"/>
                <a:cs typeface="Arial"/>
                <a:sym typeface="Arial"/>
              </a:rPr>
              <a:t>Стратегічні галузі переробної промисловості: хімічне виробництво, фармацевтичне виробництво і біотехнології, виробництво комп’ютерів, електронних та оптичних приладів, виробництво електричного обладнання, харчова промисловість, деревообробна промисловість</a:t>
            </a:r>
            <a:r>
              <a:rPr lang="uk-UA" sz="800">
                <a:solidFill>
                  <a:srgbClr val="585858"/>
                </a:solidFill>
                <a:latin typeface="Arial"/>
                <a:ea typeface="Arial"/>
                <a:cs typeface="Arial"/>
                <a:sym typeface="Arial"/>
              </a:rPr>
              <a:t>, текстильна промисловість, аиробництво будівельних матеріалів</a:t>
            </a:r>
            <a:endParaRPr i="0" sz="800" u="none" cap="none" strike="noStrike">
              <a:solidFill>
                <a:srgbClr val="585858"/>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8"/>
          <p:cNvSpPr txBox="1"/>
          <p:nvPr>
            <p:ph type="title"/>
          </p:nvPr>
        </p:nvSpPr>
        <p:spPr>
          <a:xfrm>
            <a:off x="314631" y="109488"/>
            <a:ext cx="10628672" cy="6672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Play"/>
              <a:buNone/>
            </a:pPr>
            <a:r>
              <a:rPr lang="uk-UA" sz="2400"/>
              <a:t>Оцінка розвитку економіки громади і привабливості для туризму</a:t>
            </a:r>
            <a:endParaRPr/>
          </a:p>
        </p:txBody>
      </p:sp>
      <p:sp>
        <p:nvSpPr>
          <p:cNvPr id="415" name="Google Shape;415;p18"/>
          <p:cNvSpPr txBox="1"/>
          <p:nvPr/>
        </p:nvSpPr>
        <p:spPr>
          <a:xfrm>
            <a:off x="314631" y="773164"/>
            <a:ext cx="11621201" cy="969123"/>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Динаміка сприйняття розвитку економіки є різноспрямованою. Мешканці Вінницької МТГ стабільно вище оцінюють громаду як привабливу для людей творчих професій. Оцінка залучення інвесторів дещо знизилась, хоча залишається відносно високою. Водночас покращилась оцінка можливості знайти достойну роботу у громаді. Покращилась оцінка відкритості влади до діалогу з бізнесом, проте погіршилась оцінка міської влади із створення сприятливих умов для розвитку бізнесу. Це може свідчити про зростання очікувань мешканців щодо дій місцевої влади із сприяння бізнесу.</a:t>
            </a:r>
            <a:endParaRPr/>
          </a:p>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Оцінка привабливості міста для туризму є стабільно високою.</a:t>
            </a:r>
            <a:endParaRPr/>
          </a:p>
        </p:txBody>
      </p:sp>
      <p:sp>
        <p:nvSpPr>
          <p:cNvPr id="416" name="Google Shape;416;p18"/>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
        <p:nvSpPr>
          <p:cNvPr id="417" name="Google Shape;417;p18"/>
          <p:cNvSpPr txBox="1"/>
          <p:nvPr/>
        </p:nvSpPr>
        <p:spPr>
          <a:xfrm>
            <a:off x="5358582" y="6218123"/>
            <a:ext cx="6388678" cy="584775"/>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6.</a:t>
            </a:r>
            <a:r>
              <a:rPr b="1" lang="uk-UA" sz="800">
                <a:solidFill>
                  <a:srgbClr val="585858"/>
                </a:solidFill>
                <a:latin typeface="Arial"/>
                <a:ea typeface="Arial"/>
                <a:cs typeface="Arial"/>
                <a:sym typeface="Arial"/>
              </a:rPr>
              <a:t>2</a:t>
            </a:r>
            <a:r>
              <a:rPr b="1" i="0" lang="uk-UA" sz="800" u="none" cap="none" strike="noStrike">
                <a:solidFill>
                  <a:srgbClr val="585858"/>
                </a:solidFill>
                <a:latin typeface="Arial"/>
                <a:ea typeface="Arial"/>
                <a:cs typeface="Arial"/>
                <a:sym typeface="Arial"/>
              </a:rPr>
              <a:t>. </a:t>
            </a:r>
            <a:r>
              <a:rPr i="0" lang="uk-UA" sz="800" u="none" cap="none" strike="noStrike">
                <a:solidFill>
                  <a:srgbClr val="585858"/>
                </a:solidFill>
                <a:latin typeface="Arial"/>
                <a:ea typeface="Arial"/>
                <a:cs typeface="Arial"/>
                <a:sym typeface="Arial"/>
              </a:rPr>
              <a:t>Оцініть розвиток економіки громади. Наскільки Ви згодні з такими твердженнями. Оцініть за шкалою від 1 до 7, де 1 – абсолютно не згодні, 4 – нейтральна оцінка, 7 – повністю згодні</a:t>
            </a:r>
            <a:r>
              <a:rPr lang="uk-UA" sz="800">
                <a:solidFill>
                  <a:srgbClr val="585858"/>
                </a:solidFill>
                <a:latin typeface="Arial"/>
                <a:ea typeface="Arial"/>
                <a:cs typeface="Arial"/>
                <a:sym typeface="Arial"/>
              </a:rPr>
              <a:t>. </a:t>
            </a:r>
            <a:r>
              <a:rPr b="1" i="0" lang="uk-UA" sz="800" u="none" cap="none" strike="noStrike">
                <a:solidFill>
                  <a:srgbClr val="585858"/>
                </a:solidFill>
                <a:latin typeface="Arial"/>
                <a:ea typeface="Arial"/>
                <a:cs typeface="Arial"/>
                <a:sym typeface="Arial"/>
              </a:rPr>
              <a:t>7.1. </a:t>
            </a:r>
            <a:r>
              <a:rPr i="0" lang="uk-UA" sz="800" u="none" cap="none" strike="noStrike">
                <a:solidFill>
                  <a:srgbClr val="585858"/>
                </a:solidFill>
                <a:latin typeface="Arial"/>
                <a:ea typeface="Arial"/>
                <a:cs typeface="Arial"/>
                <a:sym typeface="Arial"/>
              </a:rPr>
              <a:t>На Вашу думку, наскільки місто Вінниця є привабливим для гостей з інших міст України. Оцініть за шкалою від 1 до 7, де 1 – зовсім не привабливим, 4 – нейтральна оцінка, 7 – надзвичайно привабливим. </a:t>
            </a:r>
            <a:endParaRPr i="0" sz="800" u="none" cap="none" strike="noStrike">
              <a:solidFill>
                <a:srgbClr val="585858"/>
              </a:solidFill>
              <a:latin typeface="Arial"/>
              <a:ea typeface="Arial"/>
              <a:cs typeface="Arial"/>
              <a:sym typeface="Arial"/>
            </a:endParaRPr>
          </a:p>
        </p:txBody>
      </p:sp>
      <p:graphicFrame>
        <p:nvGraphicFramePr>
          <p:cNvPr id="418" name="Google Shape;418;p18"/>
          <p:cNvGraphicFramePr/>
          <p:nvPr/>
        </p:nvGraphicFramePr>
        <p:xfrm>
          <a:off x="5072888" y="5889406"/>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419" name="Google Shape;419;p18"/>
          <p:cNvGraphicFramePr/>
          <p:nvPr/>
        </p:nvGraphicFramePr>
        <p:xfrm>
          <a:off x="442747" y="2766106"/>
          <a:ext cx="3000000" cy="3000000"/>
        </p:xfrm>
        <a:graphic>
          <a:graphicData uri="http://schemas.openxmlformats.org/drawingml/2006/table">
            <a:tbl>
              <a:tblPr>
                <a:noFill/>
                <a:tableStyleId>{C916CE79-FF01-4477-825F-D5C962966431}</a:tableStyleId>
              </a:tblPr>
              <a:tblGrid>
                <a:gridCol w="4677025"/>
                <a:gridCol w="2102325"/>
              </a:tblGrid>
              <a:tr h="444800">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Громада є привабливою для людей творчих професій, таких як інформаційні технології, розробка комп’ютерних програм та ігор, дизайн, мода, реклама, дослідження</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444800">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Громада активно залучає інвесторів, впроваджує інвестиційні проекти (будівництво нових промислових потужностей, складів, об’єктів нерухомості)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44800">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Громада сприятлива для реалізації бізнес ідей, запуску нових бізнесів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44800">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У громаді є можливості знайти достойну роботу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44800">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Міська влада відкрита до діалогу з бізнесом</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44800">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Міська влада дбає про сприятливі умови для розвитку малого та середнього бізнесу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44800">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Підприємства громади мають сильну наукову і дослідницьку базу, впроваджують унікальні технології </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420" name="Google Shape;420;p18"/>
          <p:cNvGraphicFramePr/>
          <p:nvPr/>
        </p:nvGraphicFramePr>
        <p:xfrm>
          <a:off x="5149648" y="2672729"/>
          <a:ext cx="1908000" cy="3258000"/>
        </p:xfrm>
        <a:graphic>
          <a:graphicData uri="http://schemas.openxmlformats.org/drawingml/2006/chart">
            <c:chart r:id="rId3"/>
          </a:graphicData>
        </a:graphic>
      </p:graphicFrame>
      <p:graphicFrame>
        <p:nvGraphicFramePr>
          <p:cNvPr id="421" name="Google Shape;421;p18"/>
          <p:cNvGraphicFramePr/>
          <p:nvPr/>
        </p:nvGraphicFramePr>
        <p:xfrm>
          <a:off x="5144664" y="2363137"/>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22" name="Google Shape;422;p18"/>
          <p:cNvSpPr txBox="1"/>
          <p:nvPr/>
        </p:nvSpPr>
        <p:spPr>
          <a:xfrm>
            <a:off x="442747" y="1773007"/>
            <a:ext cx="6779342"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Розвиток економіки громади </a:t>
            </a:r>
            <a:endParaRPr/>
          </a:p>
          <a:p>
            <a:pPr indent="0" lvl="0" marL="0" marR="0" rtl="0" algn="ctr">
              <a:lnSpc>
                <a:spcPct val="100000"/>
              </a:lnSpc>
              <a:spcBef>
                <a:spcPts val="0"/>
              </a:spcBef>
              <a:spcAft>
                <a:spcPts val="0"/>
              </a:spcAft>
              <a:buNone/>
            </a:pPr>
            <a:r>
              <a:rPr b="1" i="0" lang="uk-UA" sz="1200" u="none" cap="none" strike="noStrike">
                <a:solidFill>
                  <a:srgbClr val="7F340D"/>
                </a:solidFill>
                <a:latin typeface="Arial"/>
                <a:ea typeface="Arial"/>
                <a:cs typeface="Arial"/>
                <a:sym typeface="Arial"/>
              </a:rPr>
              <a:t>(показано оцінки 6+7, де 7 - повністю згодні)</a:t>
            </a:r>
            <a:endParaRPr/>
          </a:p>
        </p:txBody>
      </p:sp>
      <p:sp>
        <p:nvSpPr>
          <p:cNvPr id="423" name="Google Shape;423;p18"/>
          <p:cNvSpPr txBox="1"/>
          <p:nvPr/>
        </p:nvSpPr>
        <p:spPr>
          <a:xfrm>
            <a:off x="1724322" y="2502594"/>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graphicFrame>
        <p:nvGraphicFramePr>
          <p:cNvPr id="424" name="Google Shape;424;p18"/>
          <p:cNvGraphicFramePr/>
          <p:nvPr/>
        </p:nvGraphicFramePr>
        <p:xfrm>
          <a:off x="9245857" y="4966853"/>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425" name="Google Shape;425;p18"/>
          <p:cNvGraphicFramePr/>
          <p:nvPr/>
        </p:nvGraphicFramePr>
        <p:xfrm>
          <a:off x="8161266" y="3229895"/>
          <a:ext cx="3000000" cy="3000000"/>
        </p:xfrm>
        <a:graphic>
          <a:graphicData uri="http://schemas.openxmlformats.org/drawingml/2006/table">
            <a:tbl>
              <a:tblPr>
                <a:noFill/>
                <a:tableStyleId>{C916CE79-FF01-4477-825F-D5C962966431}</a:tableStyleId>
              </a:tblPr>
              <a:tblGrid>
                <a:gridCol w="1092125"/>
                <a:gridCol w="2102325"/>
              </a:tblGrid>
              <a:tr h="1689000">
                <a:tc>
                  <a:txBody>
                    <a:bodyPr/>
                    <a:lstStyle/>
                    <a:p>
                      <a:pPr indent="0" lvl="0" marL="0" marR="0" rtl="0" algn="r">
                        <a:lnSpc>
                          <a:spcPct val="100000"/>
                        </a:lnSpc>
                        <a:spcBef>
                          <a:spcPts val="0"/>
                        </a:spcBef>
                        <a:spcAft>
                          <a:spcPts val="0"/>
                        </a:spcAft>
                        <a:buClr>
                          <a:srgbClr val="000000"/>
                        </a:buClr>
                        <a:buSzPts val="1100"/>
                        <a:buFont typeface="Arial"/>
                        <a:buNone/>
                      </a:pPr>
                      <a:r>
                        <a:rPr b="0" i="0" lang="uk-UA" sz="1100" u="none" cap="none" strike="noStrike">
                          <a:solidFill>
                            <a:srgbClr val="000000"/>
                          </a:solidFill>
                          <a:latin typeface="Arial"/>
                          <a:ea typeface="Arial"/>
                          <a:cs typeface="Arial"/>
                          <a:sym typeface="Arial"/>
                        </a:rPr>
                        <a:t>Привабливість міста Вінниця для гостей з інших міст України</a:t>
                      </a:r>
                      <a:endParaRPr b="0" i="0" sz="1100" u="none" cap="none" strike="noStrike">
                        <a:solidFill>
                          <a:srgbClr val="000000"/>
                        </a:solidFill>
                        <a:latin typeface="Arial"/>
                        <a:ea typeface="Arial"/>
                        <a:cs typeface="Arial"/>
                        <a:sym typeface="Arial"/>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000000">
                          <a:alpha val="0"/>
                        </a:srgbClr>
                      </a:solidFill>
                      <a:prstDash val="solid"/>
                      <a:round/>
                      <a:headEnd len="sm" w="sm" type="none"/>
                      <a:tailEnd len="sm" w="sm" type="none"/>
                    </a:lnB>
                  </a:tcPr>
                </a:tc>
              </a:tr>
            </a:tbl>
          </a:graphicData>
        </a:graphic>
      </p:graphicFrame>
      <p:graphicFrame>
        <p:nvGraphicFramePr>
          <p:cNvPr id="426" name="Google Shape;426;p18"/>
          <p:cNvGraphicFramePr/>
          <p:nvPr/>
        </p:nvGraphicFramePr>
        <p:xfrm>
          <a:off x="9278304" y="2826927"/>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27" name="Google Shape;427;p18"/>
          <p:cNvSpPr txBox="1"/>
          <p:nvPr/>
        </p:nvSpPr>
        <p:spPr>
          <a:xfrm>
            <a:off x="8161266" y="1774679"/>
            <a:ext cx="3194461" cy="92723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Привабливість міста для туризму </a:t>
            </a:r>
            <a:r>
              <a:rPr b="1" i="0" lang="uk-UA" sz="1200" u="none" cap="none" strike="noStrike">
                <a:solidFill>
                  <a:srgbClr val="7F340D"/>
                </a:solidFill>
                <a:latin typeface="Arial"/>
                <a:ea typeface="Arial"/>
                <a:cs typeface="Arial"/>
                <a:sym typeface="Arial"/>
              </a:rPr>
              <a:t>(показано оцінки 6+7, де 7 - надзвичайно привабливим)</a:t>
            </a:r>
            <a:endParaRPr/>
          </a:p>
        </p:txBody>
      </p:sp>
      <p:sp>
        <p:nvSpPr>
          <p:cNvPr id="428" name="Google Shape;428;p18"/>
          <p:cNvSpPr txBox="1"/>
          <p:nvPr/>
        </p:nvSpPr>
        <p:spPr>
          <a:xfrm>
            <a:off x="8139048" y="2966384"/>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graphicFrame>
        <p:nvGraphicFramePr>
          <p:cNvPr id="429" name="Google Shape;429;p18"/>
          <p:cNvGraphicFramePr/>
          <p:nvPr/>
        </p:nvGraphicFramePr>
        <p:xfrm>
          <a:off x="9347296" y="3149105"/>
          <a:ext cx="1908000" cy="1764000"/>
        </p:xfrm>
        <a:graphic>
          <a:graphicData uri="http://schemas.openxmlformats.org/drawingml/2006/chart">
            <c:chart r:id="rId4"/>
          </a:graphicData>
        </a:graphic>
      </p:graphicFrame>
      <p:sp>
        <p:nvSpPr>
          <p:cNvPr id="430" name="Google Shape;430;p18"/>
          <p:cNvSpPr txBox="1"/>
          <p:nvPr/>
        </p:nvSpPr>
        <p:spPr>
          <a:xfrm>
            <a:off x="59589" y="6393594"/>
            <a:ext cx="2939250" cy="20774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BAB4F"/>
              </a:buClr>
              <a:buSzPts val="700"/>
              <a:buFont typeface="Montserrat"/>
              <a:buNone/>
            </a:pPr>
            <a:r>
              <a:rPr lang="uk-UA" sz="700">
                <a:solidFill>
                  <a:srgbClr val="6BAB4F"/>
                </a:solidFill>
                <a:latin typeface="Montserrat"/>
                <a:ea typeface="Montserrat"/>
                <a:cs typeface="Montserrat"/>
                <a:sym typeface="Montserrat"/>
              </a:rPr>
              <a:t>€ </a:t>
            </a:r>
            <a:r>
              <a:rPr lang="uk-UA" sz="750">
                <a:solidFill>
                  <a:srgbClr val="7F7F7F"/>
                </a:solidFill>
                <a:latin typeface="Arial"/>
                <a:ea typeface="Arial"/>
                <a:cs typeface="Arial"/>
                <a:sym typeface="Arial"/>
              </a:rPr>
              <a:t>/</a:t>
            </a:r>
            <a:r>
              <a:rPr lang="uk-UA" sz="700">
                <a:solidFill>
                  <a:srgbClr val="6BAB4F"/>
                </a:solidFill>
                <a:latin typeface="Montserrat"/>
                <a:ea typeface="Montserrat"/>
                <a:cs typeface="Montserrat"/>
                <a:sym typeface="Montserrat"/>
              </a:rPr>
              <a:t> </a:t>
            </a:r>
            <a:r>
              <a:rPr lang="uk-UA" sz="700">
                <a:solidFill>
                  <a:srgbClr val="FF0000"/>
                </a:solidFill>
                <a:latin typeface="Montserrat"/>
                <a:ea typeface="Montserrat"/>
                <a:cs typeface="Montserrat"/>
                <a:sym typeface="Montserrat"/>
              </a:rPr>
              <a:t>€ </a:t>
            </a:r>
            <a:r>
              <a:rPr lang="uk-UA" sz="750">
                <a:solidFill>
                  <a:srgbClr val="7F7F7F"/>
                </a:solidFill>
                <a:latin typeface="Arial"/>
                <a:ea typeface="Arial"/>
                <a:cs typeface="Arial"/>
                <a:sym typeface="Arial"/>
              </a:rPr>
              <a:t>- Значимо вище / нижче до попередньої хвилі на рівні 90%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9"/>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Сприйняття економічного розвитку громади</a:t>
            </a:r>
            <a:endParaRPr/>
          </a:p>
        </p:txBody>
      </p:sp>
      <p:sp>
        <p:nvSpPr>
          <p:cNvPr id="436" name="Google Shape;436;p19"/>
          <p:cNvSpPr txBox="1"/>
          <p:nvPr/>
        </p:nvSpPr>
        <p:spPr>
          <a:xfrm>
            <a:off x="7071360" y="6382028"/>
            <a:ext cx="4675897" cy="461665"/>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lang="uk-UA" sz="800">
                <a:solidFill>
                  <a:srgbClr val="585858"/>
                </a:solidFill>
                <a:latin typeface="Arial"/>
                <a:ea typeface="Arial"/>
                <a:cs typeface="Arial"/>
                <a:sym typeface="Arial"/>
              </a:rPr>
              <a:t>6</a:t>
            </a:r>
            <a:r>
              <a:rPr b="1" i="0" lang="uk-UA" sz="800" u="none" cap="none" strike="noStrike">
                <a:solidFill>
                  <a:srgbClr val="585858"/>
                </a:solidFill>
                <a:latin typeface="Arial"/>
                <a:ea typeface="Arial"/>
                <a:cs typeface="Arial"/>
                <a:sym typeface="Arial"/>
              </a:rPr>
              <a:t>.1. </a:t>
            </a:r>
            <a:r>
              <a:rPr i="0" lang="uk-UA" sz="800" u="none" cap="none" strike="noStrike">
                <a:solidFill>
                  <a:srgbClr val="585858"/>
                </a:solidFill>
                <a:latin typeface="Arial"/>
                <a:ea typeface="Arial"/>
                <a:cs typeface="Arial"/>
                <a:sym typeface="Arial"/>
              </a:rPr>
              <a:t>Який Ваш статус зайнятості? </a:t>
            </a:r>
            <a:endParaRPr/>
          </a:p>
          <a:p>
            <a:pPr indent="0" lvl="0" marL="180340" marR="0" rtl="0" algn="l">
              <a:lnSpc>
                <a:spcPct val="100000"/>
              </a:lnSpc>
              <a:spcBef>
                <a:spcPts val="0"/>
              </a:spcBef>
              <a:spcAft>
                <a:spcPts val="0"/>
              </a:spcAft>
              <a:buClr>
                <a:srgbClr val="585858"/>
              </a:buClr>
              <a:buSzPts val="800"/>
              <a:buFont typeface="Arial"/>
              <a:buNone/>
            </a:pPr>
            <a:r>
              <a:rPr b="1" i="0" lang="uk-UA" sz="800" u="none" cap="none" strike="noStrike">
                <a:solidFill>
                  <a:srgbClr val="585858"/>
                </a:solidFill>
                <a:latin typeface="Arial"/>
                <a:ea typeface="Arial"/>
                <a:cs typeface="Arial"/>
                <a:sym typeface="Arial"/>
              </a:rPr>
              <a:t>6.</a:t>
            </a:r>
            <a:r>
              <a:rPr b="1" lang="uk-UA" sz="800">
                <a:solidFill>
                  <a:srgbClr val="585858"/>
                </a:solidFill>
                <a:latin typeface="Arial"/>
                <a:ea typeface="Arial"/>
                <a:cs typeface="Arial"/>
                <a:sym typeface="Arial"/>
              </a:rPr>
              <a:t>2</a:t>
            </a:r>
            <a:r>
              <a:rPr b="1" i="0" lang="uk-UA" sz="800" u="none" cap="none" strike="noStrike">
                <a:solidFill>
                  <a:srgbClr val="585858"/>
                </a:solidFill>
                <a:latin typeface="Arial"/>
                <a:ea typeface="Arial"/>
                <a:cs typeface="Arial"/>
                <a:sym typeface="Arial"/>
              </a:rPr>
              <a:t>. </a:t>
            </a:r>
            <a:r>
              <a:rPr i="0" lang="uk-UA" sz="800" u="none" cap="none" strike="noStrike">
                <a:solidFill>
                  <a:srgbClr val="585858"/>
                </a:solidFill>
                <a:latin typeface="Arial"/>
                <a:ea typeface="Arial"/>
                <a:cs typeface="Arial"/>
                <a:sym typeface="Arial"/>
              </a:rPr>
              <a:t>Оцініть розвиток економіки громади. Наскільки Ви згодні з такими твердженнями. Оцініть за шкалою від 1 до 7, де 1 – абсолютно не згодні, 4 – нейтральна оцінка, 7 – повністю згодні? </a:t>
            </a:r>
            <a:endParaRPr/>
          </a:p>
        </p:txBody>
      </p:sp>
      <p:sp>
        <p:nvSpPr>
          <p:cNvPr id="437" name="Google Shape;437;p19"/>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438" name="Google Shape;438;p19"/>
          <p:cNvGraphicFramePr/>
          <p:nvPr/>
        </p:nvGraphicFramePr>
        <p:xfrm>
          <a:off x="29497" y="2649527"/>
          <a:ext cx="3000000" cy="3000000"/>
        </p:xfrm>
        <a:graphic>
          <a:graphicData uri="http://schemas.openxmlformats.org/drawingml/2006/table">
            <a:tbl>
              <a:tblPr>
                <a:noFill/>
                <a:tableStyleId>{C916CE79-FF01-4477-825F-D5C962966431}</a:tableStyleId>
              </a:tblPr>
              <a:tblGrid>
                <a:gridCol w="5040350"/>
                <a:gridCol w="7092125"/>
              </a:tblGrid>
              <a:tr h="445150">
                <a:tc>
                  <a:txBody>
                    <a:bodyPr/>
                    <a:lstStyle/>
                    <a:p>
                      <a:pPr indent="0" lvl="0" marL="0" marR="0" rtl="0" algn="r">
                        <a:lnSpc>
                          <a:spcPct val="100000"/>
                        </a:lnSpc>
                        <a:spcBef>
                          <a:spcPts val="0"/>
                        </a:spcBef>
                        <a:spcAft>
                          <a:spcPts val="0"/>
                        </a:spcAft>
                        <a:buNone/>
                      </a:pPr>
                      <a:r>
                        <a:rPr b="0" i="0" lang="uk-UA" sz="970" u="none" cap="none" strike="noStrike">
                          <a:solidFill>
                            <a:srgbClr val="000000"/>
                          </a:solidFill>
                          <a:latin typeface="Arial"/>
                          <a:ea typeface="Arial"/>
                          <a:cs typeface="Arial"/>
                          <a:sym typeface="Arial"/>
                        </a:rPr>
                        <a:t>Громада є привабливою для людей творчих професій, таких як інформаційні технології, розробка комп’ютерних програм та ігор, дизайн, мода, реклама, дослідження</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9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445150">
                <a:tc>
                  <a:txBody>
                    <a:bodyPr/>
                    <a:lstStyle/>
                    <a:p>
                      <a:pPr indent="0" lvl="0" marL="0" marR="0" rtl="0" algn="r">
                        <a:lnSpc>
                          <a:spcPct val="100000"/>
                        </a:lnSpc>
                        <a:spcBef>
                          <a:spcPts val="0"/>
                        </a:spcBef>
                        <a:spcAft>
                          <a:spcPts val="0"/>
                        </a:spcAft>
                        <a:buNone/>
                      </a:pPr>
                      <a:r>
                        <a:rPr b="0" i="0" lang="uk-UA" sz="970" u="none" cap="none" strike="noStrike">
                          <a:solidFill>
                            <a:srgbClr val="000000"/>
                          </a:solidFill>
                          <a:latin typeface="Arial"/>
                          <a:ea typeface="Arial"/>
                          <a:cs typeface="Arial"/>
                          <a:sym typeface="Arial"/>
                        </a:rPr>
                        <a:t>Громада активно залучає інвесторів, впроваджує інвестиційні проекти (будівництво нових промислових потужностей, складів, об’єктів нерухомості)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9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45150">
                <a:tc>
                  <a:txBody>
                    <a:bodyPr/>
                    <a:lstStyle/>
                    <a:p>
                      <a:pPr indent="0" lvl="0" marL="0" marR="0" rtl="0" algn="r">
                        <a:lnSpc>
                          <a:spcPct val="100000"/>
                        </a:lnSpc>
                        <a:spcBef>
                          <a:spcPts val="0"/>
                        </a:spcBef>
                        <a:spcAft>
                          <a:spcPts val="0"/>
                        </a:spcAft>
                        <a:buNone/>
                      </a:pPr>
                      <a:r>
                        <a:rPr b="0" i="0" lang="uk-UA" sz="970" u="none" cap="none" strike="noStrike">
                          <a:solidFill>
                            <a:srgbClr val="000000"/>
                          </a:solidFill>
                          <a:latin typeface="Arial"/>
                          <a:ea typeface="Arial"/>
                          <a:cs typeface="Arial"/>
                          <a:sym typeface="Arial"/>
                        </a:rPr>
                        <a:t>Громада сприятливе для реалізації бізнес ідей, запуску нових бізнесів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9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45150">
                <a:tc>
                  <a:txBody>
                    <a:bodyPr/>
                    <a:lstStyle/>
                    <a:p>
                      <a:pPr indent="0" lvl="0" marL="0" marR="0" rtl="0" algn="r">
                        <a:lnSpc>
                          <a:spcPct val="100000"/>
                        </a:lnSpc>
                        <a:spcBef>
                          <a:spcPts val="0"/>
                        </a:spcBef>
                        <a:spcAft>
                          <a:spcPts val="0"/>
                        </a:spcAft>
                        <a:buNone/>
                      </a:pPr>
                      <a:r>
                        <a:rPr b="0" i="0" lang="uk-UA" sz="970" u="none" cap="none" strike="noStrike">
                          <a:solidFill>
                            <a:srgbClr val="000000"/>
                          </a:solidFill>
                          <a:latin typeface="Arial"/>
                          <a:ea typeface="Arial"/>
                          <a:cs typeface="Arial"/>
                          <a:sym typeface="Arial"/>
                        </a:rPr>
                        <a:t>Громада, сприятлива для реалізації стартапів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9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45150">
                <a:tc>
                  <a:txBody>
                    <a:bodyPr/>
                    <a:lstStyle/>
                    <a:p>
                      <a:pPr indent="0" lvl="0" marL="0" marR="0" rtl="0" algn="r">
                        <a:lnSpc>
                          <a:spcPct val="100000"/>
                        </a:lnSpc>
                        <a:spcBef>
                          <a:spcPts val="0"/>
                        </a:spcBef>
                        <a:spcAft>
                          <a:spcPts val="0"/>
                        </a:spcAft>
                        <a:buNone/>
                      </a:pPr>
                      <a:r>
                        <a:rPr b="0" i="0" lang="uk-UA" sz="970" u="none" cap="none" strike="noStrike">
                          <a:solidFill>
                            <a:srgbClr val="000000"/>
                          </a:solidFill>
                          <a:latin typeface="Arial"/>
                          <a:ea typeface="Arial"/>
                          <a:cs typeface="Arial"/>
                          <a:sym typeface="Arial"/>
                        </a:rPr>
                        <a:t>У громаді є можливості знайти достойну роботу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9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45150">
                <a:tc>
                  <a:txBody>
                    <a:bodyPr/>
                    <a:lstStyle/>
                    <a:p>
                      <a:pPr indent="0" lvl="0" marL="0" marR="0" rtl="0" algn="r">
                        <a:lnSpc>
                          <a:spcPct val="100000"/>
                        </a:lnSpc>
                        <a:spcBef>
                          <a:spcPts val="0"/>
                        </a:spcBef>
                        <a:spcAft>
                          <a:spcPts val="0"/>
                        </a:spcAft>
                        <a:buNone/>
                      </a:pPr>
                      <a:r>
                        <a:rPr b="0" i="0" lang="uk-UA" sz="970" u="none" cap="none" strike="noStrike">
                          <a:solidFill>
                            <a:srgbClr val="000000"/>
                          </a:solidFill>
                          <a:latin typeface="Arial"/>
                          <a:ea typeface="Arial"/>
                          <a:cs typeface="Arial"/>
                          <a:sym typeface="Arial"/>
                        </a:rPr>
                        <a:t>Міська влада відкрита до діалогу з бізнесом</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9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45150">
                <a:tc>
                  <a:txBody>
                    <a:bodyPr/>
                    <a:lstStyle/>
                    <a:p>
                      <a:pPr indent="0" lvl="0" marL="0" marR="0" rtl="0" algn="r">
                        <a:lnSpc>
                          <a:spcPct val="100000"/>
                        </a:lnSpc>
                        <a:spcBef>
                          <a:spcPts val="0"/>
                        </a:spcBef>
                        <a:spcAft>
                          <a:spcPts val="0"/>
                        </a:spcAft>
                        <a:buNone/>
                      </a:pPr>
                      <a:r>
                        <a:rPr b="0" i="0" lang="uk-UA" sz="970" u="none" cap="none" strike="noStrike">
                          <a:solidFill>
                            <a:srgbClr val="000000"/>
                          </a:solidFill>
                          <a:latin typeface="Arial"/>
                          <a:ea typeface="Arial"/>
                          <a:cs typeface="Arial"/>
                          <a:sym typeface="Arial"/>
                        </a:rPr>
                        <a:t>Міська влада дбає про сприятливі умови для розвитку малого та середнього бізнесу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9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45150">
                <a:tc>
                  <a:txBody>
                    <a:bodyPr/>
                    <a:lstStyle/>
                    <a:p>
                      <a:pPr indent="0" lvl="0" marL="0" marR="0" rtl="0" algn="r">
                        <a:lnSpc>
                          <a:spcPct val="100000"/>
                        </a:lnSpc>
                        <a:spcBef>
                          <a:spcPts val="0"/>
                        </a:spcBef>
                        <a:spcAft>
                          <a:spcPts val="0"/>
                        </a:spcAft>
                        <a:buNone/>
                      </a:pPr>
                      <a:r>
                        <a:rPr b="0" i="0" lang="uk-UA" sz="970" u="none" cap="none" strike="noStrike">
                          <a:solidFill>
                            <a:srgbClr val="000000"/>
                          </a:solidFill>
                          <a:latin typeface="Arial"/>
                          <a:ea typeface="Arial"/>
                          <a:cs typeface="Arial"/>
                          <a:sym typeface="Arial"/>
                        </a:rPr>
                        <a:t>Підприємства громади мають сильну наукову і дослідницьку базу, впроваджують унікальні технології </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9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439" name="Google Shape;439;p19"/>
          <p:cNvGraphicFramePr/>
          <p:nvPr/>
        </p:nvGraphicFramePr>
        <p:xfrm>
          <a:off x="5092984" y="2538024"/>
          <a:ext cx="1728000" cy="3724771"/>
        </p:xfrm>
        <a:graphic>
          <a:graphicData uri="http://schemas.openxmlformats.org/drawingml/2006/chart">
            <c:chart r:id="rId3"/>
          </a:graphicData>
        </a:graphic>
      </p:graphicFrame>
      <p:sp>
        <p:nvSpPr>
          <p:cNvPr id="440" name="Google Shape;440;p19"/>
          <p:cNvSpPr txBox="1"/>
          <p:nvPr/>
        </p:nvSpPr>
        <p:spPr>
          <a:xfrm>
            <a:off x="1" y="1941563"/>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Оцінка розвитку економіки громади </a:t>
            </a:r>
            <a:r>
              <a:rPr b="1" i="0" lang="uk-UA" sz="1200" u="none" cap="none" strike="noStrike">
                <a:solidFill>
                  <a:srgbClr val="7F340D"/>
                </a:solidFill>
                <a:latin typeface="Arial"/>
                <a:ea typeface="Arial"/>
                <a:cs typeface="Arial"/>
                <a:sym typeface="Arial"/>
              </a:rPr>
              <a:t>(показано оцінки 6+7, де 7-повністю згодні)</a:t>
            </a:r>
            <a:endParaRPr b="1" i="0" sz="1800" u="none" cap="none" strike="noStrike">
              <a:solidFill>
                <a:srgbClr val="7F340D"/>
              </a:solidFill>
              <a:latin typeface="Arial"/>
              <a:ea typeface="Arial"/>
              <a:cs typeface="Arial"/>
              <a:sym typeface="Arial"/>
            </a:endParaRPr>
          </a:p>
        </p:txBody>
      </p:sp>
      <p:graphicFrame>
        <p:nvGraphicFramePr>
          <p:cNvPr id="441" name="Google Shape;441;p19"/>
          <p:cNvGraphicFramePr/>
          <p:nvPr/>
        </p:nvGraphicFramePr>
        <p:xfrm>
          <a:off x="6855861" y="2540876"/>
          <a:ext cx="1728000" cy="3724771"/>
        </p:xfrm>
        <a:graphic>
          <a:graphicData uri="http://schemas.openxmlformats.org/drawingml/2006/chart">
            <c:chart r:id="rId4"/>
          </a:graphicData>
        </a:graphic>
      </p:graphicFrame>
      <p:graphicFrame>
        <p:nvGraphicFramePr>
          <p:cNvPr id="442" name="Google Shape;442;p19"/>
          <p:cNvGraphicFramePr/>
          <p:nvPr/>
        </p:nvGraphicFramePr>
        <p:xfrm>
          <a:off x="8639412" y="2535172"/>
          <a:ext cx="1728000" cy="3724771"/>
        </p:xfrm>
        <a:graphic>
          <a:graphicData uri="http://schemas.openxmlformats.org/drawingml/2006/chart">
            <c:chart r:id="rId5"/>
          </a:graphicData>
        </a:graphic>
      </p:graphicFrame>
      <p:graphicFrame>
        <p:nvGraphicFramePr>
          <p:cNvPr id="443" name="Google Shape;443;p19"/>
          <p:cNvGraphicFramePr/>
          <p:nvPr/>
        </p:nvGraphicFramePr>
        <p:xfrm>
          <a:off x="10422609" y="2538024"/>
          <a:ext cx="1728000" cy="3724771"/>
        </p:xfrm>
        <a:graphic>
          <a:graphicData uri="http://schemas.openxmlformats.org/drawingml/2006/chart">
            <c:chart r:id="rId6"/>
          </a:graphicData>
        </a:graphic>
      </p:graphicFrame>
      <p:sp>
        <p:nvSpPr>
          <p:cNvPr id="444" name="Google Shape;444;p19"/>
          <p:cNvSpPr txBox="1"/>
          <p:nvPr/>
        </p:nvSpPr>
        <p:spPr>
          <a:xfrm>
            <a:off x="59588" y="6401288"/>
            <a:ext cx="2399131" cy="20774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00000"/>
              </a:buClr>
              <a:buSzPts val="750"/>
              <a:buFont typeface="Arial"/>
              <a:buNone/>
            </a:pPr>
            <a:r>
              <a:rPr lang="uk-UA" sz="750">
                <a:solidFill>
                  <a:srgbClr val="C00000"/>
                </a:solidFill>
                <a:latin typeface="Arial"/>
                <a:ea typeface="Arial"/>
                <a:cs typeface="Arial"/>
                <a:sym typeface="Arial"/>
              </a:rPr>
              <a:t>(a) (b) (c) </a:t>
            </a:r>
            <a:r>
              <a:rPr lang="uk-UA" sz="750">
                <a:solidFill>
                  <a:srgbClr val="7F7F7F"/>
                </a:solidFill>
                <a:latin typeface="Arial"/>
                <a:ea typeface="Arial"/>
                <a:cs typeface="Arial"/>
                <a:sym typeface="Arial"/>
              </a:rPr>
              <a:t>- Значимо вище між групами на рівні 90%</a:t>
            </a:r>
            <a:endParaRPr/>
          </a:p>
        </p:txBody>
      </p:sp>
      <p:sp>
        <p:nvSpPr>
          <p:cNvPr id="445" name="Google Shape;445;p19"/>
          <p:cNvSpPr txBox="1"/>
          <p:nvPr/>
        </p:nvSpPr>
        <p:spPr>
          <a:xfrm>
            <a:off x="92597" y="2357309"/>
            <a:ext cx="1488404"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446" name="Google Shape;446;p19"/>
          <p:cNvSpPr txBox="1"/>
          <p:nvPr/>
        </p:nvSpPr>
        <p:spPr>
          <a:xfrm>
            <a:off x="7630391" y="277060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(c)</a:t>
            </a:r>
            <a:endParaRPr b="0" i="0" sz="800" u="none" cap="none" strike="noStrike">
              <a:solidFill>
                <a:srgbClr val="C00000"/>
              </a:solidFill>
              <a:latin typeface="Arial"/>
              <a:ea typeface="Arial"/>
              <a:cs typeface="Arial"/>
              <a:sym typeface="Arial"/>
            </a:endParaRPr>
          </a:p>
        </p:txBody>
      </p:sp>
      <p:sp>
        <p:nvSpPr>
          <p:cNvPr id="447" name="Google Shape;447;p19"/>
          <p:cNvSpPr txBox="1"/>
          <p:nvPr/>
        </p:nvSpPr>
        <p:spPr>
          <a:xfrm>
            <a:off x="314632" y="647217"/>
            <a:ext cx="10245214" cy="1352273"/>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Визначальними рисами сприйняття розвитку економіки громади є привабливість громади для людей творчих професій, зокрема ІТ, та активне залучення інвесторів. З цими твердженнями згодні більше 30% опитаних. Водночас менший відсоток – 25% - згодні, що у громаді є можливості знайти достойну роботу.  Кожен п’ятий (22%) погоджуються, що міська влада відкрита до діалогу з бізнесом, хоча менший відсоток (17%) погоджується, що міська влада дбає про сприятливі умови для розвитку бізнесу. Найнижчу оцінку отримано за твердженням, що підприємства громади впроваджують унікальні технології. Економічно активна частина мешканців (працюють за наймом і ведуть власний бізнес) мають краще сприйняття розвитку економіки ніж ті, що зараз не зайняті в економіці. Зокрема підприємці відзначають сприятливі умови для людей творчих професій та стартапів</a:t>
            </a:r>
            <a:endParaRPr sz="1600">
              <a:solidFill>
                <a:schemeClr val="dk1"/>
              </a:solidFill>
              <a:latin typeface="Play"/>
              <a:ea typeface="Play"/>
              <a:cs typeface="Play"/>
              <a:sym typeface="Play"/>
            </a:endParaRPr>
          </a:p>
        </p:txBody>
      </p:sp>
      <p:graphicFrame>
        <p:nvGraphicFramePr>
          <p:cNvPr id="448" name="Google Shape;448;p19"/>
          <p:cNvGraphicFramePr/>
          <p:nvPr/>
        </p:nvGraphicFramePr>
        <p:xfrm>
          <a:off x="5049520" y="6174889"/>
          <a:ext cx="3000000" cy="3000000"/>
        </p:xfrm>
        <a:graphic>
          <a:graphicData uri="http://schemas.openxmlformats.org/drawingml/2006/table">
            <a:tbl>
              <a:tblPr>
                <a:noFill/>
                <a:tableStyleId>{41833894-ECA0-4AC7-BF9E-5B81B1FD25B9}</a:tableStyleId>
              </a:tblPr>
              <a:tblGrid>
                <a:gridCol w="1773000"/>
                <a:gridCol w="1773000"/>
                <a:gridCol w="1773000"/>
                <a:gridCol w="177300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N=817</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N=418</a:t>
                      </a:r>
                      <a:endParaRPr b="0" i="0"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N=116</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N=274</a:t>
                      </a:r>
                      <a:endParaRPr b="0" i="0"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449" name="Google Shape;449;p19"/>
          <p:cNvGraphicFramePr/>
          <p:nvPr/>
        </p:nvGraphicFramePr>
        <p:xfrm>
          <a:off x="5090160" y="2246559"/>
          <a:ext cx="3000000" cy="3000000"/>
        </p:xfrm>
        <a:graphic>
          <a:graphicData uri="http://schemas.openxmlformats.org/drawingml/2006/table">
            <a:tbl>
              <a:tblPr>
                <a:noFill/>
                <a:tableStyleId>{41833894-ECA0-4AC7-BF9E-5B81B1FD25B9}</a:tableStyleId>
              </a:tblPr>
              <a:tblGrid>
                <a:gridCol w="1775450"/>
                <a:gridCol w="1775450"/>
                <a:gridCol w="1775450"/>
                <a:gridCol w="17754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Працюєте за наймом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Ведете власний бізнес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Інше </a:t>
                      </a:r>
                      <a:r>
                        <a:rPr b="0" i="0" lang="uk-UA" sz="1000" u="sng" cap="none" strike="noStrike">
                          <a:solidFill>
                            <a:srgbClr val="C00000"/>
                          </a:solidFill>
                          <a:latin typeface="Arial"/>
                          <a:ea typeface="Arial"/>
                          <a:cs typeface="Arial"/>
                          <a:sym typeface="Arial"/>
                        </a:rPr>
                        <a:t>(c)</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50" name="Google Shape;450;p19"/>
          <p:cNvSpPr txBox="1"/>
          <p:nvPr/>
        </p:nvSpPr>
        <p:spPr>
          <a:xfrm>
            <a:off x="7599911" y="321764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(c)</a:t>
            </a:r>
            <a:endParaRPr b="0" i="0" sz="800" u="none" cap="none" strike="noStrike">
              <a:solidFill>
                <a:srgbClr val="C00000"/>
              </a:solidFill>
              <a:latin typeface="Arial"/>
              <a:ea typeface="Arial"/>
              <a:cs typeface="Arial"/>
              <a:sym typeface="Arial"/>
            </a:endParaRPr>
          </a:p>
        </p:txBody>
      </p:sp>
      <p:sp>
        <p:nvSpPr>
          <p:cNvPr id="451" name="Google Shape;451;p19"/>
          <p:cNvSpPr txBox="1"/>
          <p:nvPr/>
        </p:nvSpPr>
        <p:spPr>
          <a:xfrm>
            <a:off x="7508471" y="455876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(c)</a:t>
            </a:r>
            <a:endParaRPr b="0" i="0" sz="800" u="none" cap="none" strike="noStrike">
              <a:solidFill>
                <a:srgbClr val="C00000"/>
              </a:solidFill>
              <a:latin typeface="Arial"/>
              <a:ea typeface="Arial"/>
              <a:cs typeface="Arial"/>
              <a:sym typeface="Arial"/>
            </a:endParaRPr>
          </a:p>
        </p:txBody>
      </p:sp>
      <p:sp>
        <p:nvSpPr>
          <p:cNvPr id="452" name="Google Shape;452;p19"/>
          <p:cNvSpPr txBox="1"/>
          <p:nvPr/>
        </p:nvSpPr>
        <p:spPr>
          <a:xfrm>
            <a:off x="9225511" y="588972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(c)</a:t>
            </a:r>
            <a:endParaRPr b="0" i="0" sz="800" u="none" cap="none" strike="noStrike">
              <a:solidFill>
                <a:srgbClr val="C00000"/>
              </a:solidFill>
              <a:latin typeface="Arial"/>
              <a:ea typeface="Arial"/>
              <a:cs typeface="Arial"/>
              <a:sym typeface="Arial"/>
            </a:endParaRPr>
          </a:p>
        </p:txBody>
      </p:sp>
      <p:sp>
        <p:nvSpPr>
          <p:cNvPr id="453" name="Google Shape;453;p19"/>
          <p:cNvSpPr txBox="1"/>
          <p:nvPr/>
        </p:nvSpPr>
        <p:spPr>
          <a:xfrm>
            <a:off x="9377911" y="411172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(c)</a:t>
            </a:r>
            <a:endParaRPr b="0" i="0" sz="800" u="none" cap="none" strike="noStrike">
              <a:solidFill>
                <a:srgbClr val="C00000"/>
              </a:solidFill>
              <a:latin typeface="Arial"/>
              <a:ea typeface="Arial"/>
              <a:cs typeface="Arial"/>
              <a:sym typeface="Arial"/>
            </a:endParaRPr>
          </a:p>
        </p:txBody>
      </p:sp>
      <p:sp>
        <p:nvSpPr>
          <p:cNvPr id="454" name="Google Shape;454;p19"/>
          <p:cNvSpPr txBox="1"/>
          <p:nvPr/>
        </p:nvSpPr>
        <p:spPr>
          <a:xfrm>
            <a:off x="9377911" y="365452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(c)</a:t>
            </a:r>
            <a:endParaRPr b="0" i="0" sz="800" u="none" cap="none" strike="noStrike">
              <a:solidFill>
                <a:srgbClr val="C00000"/>
              </a:solidFill>
              <a:latin typeface="Arial"/>
              <a:ea typeface="Arial"/>
              <a:cs typeface="Arial"/>
              <a:sym typeface="Arial"/>
            </a:endParaRPr>
          </a:p>
        </p:txBody>
      </p:sp>
      <p:sp>
        <p:nvSpPr>
          <p:cNvPr id="455" name="Google Shape;455;p19"/>
          <p:cNvSpPr txBox="1"/>
          <p:nvPr/>
        </p:nvSpPr>
        <p:spPr>
          <a:xfrm>
            <a:off x="9550630" y="2760445"/>
            <a:ext cx="467129"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 (c)</a:t>
            </a:r>
            <a:endParaRPr b="0" i="0" sz="800" u="none" cap="none" strike="noStrike">
              <a:solidFill>
                <a:srgbClr val="C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ph type="ctrTitle"/>
          </p:nvPr>
        </p:nvSpPr>
        <p:spPr>
          <a:xfrm>
            <a:off x="373624" y="2320413"/>
            <a:ext cx="11454582" cy="2310581"/>
          </a:xfrm>
          <a:prstGeom prst="rect">
            <a:avLst/>
          </a:prstGeom>
          <a:solidFill>
            <a:srgbClr val="7B98A1"/>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uk-UA" sz="4000">
                <a:solidFill>
                  <a:schemeClr val="lt1"/>
                </a:solidFill>
                <a:latin typeface="Arial"/>
                <a:ea typeface="Arial"/>
                <a:cs typeface="Arial"/>
                <a:sym typeface="Arial"/>
              </a:rPr>
              <a:t>Довідка про дослідження</a:t>
            </a:r>
            <a:endParaRPr sz="3600">
              <a:solidFill>
                <a:srgbClr val="FF0000"/>
              </a:solidFill>
              <a:latin typeface="Arial"/>
              <a:ea typeface="Arial"/>
              <a:cs typeface="Arial"/>
              <a:sym typeface="Arial"/>
            </a:endParaRPr>
          </a:p>
        </p:txBody>
      </p:sp>
      <p:sp>
        <p:nvSpPr>
          <p:cNvPr id="104" name="Google Shape;104;p2"/>
          <p:cNvSpPr txBox="1"/>
          <p:nvPr>
            <p:ph idx="1" type="subTitle"/>
          </p:nvPr>
        </p:nvSpPr>
        <p:spPr>
          <a:xfrm>
            <a:off x="167149" y="5801033"/>
            <a:ext cx="5574890" cy="9316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200"/>
              <a:buNone/>
            </a:pPr>
            <a:r>
              <a:rPr lang="uk-UA" sz="1200">
                <a:solidFill>
                  <a:schemeClr val="lt1"/>
                </a:solidFill>
              </a:rPr>
              <a:t>Контакт: Тетяна Ситник ​</a:t>
            </a:r>
            <a:endParaRPr/>
          </a:p>
          <a:p>
            <a:pPr indent="0" lvl="0" marL="0" rtl="0" algn="l">
              <a:lnSpc>
                <a:spcPct val="90000"/>
              </a:lnSpc>
              <a:spcBef>
                <a:spcPts val="600"/>
              </a:spcBef>
              <a:spcAft>
                <a:spcPts val="0"/>
              </a:spcAft>
              <a:buClr>
                <a:schemeClr val="lt1"/>
              </a:buClr>
              <a:buSzPts val="1200"/>
              <a:buNone/>
            </a:pPr>
            <a:r>
              <a:rPr lang="uk-UA" sz="1200">
                <a:solidFill>
                  <a:schemeClr val="lt1"/>
                </a:solidFill>
              </a:rPr>
              <a:t>Tetiana.Sytnyk@cbr.com.ua​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0"/>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Ставлення і поведінка щодо продуктів, які вироблені у ВМТГ</a:t>
            </a:r>
            <a:endParaRPr/>
          </a:p>
        </p:txBody>
      </p:sp>
      <p:sp>
        <p:nvSpPr>
          <p:cNvPr id="462" name="Google Shape;462;p20"/>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463" name="Google Shape;463;p20"/>
          <p:cNvGraphicFramePr/>
          <p:nvPr/>
        </p:nvGraphicFramePr>
        <p:xfrm>
          <a:off x="49161" y="2663946"/>
          <a:ext cx="3000000" cy="3000000"/>
        </p:xfrm>
        <a:graphic>
          <a:graphicData uri="http://schemas.openxmlformats.org/drawingml/2006/table">
            <a:tbl>
              <a:tblPr>
                <a:noFill/>
                <a:tableStyleId>{C916CE79-FF01-4477-825F-D5C962966431}</a:tableStyleId>
              </a:tblPr>
              <a:tblGrid>
                <a:gridCol w="2355375"/>
                <a:gridCol w="9757450"/>
              </a:tblGrid>
              <a:tr h="501325">
                <a:tc>
                  <a:txBody>
                    <a:bodyPr/>
                    <a:lstStyle/>
                    <a:p>
                      <a:pPr indent="0" lvl="0" marL="0" marR="0" rtl="0" algn="r">
                        <a:lnSpc>
                          <a:spcPct val="100000"/>
                        </a:lnSpc>
                        <a:spcBef>
                          <a:spcPts val="0"/>
                        </a:spcBef>
                        <a:spcAft>
                          <a:spcPts val="0"/>
                        </a:spcAft>
                        <a:buNone/>
                      </a:pPr>
                      <a:r>
                        <a:rPr b="0" i="0" lang="uk-UA" sz="1200" u="none" cap="none" strike="noStrike">
                          <a:solidFill>
                            <a:srgbClr val="000000"/>
                          </a:solidFill>
                          <a:latin typeface="Arial"/>
                          <a:ea typeface="Arial"/>
                          <a:cs typeface="Arial"/>
                          <a:sym typeface="Arial"/>
                        </a:rPr>
                        <a:t>Знаєте і регулярно купуєте ці продукти і товари</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501325">
                <a:tc>
                  <a:txBody>
                    <a:bodyPr/>
                    <a:lstStyle/>
                    <a:p>
                      <a:pPr indent="0" lvl="0" marL="0" marR="0" rtl="0" algn="r">
                        <a:lnSpc>
                          <a:spcPct val="100000"/>
                        </a:lnSpc>
                        <a:spcBef>
                          <a:spcPts val="0"/>
                        </a:spcBef>
                        <a:spcAft>
                          <a:spcPts val="0"/>
                        </a:spcAft>
                        <a:buNone/>
                      </a:pPr>
                      <a:r>
                        <a:rPr b="0" i="0" lang="uk-UA" sz="1200" u="none" cap="none" strike="noStrike">
                          <a:solidFill>
                            <a:srgbClr val="000000"/>
                          </a:solidFill>
                          <a:latin typeface="Arial"/>
                          <a:ea typeface="Arial"/>
                          <a:cs typeface="Arial"/>
                          <a:sym typeface="Arial"/>
                        </a:rPr>
                        <a:t>Знаєте і купуєте час від часу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01325">
                <a:tc>
                  <a:txBody>
                    <a:bodyPr/>
                    <a:lstStyle/>
                    <a:p>
                      <a:pPr indent="0" lvl="0" marL="0" marR="0" rtl="0" algn="r">
                        <a:lnSpc>
                          <a:spcPct val="100000"/>
                        </a:lnSpc>
                        <a:spcBef>
                          <a:spcPts val="0"/>
                        </a:spcBef>
                        <a:spcAft>
                          <a:spcPts val="0"/>
                        </a:spcAft>
                        <a:buNone/>
                      </a:pPr>
                      <a:r>
                        <a:rPr b="0" i="0" lang="uk-UA" sz="1200" u="none" cap="none" strike="noStrike">
                          <a:solidFill>
                            <a:srgbClr val="000000"/>
                          </a:solidFill>
                          <a:latin typeface="Arial"/>
                          <a:ea typeface="Arial"/>
                          <a:cs typeface="Arial"/>
                          <a:sym typeface="Arial"/>
                        </a:rPr>
                        <a:t>Знаєте, але не купуєте</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01325">
                <a:tc>
                  <a:txBody>
                    <a:bodyPr/>
                    <a:lstStyle/>
                    <a:p>
                      <a:pPr indent="0" lvl="0" marL="0" marR="0" rtl="0" algn="r">
                        <a:lnSpc>
                          <a:spcPct val="100000"/>
                        </a:lnSpc>
                        <a:spcBef>
                          <a:spcPts val="0"/>
                        </a:spcBef>
                        <a:spcAft>
                          <a:spcPts val="0"/>
                        </a:spcAft>
                        <a:buNone/>
                      </a:pPr>
                      <a:r>
                        <a:rPr b="0" i="0" lang="uk-UA" sz="1200" u="none" cap="none" strike="noStrike">
                          <a:solidFill>
                            <a:srgbClr val="000000"/>
                          </a:solidFill>
                          <a:latin typeface="Arial"/>
                          <a:ea typeface="Arial"/>
                          <a:cs typeface="Arial"/>
                          <a:sym typeface="Arial"/>
                        </a:rPr>
                        <a:t>Не знаєте і не купуєте</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01325">
                <a:tc>
                  <a:txBody>
                    <a:bodyPr/>
                    <a:lstStyle/>
                    <a:p>
                      <a:pPr indent="0" lvl="0" marL="0" marR="0" rtl="0" algn="r">
                        <a:lnSpc>
                          <a:spcPct val="100000"/>
                        </a:lnSpc>
                        <a:spcBef>
                          <a:spcPts val="0"/>
                        </a:spcBef>
                        <a:spcAft>
                          <a:spcPts val="0"/>
                        </a:spcAft>
                        <a:buNone/>
                      </a:pPr>
                      <a:r>
                        <a:rPr b="0" i="0" lang="uk-UA" sz="1200" u="none" cap="none" strike="noStrike">
                          <a:solidFill>
                            <a:srgbClr val="000000"/>
                          </a:solidFill>
                          <a:latin typeface="Arial"/>
                          <a:ea typeface="Arial"/>
                          <a:cs typeface="Arial"/>
                          <a:sym typeface="Arial"/>
                        </a:rPr>
                        <a:t>Інше</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01325">
                <a:tc>
                  <a:txBody>
                    <a:bodyPr/>
                    <a:lstStyle/>
                    <a:p>
                      <a:pPr indent="0" lvl="0" marL="0" marR="0" rtl="0" algn="r">
                        <a:lnSpc>
                          <a:spcPct val="100000"/>
                        </a:lnSpc>
                        <a:spcBef>
                          <a:spcPts val="0"/>
                        </a:spcBef>
                        <a:spcAft>
                          <a:spcPts val="0"/>
                        </a:spcAft>
                        <a:buNone/>
                      </a:pPr>
                      <a:r>
                        <a:rPr b="0" i="0" lang="uk-UA" sz="1200" u="none" cap="none" strike="noStrike">
                          <a:solidFill>
                            <a:srgbClr val="000000"/>
                          </a:solidFill>
                          <a:latin typeface="Arial"/>
                          <a:ea typeface="Arial"/>
                          <a:cs typeface="Arial"/>
                          <a:sym typeface="Arial"/>
                        </a:rPr>
                        <a:t>Важко сказати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464" name="Google Shape;464;p20"/>
          <p:cNvGraphicFramePr/>
          <p:nvPr/>
        </p:nvGraphicFramePr>
        <p:xfrm>
          <a:off x="2434285" y="2588872"/>
          <a:ext cx="1908000" cy="3132000"/>
        </p:xfrm>
        <a:graphic>
          <a:graphicData uri="http://schemas.openxmlformats.org/drawingml/2006/chart">
            <c:chart r:id="rId3"/>
          </a:graphicData>
        </a:graphic>
      </p:graphicFrame>
      <p:graphicFrame>
        <p:nvGraphicFramePr>
          <p:cNvPr id="465" name="Google Shape;465;p20"/>
          <p:cNvGraphicFramePr/>
          <p:nvPr/>
        </p:nvGraphicFramePr>
        <p:xfrm>
          <a:off x="2446866" y="2260979"/>
          <a:ext cx="3000000" cy="3000000"/>
        </p:xfrm>
        <a:graphic>
          <a:graphicData uri="http://schemas.openxmlformats.org/drawingml/2006/table">
            <a:tbl>
              <a:tblPr>
                <a:noFill/>
                <a:tableStyleId>{41833894-ECA0-4AC7-BF9E-5B81B1FD25B9}</a:tableStyleId>
              </a:tblPr>
              <a:tblGrid>
                <a:gridCol w="1935575"/>
                <a:gridCol w="1935575"/>
                <a:gridCol w="1935575"/>
                <a:gridCol w="1935575"/>
                <a:gridCol w="1935575"/>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Місто Вінниця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Села громади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Постійні мешканці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ВПО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66" name="Google Shape;466;p20"/>
          <p:cNvSpPr txBox="1"/>
          <p:nvPr/>
        </p:nvSpPr>
        <p:spPr>
          <a:xfrm>
            <a:off x="1" y="1955983"/>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Обізнаність про продукти і товари, які вироблені саме у Вінницькій громаді</a:t>
            </a:r>
            <a:endParaRPr/>
          </a:p>
        </p:txBody>
      </p:sp>
      <p:graphicFrame>
        <p:nvGraphicFramePr>
          <p:cNvPr id="467" name="Google Shape;467;p20"/>
          <p:cNvGraphicFramePr/>
          <p:nvPr/>
        </p:nvGraphicFramePr>
        <p:xfrm>
          <a:off x="4381087" y="2591724"/>
          <a:ext cx="1908000" cy="3132000"/>
        </p:xfrm>
        <a:graphic>
          <a:graphicData uri="http://schemas.openxmlformats.org/drawingml/2006/chart">
            <c:chart r:id="rId4"/>
          </a:graphicData>
        </a:graphic>
      </p:graphicFrame>
      <p:graphicFrame>
        <p:nvGraphicFramePr>
          <p:cNvPr id="468" name="Google Shape;468;p20"/>
          <p:cNvGraphicFramePr/>
          <p:nvPr/>
        </p:nvGraphicFramePr>
        <p:xfrm>
          <a:off x="6314364" y="2586020"/>
          <a:ext cx="1908000" cy="3132000"/>
        </p:xfrm>
        <a:graphic>
          <a:graphicData uri="http://schemas.openxmlformats.org/drawingml/2006/chart">
            <c:chart r:id="rId5"/>
          </a:graphicData>
        </a:graphic>
      </p:graphicFrame>
      <p:graphicFrame>
        <p:nvGraphicFramePr>
          <p:cNvPr id="469" name="Google Shape;469;p20"/>
          <p:cNvGraphicFramePr/>
          <p:nvPr/>
        </p:nvGraphicFramePr>
        <p:xfrm>
          <a:off x="8252693" y="2588872"/>
          <a:ext cx="1908000" cy="3132000"/>
        </p:xfrm>
        <a:graphic>
          <a:graphicData uri="http://schemas.openxmlformats.org/drawingml/2006/chart">
            <c:chart r:id="rId6"/>
          </a:graphicData>
        </a:graphic>
      </p:graphicFrame>
      <p:graphicFrame>
        <p:nvGraphicFramePr>
          <p:cNvPr id="470" name="Google Shape;470;p20"/>
          <p:cNvGraphicFramePr/>
          <p:nvPr/>
        </p:nvGraphicFramePr>
        <p:xfrm>
          <a:off x="10190598" y="2586020"/>
          <a:ext cx="1908000" cy="3132000"/>
        </p:xfrm>
        <a:graphic>
          <a:graphicData uri="http://schemas.openxmlformats.org/drawingml/2006/chart">
            <c:chart r:id="rId7"/>
          </a:graphicData>
        </a:graphic>
      </p:graphicFrame>
      <p:cxnSp>
        <p:nvCxnSpPr>
          <p:cNvPr id="471" name="Google Shape;471;p20"/>
          <p:cNvCxnSpPr/>
          <p:nvPr/>
        </p:nvCxnSpPr>
        <p:spPr>
          <a:xfrm>
            <a:off x="8196074" y="2292126"/>
            <a:ext cx="0" cy="3600000"/>
          </a:xfrm>
          <a:prstGeom prst="straightConnector1">
            <a:avLst/>
          </a:prstGeom>
          <a:noFill/>
          <a:ln cap="flat" cmpd="sng" w="19050">
            <a:solidFill>
              <a:srgbClr val="A5A5A5"/>
            </a:solidFill>
            <a:prstDash val="dot"/>
            <a:miter lim="800000"/>
            <a:headEnd len="sm" w="sm" type="none"/>
            <a:tailEnd len="sm" w="sm" type="none"/>
          </a:ln>
        </p:spPr>
      </p:cxnSp>
      <p:sp>
        <p:nvSpPr>
          <p:cNvPr id="472" name="Google Shape;472;p20"/>
          <p:cNvSpPr txBox="1"/>
          <p:nvPr/>
        </p:nvSpPr>
        <p:spPr>
          <a:xfrm>
            <a:off x="59589" y="6389746"/>
            <a:ext cx="2232000" cy="21544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00000"/>
              </a:buClr>
              <a:buSzPts val="750"/>
              <a:buFont typeface="Arial"/>
              <a:buNone/>
            </a:pPr>
            <a:r>
              <a:rPr lang="uk-UA" sz="750">
                <a:solidFill>
                  <a:srgbClr val="C00000"/>
                </a:solidFill>
                <a:latin typeface="Arial"/>
                <a:ea typeface="Arial"/>
                <a:cs typeface="Arial"/>
                <a:sym typeface="Arial"/>
              </a:rPr>
              <a:t>(a) (b) </a:t>
            </a:r>
            <a:r>
              <a:rPr lang="uk-UA" sz="750">
                <a:solidFill>
                  <a:srgbClr val="7F7F7F"/>
                </a:solidFill>
                <a:latin typeface="Arial"/>
                <a:ea typeface="Arial"/>
                <a:cs typeface="Arial"/>
                <a:sym typeface="Arial"/>
              </a:rPr>
              <a:t>- Значимо вище між групами на рівні 90%</a:t>
            </a:r>
            <a:endParaRPr/>
          </a:p>
        </p:txBody>
      </p:sp>
      <p:sp>
        <p:nvSpPr>
          <p:cNvPr id="473" name="Google Shape;473;p20"/>
          <p:cNvSpPr txBox="1"/>
          <p:nvPr/>
        </p:nvSpPr>
        <p:spPr>
          <a:xfrm>
            <a:off x="92596" y="2371729"/>
            <a:ext cx="2109829"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474" name="Google Shape;474;p20"/>
          <p:cNvSpPr txBox="1"/>
          <p:nvPr/>
        </p:nvSpPr>
        <p:spPr>
          <a:xfrm>
            <a:off x="7289136" y="2806004"/>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475" name="Google Shape;475;p20"/>
          <p:cNvSpPr txBox="1"/>
          <p:nvPr/>
        </p:nvSpPr>
        <p:spPr>
          <a:xfrm>
            <a:off x="7846142" y="6601284"/>
            <a:ext cx="3901115" cy="215444"/>
          </a:xfrm>
          <a:prstGeom prst="rect">
            <a:avLst/>
          </a:prstGeom>
          <a:noFill/>
          <a:ln>
            <a:noFill/>
          </a:ln>
        </p:spPr>
        <p:txBody>
          <a:bodyPr anchorCtr="0" anchor="t" bIns="45700" lIns="91425" spcFirstLastPara="1" rIns="91425" wrap="square" tIns="45700">
            <a:spAutoFit/>
          </a:bodyPr>
          <a:lstStyle/>
          <a:p>
            <a:pPr indent="0" lvl="0" marL="180340" marR="0" rtl="0" algn="l">
              <a:lnSpc>
                <a:spcPct val="100000"/>
              </a:lnSpc>
              <a:spcBef>
                <a:spcPts val="0"/>
              </a:spcBef>
              <a:spcAft>
                <a:spcPts val="0"/>
              </a:spcAft>
              <a:buClr>
                <a:srgbClr val="585858"/>
              </a:buClr>
              <a:buSzPts val="800"/>
              <a:buFont typeface="Arial"/>
              <a:buNone/>
            </a:pPr>
            <a:r>
              <a:rPr b="1" i="0" lang="uk-UA" sz="800" u="none" cap="none" strike="noStrike">
                <a:solidFill>
                  <a:srgbClr val="585858"/>
                </a:solidFill>
                <a:latin typeface="Arial"/>
                <a:ea typeface="Arial"/>
                <a:cs typeface="Arial"/>
                <a:sym typeface="Arial"/>
              </a:rPr>
              <a:t>6.4. </a:t>
            </a:r>
            <a:r>
              <a:rPr i="0" lang="uk-UA" sz="800" u="none" cap="none" strike="noStrike">
                <a:solidFill>
                  <a:srgbClr val="585858"/>
                </a:solidFill>
                <a:latin typeface="Arial"/>
                <a:ea typeface="Arial"/>
                <a:cs typeface="Arial"/>
                <a:sym typeface="Arial"/>
              </a:rPr>
              <a:t>Чи знаєте Ви продукти і товари, які вироблені саме у Вінницькій громаді? </a:t>
            </a:r>
            <a:endParaRPr/>
          </a:p>
        </p:txBody>
      </p:sp>
      <p:graphicFrame>
        <p:nvGraphicFramePr>
          <p:cNvPr id="476" name="Google Shape;476;p20"/>
          <p:cNvGraphicFramePr/>
          <p:nvPr/>
        </p:nvGraphicFramePr>
        <p:xfrm>
          <a:off x="2385907" y="5702958"/>
          <a:ext cx="3000000" cy="3000000"/>
        </p:xfrm>
        <a:graphic>
          <a:graphicData uri="http://schemas.openxmlformats.org/drawingml/2006/table">
            <a:tbl>
              <a:tblPr>
                <a:noFill/>
                <a:tableStyleId>{41833894-ECA0-4AC7-BF9E-5B81B1FD25B9}</a:tableStyleId>
              </a:tblPr>
              <a:tblGrid>
                <a:gridCol w="1931475"/>
                <a:gridCol w="1931475"/>
                <a:gridCol w="1931475"/>
                <a:gridCol w="1931475"/>
                <a:gridCol w="1931475"/>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N=817</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N=751</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N=66</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N=645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N=172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77" name="Google Shape;477;p20"/>
          <p:cNvSpPr txBox="1"/>
          <p:nvPr/>
        </p:nvSpPr>
        <p:spPr>
          <a:xfrm>
            <a:off x="11438268" y="6257378"/>
            <a:ext cx="734496" cy="2077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uk-UA" sz="700">
                <a:solidFill>
                  <a:srgbClr val="FF0000"/>
                </a:solidFill>
                <a:latin typeface="Arial"/>
                <a:ea typeface="Arial"/>
                <a:cs typeface="Arial"/>
                <a:sym typeface="Arial"/>
              </a:rPr>
              <a:t>*</a:t>
            </a:r>
            <a:r>
              <a:rPr lang="uk-UA" sz="700">
                <a:solidFill>
                  <a:schemeClr val="dk1"/>
                </a:solidFill>
                <a:latin typeface="Arial"/>
                <a:ea typeface="Arial"/>
                <a:cs typeface="Arial"/>
                <a:sym typeface="Arial"/>
              </a:rPr>
              <a:t> </a:t>
            </a:r>
            <a:r>
              <a:rPr lang="uk-UA" sz="750">
                <a:solidFill>
                  <a:srgbClr val="7F7F7F"/>
                </a:solidFill>
                <a:latin typeface="Arial"/>
                <a:ea typeface="Arial"/>
                <a:cs typeface="Arial"/>
                <a:sym typeface="Arial"/>
              </a:rPr>
              <a:t>- мала база</a:t>
            </a:r>
            <a:endParaRPr/>
          </a:p>
        </p:txBody>
      </p:sp>
      <p:sp>
        <p:nvSpPr>
          <p:cNvPr id="478" name="Google Shape;478;p20"/>
          <p:cNvSpPr txBox="1"/>
          <p:nvPr/>
        </p:nvSpPr>
        <p:spPr>
          <a:xfrm>
            <a:off x="5584457" y="3311446"/>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479" name="Google Shape;479;p20"/>
          <p:cNvSpPr txBox="1"/>
          <p:nvPr/>
        </p:nvSpPr>
        <p:spPr>
          <a:xfrm>
            <a:off x="6594905" y="5313847"/>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480" name="Google Shape;480;p20"/>
          <p:cNvSpPr txBox="1"/>
          <p:nvPr/>
        </p:nvSpPr>
        <p:spPr>
          <a:xfrm>
            <a:off x="11555761" y="3311446"/>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481" name="Google Shape;481;p20"/>
          <p:cNvSpPr txBox="1"/>
          <p:nvPr/>
        </p:nvSpPr>
        <p:spPr>
          <a:xfrm>
            <a:off x="8597349" y="4319252"/>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482" name="Google Shape;482;p20"/>
          <p:cNvSpPr txBox="1"/>
          <p:nvPr/>
        </p:nvSpPr>
        <p:spPr>
          <a:xfrm>
            <a:off x="314631" y="754913"/>
            <a:ext cx="11353493" cy="102209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Більшість знають про продукти, вироблені у Вінницькій МТГ, проте переважно купують їх час від часу. Лише 28% регулярно купують продукти вироблені у Вінницькій МТГ.  Ця частка є вищою серед мешканців сіл громади.</a:t>
            </a:r>
            <a:endParaRPr sz="1600">
              <a:solidFill>
                <a:schemeClr val="dk1"/>
              </a:solidFill>
              <a:latin typeface="Play"/>
              <a:ea typeface="Play"/>
              <a:cs typeface="Play"/>
              <a:sym typeface="Pl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21"/>
          <p:cNvSpPr txBox="1"/>
          <p:nvPr>
            <p:ph type="title"/>
          </p:nvPr>
        </p:nvSpPr>
        <p:spPr>
          <a:xfrm>
            <a:off x="314631" y="109488"/>
            <a:ext cx="10461523" cy="6567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r>
              <a:rPr lang="uk-UA" sz="2400"/>
              <a:t>Наявність серед членів родини тих, хто зараз служать в Силах оборони.</a:t>
            </a:r>
            <a:br>
              <a:rPr lang="uk-UA" sz="2400"/>
            </a:br>
            <a:r>
              <a:rPr lang="uk-UA" sz="2400"/>
              <a:t>Особиста участь у бойових діях</a:t>
            </a:r>
            <a:endParaRPr/>
          </a:p>
        </p:txBody>
      </p:sp>
      <p:sp>
        <p:nvSpPr>
          <p:cNvPr id="489" name="Google Shape;489;p21"/>
          <p:cNvSpPr txBox="1"/>
          <p:nvPr/>
        </p:nvSpPr>
        <p:spPr>
          <a:xfrm>
            <a:off x="6976533" y="6346458"/>
            <a:ext cx="4770725" cy="461665"/>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21.</a:t>
            </a:r>
            <a:r>
              <a:rPr b="1" lang="uk-UA" sz="800">
                <a:solidFill>
                  <a:srgbClr val="585858"/>
                </a:solidFill>
                <a:latin typeface="Arial"/>
                <a:ea typeface="Arial"/>
                <a:cs typeface="Arial"/>
                <a:sym typeface="Arial"/>
              </a:rPr>
              <a:t>8</a:t>
            </a:r>
            <a:r>
              <a:rPr b="1" i="0" lang="uk-UA" sz="800" u="none" cap="none" strike="noStrike">
                <a:solidFill>
                  <a:srgbClr val="585858"/>
                </a:solidFill>
                <a:latin typeface="Arial"/>
                <a:ea typeface="Arial"/>
                <a:cs typeface="Arial"/>
                <a:sym typeface="Arial"/>
              </a:rPr>
              <a:t>. </a:t>
            </a:r>
            <a:r>
              <a:rPr i="0" lang="uk-UA" sz="800" u="none" cap="none" strike="noStrike">
                <a:solidFill>
                  <a:srgbClr val="585858"/>
                </a:solidFill>
                <a:latin typeface="Arial"/>
                <a:ea typeface="Arial"/>
                <a:cs typeface="Arial"/>
                <a:sym typeface="Arial"/>
              </a:rPr>
              <a:t>Серед найближчих Вам людей — чоловік / дружина, партнер / партнерка, брат / сестра, батько або мати — чи є ті, хто зараз служать в ЗСУ або інших підрозділах сил оборони України? </a:t>
            </a:r>
            <a:r>
              <a:rPr b="1" i="0" lang="uk-UA" sz="800" u="none" cap="none" strike="noStrike">
                <a:solidFill>
                  <a:srgbClr val="585858"/>
                </a:solidFill>
                <a:latin typeface="Arial"/>
                <a:ea typeface="Arial"/>
                <a:cs typeface="Arial"/>
                <a:sym typeface="Arial"/>
              </a:rPr>
              <a:t>21.</a:t>
            </a:r>
            <a:r>
              <a:rPr b="1" lang="uk-UA" sz="800">
                <a:solidFill>
                  <a:srgbClr val="585858"/>
                </a:solidFill>
                <a:latin typeface="Arial"/>
                <a:ea typeface="Arial"/>
                <a:cs typeface="Arial"/>
                <a:sym typeface="Arial"/>
              </a:rPr>
              <a:t>9</a:t>
            </a:r>
            <a:r>
              <a:rPr b="1" i="0" lang="uk-UA" sz="800" u="none" cap="none" strike="noStrike">
                <a:solidFill>
                  <a:srgbClr val="585858"/>
                </a:solidFill>
                <a:latin typeface="Arial"/>
                <a:ea typeface="Arial"/>
                <a:cs typeface="Arial"/>
                <a:sym typeface="Arial"/>
              </a:rPr>
              <a:t>. </a:t>
            </a:r>
            <a:r>
              <a:rPr i="0" lang="uk-UA" sz="800" u="none" cap="none" strike="noStrike">
                <a:solidFill>
                  <a:srgbClr val="585858"/>
                </a:solidFill>
                <a:latin typeface="Arial"/>
                <a:ea typeface="Arial"/>
                <a:cs typeface="Arial"/>
                <a:sym typeface="Arial"/>
              </a:rPr>
              <a:t>Чи брали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особисто участь у бойових діях у 2014-2021 роках та у 2022-2024 роках?</a:t>
            </a:r>
            <a:endParaRPr/>
          </a:p>
        </p:txBody>
      </p:sp>
      <p:sp>
        <p:nvSpPr>
          <p:cNvPr id="490" name="Google Shape;490;p21"/>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491" name="Google Shape;491;p21"/>
          <p:cNvGraphicFramePr/>
          <p:nvPr/>
        </p:nvGraphicFramePr>
        <p:xfrm>
          <a:off x="2385907" y="4080634"/>
          <a:ext cx="3000000" cy="3000000"/>
        </p:xfrm>
        <a:graphic>
          <a:graphicData uri="http://schemas.openxmlformats.org/drawingml/2006/table">
            <a:tbl>
              <a:tblPr>
                <a:noFill/>
                <a:tableStyleId>{41833894-ECA0-4AC7-BF9E-5B81B1FD25B9}</a:tableStyleId>
              </a:tblPr>
              <a:tblGrid>
                <a:gridCol w="1931475"/>
                <a:gridCol w="1931475"/>
                <a:gridCol w="1931475"/>
                <a:gridCol w="1931475"/>
                <a:gridCol w="1931475"/>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N=817</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N=751</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N=66</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N=645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N=172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492" name="Google Shape;492;p21"/>
          <p:cNvGraphicFramePr/>
          <p:nvPr/>
        </p:nvGraphicFramePr>
        <p:xfrm>
          <a:off x="49161" y="2663948"/>
          <a:ext cx="3000000" cy="3000000"/>
        </p:xfrm>
        <a:graphic>
          <a:graphicData uri="http://schemas.openxmlformats.org/drawingml/2006/table">
            <a:tbl>
              <a:tblPr>
                <a:noFill/>
                <a:tableStyleId>{C916CE79-FF01-4477-825F-D5C962966431}</a:tableStyleId>
              </a:tblPr>
              <a:tblGrid>
                <a:gridCol w="2355375"/>
                <a:gridCol w="9757450"/>
              </a:tblGrid>
              <a:tr h="234000">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Так, служать у зоні активних бойових дій</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234000">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Так, служать у тилових районах</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34000">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Так, перебувають на навчанні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34000">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Інше</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34000">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Ні, немає</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34000">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Важко сказати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493" name="Google Shape;493;p21"/>
          <p:cNvGraphicFramePr/>
          <p:nvPr/>
        </p:nvGraphicFramePr>
        <p:xfrm>
          <a:off x="2434285" y="2618368"/>
          <a:ext cx="1908000" cy="1476000"/>
        </p:xfrm>
        <a:graphic>
          <a:graphicData uri="http://schemas.openxmlformats.org/drawingml/2006/chart">
            <c:chart r:id="rId3"/>
          </a:graphicData>
        </a:graphic>
      </p:graphicFrame>
      <p:graphicFrame>
        <p:nvGraphicFramePr>
          <p:cNvPr id="494" name="Google Shape;494;p21"/>
          <p:cNvGraphicFramePr/>
          <p:nvPr/>
        </p:nvGraphicFramePr>
        <p:xfrm>
          <a:off x="2446866" y="2260979"/>
          <a:ext cx="3000000" cy="3000000"/>
        </p:xfrm>
        <a:graphic>
          <a:graphicData uri="http://schemas.openxmlformats.org/drawingml/2006/table">
            <a:tbl>
              <a:tblPr>
                <a:noFill/>
                <a:tableStyleId>{41833894-ECA0-4AC7-BF9E-5B81B1FD25B9}</a:tableStyleId>
              </a:tblPr>
              <a:tblGrid>
                <a:gridCol w="1935575"/>
                <a:gridCol w="1935575"/>
                <a:gridCol w="1935575"/>
                <a:gridCol w="1935575"/>
                <a:gridCol w="1935575"/>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Місто Вінниця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Села громади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Постійні мешканці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ВПО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95" name="Google Shape;495;p21"/>
          <p:cNvSpPr txBox="1"/>
          <p:nvPr/>
        </p:nvSpPr>
        <p:spPr>
          <a:xfrm>
            <a:off x="1" y="1955983"/>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Чи є серед найближчих людей ті, хто зараз служать в ЗСУ або інших підрозділах сил оборони України </a:t>
            </a:r>
            <a:endParaRPr/>
          </a:p>
        </p:txBody>
      </p:sp>
      <p:graphicFrame>
        <p:nvGraphicFramePr>
          <p:cNvPr id="496" name="Google Shape;496;p21"/>
          <p:cNvGraphicFramePr/>
          <p:nvPr/>
        </p:nvGraphicFramePr>
        <p:xfrm>
          <a:off x="4381087" y="2621220"/>
          <a:ext cx="1908000" cy="1476000"/>
        </p:xfrm>
        <a:graphic>
          <a:graphicData uri="http://schemas.openxmlformats.org/drawingml/2006/chart">
            <c:chart r:id="rId4"/>
          </a:graphicData>
        </a:graphic>
      </p:graphicFrame>
      <p:graphicFrame>
        <p:nvGraphicFramePr>
          <p:cNvPr id="497" name="Google Shape;497;p21"/>
          <p:cNvGraphicFramePr/>
          <p:nvPr/>
        </p:nvGraphicFramePr>
        <p:xfrm>
          <a:off x="6314364" y="2615516"/>
          <a:ext cx="1908000" cy="1476000"/>
        </p:xfrm>
        <a:graphic>
          <a:graphicData uri="http://schemas.openxmlformats.org/drawingml/2006/chart">
            <c:chart r:id="rId5"/>
          </a:graphicData>
        </a:graphic>
      </p:graphicFrame>
      <p:graphicFrame>
        <p:nvGraphicFramePr>
          <p:cNvPr id="498" name="Google Shape;498;p21"/>
          <p:cNvGraphicFramePr/>
          <p:nvPr/>
        </p:nvGraphicFramePr>
        <p:xfrm>
          <a:off x="8252693" y="2618368"/>
          <a:ext cx="1908000" cy="1476000"/>
        </p:xfrm>
        <a:graphic>
          <a:graphicData uri="http://schemas.openxmlformats.org/drawingml/2006/chart">
            <c:chart r:id="rId6"/>
          </a:graphicData>
        </a:graphic>
      </p:graphicFrame>
      <p:graphicFrame>
        <p:nvGraphicFramePr>
          <p:cNvPr id="499" name="Google Shape;499;p21"/>
          <p:cNvGraphicFramePr/>
          <p:nvPr/>
        </p:nvGraphicFramePr>
        <p:xfrm>
          <a:off x="10190598" y="2615516"/>
          <a:ext cx="1908000" cy="1476000"/>
        </p:xfrm>
        <a:graphic>
          <a:graphicData uri="http://schemas.openxmlformats.org/drawingml/2006/chart">
            <c:chart r:id="rId7"/>
          </a:graphicData>
        </a:graphic>
      </p:graphicFrame>
      <p:cxnSp>
        <p:nvCxnSpPr>
          <p:cNvPr id="500" name="Google Shape;500;p21"/>
          <p:cNvCxnSpPr/>
          <p:nvPr/>
        </p:nvCxnSpPr>
        <p:spPr>
          <a:xfrm>
            <a:off x="8196074" y="2292126"/>
            <a:ext cx="0" cy="1980000"/>
          </a:xfrm>
          <a:prstGeom prst="straightConnector1">
            <a:avLst/>
          </a:prstGeom>
          <a:noFill/>
          <a:ln cap="flat" cmpd="sng" w="19050">
            <a:solidFill>
              <a:srgbClr val="A5A5A5"/>
            </a:solidFill>
            <a:prstDash val="dot"/>
            <a:miter lim="800000"/>
            <a:headEnd len="sm" w="sm" type="none"/>
            <a:tailEnd len="sm" w="sm" type="none"/>
          </a:ln>
        </p:spPr>
      </p:cxnSp>
      <p:graphicFrame>
        <p:nvGraphicFramePr>
          <p:cNvPr id="501" name="Google Shape;501;p21"/>
          <p:cNvGraphicFramePr/>
          <p:nvPr/>
        </p:nvGraphicFramePr>
        <p:xfrm>
          <a:off x="2386401" y="6084145"/>
          <a:ext cx="3000000" cy="3000000"/>
        </p:xfrm>
        <a:graphic>
          <a:graphicData uri="http://schemas.openxmlformats.org/drawingml/2006/table">
            <a:tbl>
              <a:tblPr>
                <a:noFill/>
                <a:tableStyleId>{41833894-ECA0-4AC7-BF9E-5B81B1FD25B9}</a:tableStyleId>
              </a:tblPr>
              <a:tblGrid>
                <a:gridCol w="1938575"/>
                <a:gridCol w="1938575"/>
                <a:gridCol w="1938575"/>
                <a:gridCol w="1938575"/>
                <a:gridCol w="1938575"/>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N=817</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N=751</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N=66</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N=645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N=172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02" name="Google Shape;502;p21"/>
          <p:cNvGraphicFramePr/>
          <p:nvPr/>
        </p:nvGraphicFramePr>
        <p:xfrm>
          <a:off x="49161" y="5135687"/>
          <a:ext cx="3000000" cy="3000000"/>
        </p:xfrm>
        <a:graphic>
          <a:graphicData uri="http://schemas.openxmlformats.org/drawingml/2006/table">
            <a:tbl>
              <a:tblPr>
                <a:noFill/>
                <a:tableStyleId>{C916CE79-FF01-4477-825F-D5C962966431}</a:tableStyleId>
              </a:tblPr>
              <a:tblGrid>
                <a:gridCol w="2355375"/>
                <a:gridCol w="9757450"/>
              </a:tblGrid>
              <a:tr h="234000">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Так, у 2014-2021 роках (участь в АТО)</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234000">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Так, у 2022-2024 роках</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34000">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Ні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34000">
                <a:tc>
                  <a:txBody>
                    <a:bodyPr/>
                    <a:lstStyle/>
                    <a:p>
                      <a:pPr indent="0" lvl="0" marL="0" marR="0" rtl="0" algn="r">
                        <a:lnSpc>
                          <a:spcPct val="100000"/>
                        </a:lnSpc>
                        <a:spcBef>
                          <a:spcPts val="0"/>
                        </a:spcBef>
                        <a:spcAft>
                          <a:spcPts val="0"/>
                        </a:spcAft>
                        <a:buNone/>
                      </a:pPr>
                      <a:r>
                        <a:rPr b="0" i="0" lang="uk-UA" sz="1000" u="none" cap="none" strike="noStrike">
                          <a:solidFill>
                            <a:srgbClr val="000000"/>
                          </a:solidFill>
                          <a:latin typeface="Arial"/>
                          <a:ea typeface="Arial"/>
                          <a:cs typeface="Arial"/>
                          <a:sym typeface="Arial"/>
                        </a:rPr>
                        <a:t>Важко сказати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03" name="Google Shape;503;p21"/>
          <p:cNvGraphicFramePr/>
          <p:nvPr/>
        </p:nvGraphicFramePr>
        <p:xfrm>
          <a:off x="2434285" y="5116873"/>
          <a:ext cx="1908000" cy="972000"/>
        </p:xfrm>
        <a:graphic>
          <a:graphicData uri="http://schemas.openxmlformats.org/drawingml/2006/chart">
            <c:chart r:id="rId8"/>
          </a:graphicData>
        </a:graphic>
      </p:graphicFrame>
      <p:graphicFrame>
        <p:nvGraphicFramePr>
          <p:cNvPr id="504" name="Google Shape;504;p21"/>
          <p:cNvGraphicFramePr/>
          <p:nvPr/>
        </p:nvGraphicFramePr>
        <p:xfrm>
          <a:off x="2446866" y="4732718"/>
          <a:ext cx="3000000" cy="3000000"/>
        </p:xfrm>
        <a:graphic>
          <a:graphicData uri="http://schemas.openxmlformats.org/drawingml/2006/table">
            <a:tbl>
              <a:tblPr>
                <a:noFill/>
                <a:tableStyleId>{41833894-ECA0-4AC7-BF9E-5B81B1FD25B9}</a:tableStyleId>
              </a:tblPr>
              <a:tblGrid>
                <a:gridCol w="1935575"/>
                <a:gridCol w="1935575"/>
                <a:gridCol w="1935575"/>
                <a:gridCol w="1935575"/>
                <a:gridCol w="1935575"/>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Місто Вінниця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Села громади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Постійні мешканці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ВПО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05" name="Google Shape;505;p21"/>
          <p:cNvSpPr txBox="1"/>
          <p:nvPr/>
        </p:nvSpPr>
        <p:spPr>
          <a:xfrm>
            <a:off x="1" y="4427722"/>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Чи брали особисто участь у бойових діях у 2014-2021 роках та у 2022-2024 роках</a:t>
            </a:r>
            <a:endParaRPr/>
          </a:p>
        </p:txBody>
      </p:sp>
      <p:graphicFrame>
        <p:nvGraphicFramePr>
          <p:cNvPr id="506" name="Google Shape;506;p21"/>
          <p:cNvGraphicFramePr/>
          <p:nvPr/>
        </p:nvGraphicFramePr>
        <p:xfrm>
          <a:off x="4381087" y="5119725"/>
          <a:ext cx="1908000" cy="972000"/>
        </p:xfrm>
        <a:graphic>
          <a:graphicData uri="http://schemas.openxmlformats.org/drawingml/2006/chart">
            <c:chart r:id="rId9"/>
          </a:graphicData>
        </a:graphic>
      </p:graphicFrame>
      <p:graphicFrame>
        <p:nvGraphicFramePr>
          <p:cNvPr id="507" name="Google Shape;507;p21"/>
          <p:cNvGraphicFramePr/>
          <p:nvPr/>
        </p:nvGraphicFramePr>
        <p:xfrm>
          <a:off x="6314364" y="5114021"/>
          <a:ext cx="1908000" cy="972000"/>
        </p:xfrm>
        <a:graphic>
          <a:graphicData uri="http://schemas.openxmlformats.org/drawingml/2006/chart">
            <c:chart r:id="rId10"/>
          </a:graphicData>
        </a:graphic>
      </p:graphicFrame>
      <p:graphicFrame>
        <p:nvGraphicFramePr>
          <p:cNvPr id="508" name="Google Shape;508;p21"/>
          <p:cNvGraphicFramePr/>
          <p:nvPr/>
        </p:nvGraphicFramePr>
        <p:xfrm>
          <a:off x="8252693" y="5116873"/>
          <a:ext cx="1908000" cy="972000"/>
        </p:xfrm>
        <a:graphic>
          <a:graphicData uri="http://schemas.openxmlformats.org/drawingml/2006/chart">
            <c:chart r:id="rId11"/>
          </a:graphicData>
        </a:graphic>
      </p:graphicFrame>
      <p:graphicFrame>
        <p:nvGraphicFramePr>
          <p:cNvPr id="509" name="Google Shape;509;p21"/>
          <p:cNvGraphicFramePr/>
          <p:nvPr/>
        </p:nvGraphicFramePr>
        <p:xfrm>
          <a:off x="10190598" y="5114021"/>
          <a:ext cx="1908000" cy="972000"/>
        </p:xfrm>
        <a:graphic>
          <a:graphicData uri="http://schemas.openxmlformats.org/drawingml/2006/chart">
            <c:chart r:id="rId12"/>
          </a:graphicData>
        </a:graphic>
      </p:graphicFrame>
      <p:cxnSp>
        <p:nvCxnSpPr>
          <p:cNvPr id="510" name="Google Shape;510;p21"/>
          <p:cNvCxnSpPr/>
          <p:nvPr/>
        </p:nvCxnSpPr>
        <p:spPr>
          <a:xfrm>
            <a:off x="8196074" y="4763865"/>
            <a:ext cx="0" cy="1512000"/>
          </a:xfrm>
          <a:prstGeom prst="straightConnector1">
            <a:avLst/>
          </a:prstGeom>
          <a:noFill/>
          <a:ln cap="flat" cmpd="sng" w="19050">
            <a:solidFill>
              <a:srgbClr val="A5A5A5"/>
            </a:solidFill>
            <a:prstDash val="dot"/>
            <a:miter lim="800000"/>
            <a:headEnd len="sm" w="sm" type="none"/>
            <a:tailEnd len="sm" w="sm" type="none"/>
          </a:ln>
        </p:spPr>
      </p:cxnSp>
      <p:sp>
        <p:nvSpPr>
          <p:cNvPr id="511" name="Google Shape;511;p21"/>
          <p:cNvSpPr txBox="1"/>
          <p:nvPr/>
        </p:nvSpPr>
        <p:spPr>
          <a:xfrm>
            <a:off x="92597" y="4838066"/>
            <a:ext cx="1513705"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512" name="Google Shape;512;p21"/>
          <p:cNvSpPr txBox="1"/>
          <p:nvPr/>
        </p:nvSpPr>
        <p:spPr>
          <a:xfrm>
            <a:off x="59589" y="6389746"/>
            <a:ext cx="2232000" cy="21544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00000"/>
              </a:buClr>
              <a:buSzPts val="750"/>
              <a:buFont typeface="Arial"/>
              <a:buNone/>
            </a:pPr>
            <a:r>
              <a:rPr lang="uk-UA" sz="750">
                <a:solidFill>
                  <a:srgbClr val="C00000"/>
                </a:solidFill>
                <a:latin typeface="Arial"/>
                <a:ea typeface="Arial"/>
                <a:cs typeface="Arial"/>
                <a:sym typeface="Arial"/>
              </a:rPr>
              <a:t>(a) (b) </a:t>
            </a:r>
            <a:r>
              <a:rPr lang="uk-UA" sz="750">
                <a:solidFill>
                  <a:srgbClr val="7F7F7F"/>
                </a:solidFill>
                <a:latin typeface="Arial"/>
                <a:ea typeface="Arial"/>
                <a:cs typeface="Arial"/>
                <a:sym typeface="Arial"/>
              </a:rPr>
              <a:t>- Значимо вище між групами на рівні 90%</a:t>
            </a:r>
            <a:endParaRPr/>
          </a:p>
        </p:txBody>
      </p:sp>
      <p:sp>
        <p:nvSpPr>
          <p:cNvPr id="513" name="Google Shape;513;p21"/>
          <p:cNvSpPr txBox="1"/>
          <p:nvPr/>
        </p:nvSpPr>
        <p:spPr>
          <a:xfrm>
            <a:off x="92597" y="2371729"/>
            <a:ext cx="1488404"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514" name="Google Shape;514;p21"/>
          <p:cNvSpPr txBox="1"/>
          <p:nvPr/>
        </p:nvSpPr>
        <p:spPr>
          <a:xfrm>
            <a:off x="8777781" y="2902846"/>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515" name="Google Shape;515;p21"/>
          <p:cNvSpPr txBox="1"/>
          <p:nvPr/>
        </p:nvSpPr>
        <p:spPr>
          <a:xfrm>
            <a:off x="11484008" y="3604063"/>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516" name="Google Shape;516;p21"/>
          <p:cNvSpPr txBox="1"/>
          <p:nvPr/>
        </p:nvSpPr>
        <p:spPr>
          <a:xfrm>
            <a:off x="9909829" y="5621148"/>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517" name="Google Shape;517;p21"/>
          <p:cNvSpPr txBox="1"/>
          <p:nvPr/>
        </p:nvSpPr>
        <p:spPr>
          <a:xfrm>
            <a:off x="314631" y="832156"/>
            <a:ext cx="11621201" cy="112590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Майже половина (45%) опитаних відповіли, що мають близьких родичів, які служать у Силах оборони, з них 30% повідомили, що їх родичі служать у зоні активних бойових дій. Серед мешканців ВПО менша частка – 31% - мають близьких родичів, які служать в Силах оборони. </a:t>
            </a:r>
            <a:endParaRPr/>
          </a:p>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Особисто брали або беруть участь у бойових діях 5% опитаних.</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22"/>
          <p:cNvSpPr txBox="1"/>
          <p:nvPr>
            <p:ph type="title"/>
          </p:nvPr>
        </p:nvSpPr>
        <p:spPr>
          <a:xfrm>
            <a:off x="831850" y="2743200"/>
            <a:ext cx="8361311" cy="1347019"/>
          </a:xfrm>
          <a:prstGeom prst="rect">
            <a:avLst/>
          </a:prstGeom>
          <a:solidFill>
            <a:srgbClr val="7B98A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uk-UA" sz="4400">
                <a:solidFill>
                  <a:schemeClr val="lt1"/>
                </a:solidFill>
              </a:rPr>
              <a:t>Роздрібна торгівля</a:t>
            </a:r>
            <a:endParaRPr/>
          </a:p>
        </p:txBody>
      </p:sp>
      <p:sp>
        <p:nvSpPr>
          <p:cNvPr id="523" name="Google Shape;523;p22"/>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23"/>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Роздрібна торгівля і громадське харчування</a:t>
            </a:r>
            <a:endParaRPr/>
          </a:p>
        </p:txBody>
      </p:sp>
      <p:sp>
        <p:nvSpPr>
          <p:cNvPr id="530" name="Google Shape;530;p23"/>
          <p:cNvSpPr txBox="1"/>
          <p:nvPr/>
        </p:nvSpPr>
        <p:spPr>
          <a:xfrm>
            <a:off x="314631" y="773164"/>
            <a:ext cx="11621201" cy="1062429"/>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Структура відвідування закладів роздрібної торгівлі і громадського харчування зазнала змін: мешканці стали рідше відвідувати продовольчі і непродовольчі ринки, натомість зростає відвідування великих торгівельних центрів. Основним місцем для покупок є супермаркет. Рівень відвідування кав’ярень і кафе є стабільним порівняно до 2019 року, проте рівень відвідування ресторанів зменшився у 2024 році порівняно до 2019 року. Задоволеність аспектами роздрібної торгівлі і громадського харчування зросла, за винятком оцінки облаштованості та санітарного стану продовольчих ринків, що залишається стабільно низькою.</a:t>
            </a:r>
            <a:endParaRPr/>
          </a:p>
        </p:txBody>
      </p:sp>
      <p:sp>
        <p:nvSpPr>
          <p:cNvPr id="531" name="Google Shape;531;p23"/>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532" name="Google Shape;532;p23"/>
          <p:cNvGraphicFramePr/>
          <p:nvPr/>
        </p:nvGraphicFramePr>
        <p:xfrm>
          <a:off x="2773488" y="6008378"/>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33" name="Google Shape;533;p23"/>
          <p:cNvGraphicFramePr/>
          <p:nvPr/>
        </p:nvGraphicFramePr>
        <p:xfrm>
          <a:off x="60960" y="2827066"/>
          <a:ext cx="3000000" cy="3000000"/>
        </p:xfrm>
        <a:graphic>
          <a:graphicData uri="http://schemas.openxmlformats.org/drawingml/2006/table">
            <a:tbl>
              <a:tblPr>
                <a:noFill/>
                <a:tableStyleId>{C916CE79-FF01-4477-825F-D5C962966431}</a:tableStyleId>
              </a:tblPr>
              <a:tblGrid>
                <a:gridCol w="2759400"/>
                <a:gridCol w="2102325"/>
              </a:tblGrid>
              <a:tr h="529175">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Супермаркет, гіпермаркет</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529175">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Великі торгівельні центри з продовольчим і непродовольчим асортиментом</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29175">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Кав’ярні, кафе, їдальні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29175">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Продовольчий ринок</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29175">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Непродовольчий ринок</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29175">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Ресторани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34" name="Google Shape;534;p23"/>
          <p:cNvGraphicFramePr/>
          <p:nvPr/>
        </p:nvGraphicFramePr>
        <p:xfrm>
          <a:off x="2850248" y="2743521"/>
          <a:ext cx="1908000" cy="3312000"/>
        </p:xfrm>
        <a:graphic>
          <a:graphicData uri="http://schemas.openxmlformats.org/drawingml/2006/chart">
            <c:chart r:id="rId3"/>
          </a:graphicData>
        </a:graphic>
      </p:graphicFrame>
      <p:graphicFrame>
        <p:nvGraphicFramePr>
          <p:cNvPr id="535" name="Google Shape;535;p23"/>
          <p:cNvGraphicFramePr/>
          <p:nvPr/>
        </p:nvGraphicFramePr>
        <p:xfrm>
          <a:off x="2845264" y="2424097"/>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36" name="Google Shape;536;p23"/>
          <p:cNvSpPr txBox="1"/>
          <p:nvPr/>
        </p:nvSpPr>
        <p:spPr>
          <a:xfrm>
            <a:off x="60960" y="1841831"/>
            <a:ext cx="4861728"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Відвідування закладів роздрібної торгівлі і громадського харчування </a:t>
            </a:r>
            <a:r>
              <a:rPr b="1" i="0" lang="uk-UA" sz="1200" u="none" cap="none" strike="noStrike">
                <a:solidFill>
                  <a:srgbClr val="7F340D"/>
                </a:solidFill>
                <a:latin typeface="Arial"/>
                <a:ea typeface="Arial"/>
                <a:cs typeface="Arial"/>
                <a:sym typeface="Arial"/>
              </a:rPr>
              <a:t>(% відвідували)</a:t>
            </a:r>
            <a:endParaRPr/>
          </a:p>
        </p:txBody>
      </p:sp>
      <p:sp>
        <p:nvSpPr>
          <p:cNvPr id="537" name="Google Shape;537;p23"/>
          <p:cNvSpPr txBox="1"/>
          <p:nvPr/>
        </p:nvSpPr>
        <p:spPr>
          <a:xfrm>
            <a:off x="65002" y="2563554"/>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538" name="Google Shape;538;p23"/>
          <p:cNvSpPr txBox="1"/>
          <p:nvPr/>
        </p:nvSpPr>
        <p:spPr>
          <a:xfrm>
            <a:off x="5933440" y="6373571"/>
            <a:ext cx="5813819" cy="461665"/>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12.1. </a:t>
            </a:r>
            <a:r>
              <a:rPr i="0" lang="uk-UA" sz="800" u="none" cap="none" strike="noStrike">
                <a:solidFill>
                  <a:srgbClr val="585858"/>
                </a:solidFill>
                <a:latin typeface="Arial"/>
                <a:ea typeface="Arial"/>
                <a:cs typeface="Arial"/>
                <a:sym typeface="Arial"/>
              </a:rPr>
              <a:t>Чи відвідували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протягом останніх 4 тижнів такі місця для покупок та дозвілля? </a:t>
            </a:r>
            <a:r>
              <a:rPr b="1" i="0" lang="uk-UA" sz="800" u="none" cap="none" strike="noStrike">
                <a:solidFill>
                  <a:srgbClr val="585858"/>
                </a:solidFill>
                <a:latin typeface="Arial"/>
                <a:ea typeface="Arial"/>
                <a:cs typeface="Arial"/>
                <a:sym typeface="Arial"/>
              </a:rPr>
              <a:t>12.2. </a:t>
            </a:r>
            <a:r>
              <a:rPr i="0" lang="uk-UA" sz="800" u="none" cap="none" strike="noStrike">
                <a:solidFill>
                  <a:srgbClr val="585858"/>
                </a:solidFill>
                <a:latin typeface="Arial"/>
                <a:ea typeface="Arial"/>
                <a:cs typeface="Arial"/>
                <a:sym typeface="Arial"/>
              </a:rPr>
              <a:t>Наскільки Ви задоволені такими аспектами розвитку роздрібної торгівлі та громадського харчування у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ашому населеному пункті? Оцініть за шкалою від 1 до 7, де 1 – абсолютно не задоволені, 4 – нейтральна оцінка, 7 – повністю задоволені. </a:t>
            </a:r>
            <a:endParaRPr i="0" sz="800" u="none" cap="none" strike="noStrike">
              <a:solidFill>
                <a:srgbClr val="585858"/>
              </a:solidFill>
              <a:latin typeface="Arial"/>
              <a:ea typeface="Arial"/>
              <a:cs typeface="Arial"/>
              <a:sym typeface="Arial"/>
            </a:endParaRPr>
          </a:p>
        </p:txBody>
      </p:sp>
      <p:graphicFrame>
        <p:nvGraphicFramePr>
          <p:cNvPr id="539" name="Google Shape;539;p23"/>
          <p:cNvGraphicFramePr/>
          <p:nvPr/>
        </p:nvGraphicFramePr>
        <p:xfrm>
          <a:off x="9910064" y="6008378"/>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40" name="Google Shape;540;p23"/>
          <p:cNvGraphicFramePr/>
          <p:nvPr/>
        </p:nvGraphicFramePr>
        <p:xfrm>
          <a:off x="5659120" y="2827066"/>
          <a:ext cx="3000000" cy="3000000"/>
        </p:xfrm>
        <a:graphic>
          <a:graphicData uri="http://schemas.openxmlformats.org/drawingml/2006/table">
            <a:tbl>
              <a:tblPr>
                <a:noFill/>
                <a:tableStyleId>{C916CE79-FF01-4477-825F-D5C962966431}</a:tableStyleId>
              </a:tblPr>
              <a:tblGrid>
                <a:gridCol w="4297825"/>
                <a:gridCol w="2102325"/>
              </a:tblGrid>
              <a:tr h="52917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Асортимент товарів і послуг у мережі роздрібної торгівлі та громадського харчування</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52917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Розвиток у місті великих торговельних центрів з різноманітним асортиментом, можливостями для розваг</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2917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Якість обслуговування у мережі роздрібної торгівлі та громадського харчування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2917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Доступність і якість закладів громадського харчування (кафе, їдальні, ресторани)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2917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Близькість розташування та зручність добирання до продовольчих ринків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2917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Облаштованість та санітарний стан продовольчих ринків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41" name="Google Shape;541;p23"/>
          <p:cNvGraphicFramePr/>
          <p:nvPr/>
        </p:nvGraphicFramePr>
        <p:xfrm>
          <a:off x="9986824" y="2743521"/>
          <a:ext cx="1908000" cy="3312000"/>
        </p:xfrm>
        <a:graphic>
          <a:graphicData uri="http://schemas.openxmlformats.org/drawingml/2006/chart">
            <c:chart r:id="rId4"/>
          </a:graphicData>
        </a:graphic>
      </p:graphicFrame>
      <p:graphicFrame>
        <p:nvGraphicFramePr>
          <p:cNvPr id="542" name="Google Shape;542;p23"/>
          <p:cNvGraphicFramePr/>
          <p:nvPr/>
        </p:nvGraphicFramePr>
        <p:xfrm>
          <a:off x="9981840" y="2424097"/>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43" name="Google Shape;543;p23"/>
          <p:cNvSpPr txBox="1"/>
          <p:nvPr/>
        </p:nvSpPr>
        <p:spPr>
          <a:xfrm>
            <a:off x="5506720" y="1841831"/>
            <a:ext cx="6654145"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Задоволеність аспектами роздрібної торгівлі і громадського харчування </a:t>
            </a:r>
            <a:r>
              <a:rPr b="1" i="0" lang="uk-UA" sz="1200" u="none" cap="none" strike="noStrike">
                <a:solidFill>
                  <a:srgbClr val="7F340D"/>
                </a:solidFill>
                <a:latin typeface="Arial"/>
                <a:ea typeface="Arial"/>
                <a:cs typeface="Arial"/>
                <a:sym typeface="Arial"/>
              </a:rPr>
              <a:t>(показано оцінки 6+7, де 7 - повністю задоволені)</a:t>
            </a:r>
            <a:endParaRPr/>
          </a:p>
        </p:txBody>
      </p:sp>
      <p:sp>
        <p:nvSpPr>
          <p:cNvPr id="544" name="Google Shape;544;p23"/>
          <p:cNvSpPr txBox="1"/>
          <p:nvPr/>
        </p:nvSpPr>
        <p:spPr>
          <a:xfrm>
            <a:off x="5667418" y="2563554"/>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545" name="Google Shape;545;p23"/>
          <p:cNvSpPr txBox="1"/>
          <p:nvPr/>
        </p:nvSpPr>
        <p:spPr>
          <a:xfrm>
            <a:off x="59589" y="6393594"/>
            <a:ext cx="2939250" cy="20774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BAB4F"/>
              </a:buClr>
              <a:buSzPts val="700"/>
              <a:buFont typeface="Montserrat"/>
              <a:buNone/>
            </a:pPr>
            <a:r>
              <a:rPr lang="uk-UA" sz="700">
                <a:solidFill>
                  <a:srgbClr val="6BAB4F"/>
                </a:solidFill>
                <a:latin typeface="Montserrat"/>
                <a:ea typeface="Montserrat"/>
                <a:cs typeface="Montserrat"/>
                <a:sym typeface="Montserrat"/>
              </a:rPr>
              <a:t>€ </a:t>
            </a:r>
            <a:r>
              <a:rPr lang="uk-UA" sz="750">
                <a:solidFill>
                  <a:srgbClr val="7F7F7F"/>
                </a:solidFill>
                <a:latin typeface="Arial"/>
                <a:ea typeface="Arial"/>
                <a:cs typeface="Arial"/>
                <a:sym typeface="Arial"/>
              </a:rPr>
              <a:t>/</a:t>
            </a:r>
            <a:r>
              <a:rPr lang="uk-UA" sz="700">
                <a:solidFill>
                  <a:srgbClr val="6BAB4F"/>
                </a:solidFill>
                <a:latin typeface="Montserrat"/>
                <a:ea typeface="Montserrat"/>
                <a:cs typeface="Montserrat"/>
                <a:sym typeface="Montserrat"/>
              </a:rPr>
              <a:t> </a:t>
            </a:r>
            <a:r>
              <a:rPr lang="uk-UA" sz="700">
                <a:solidFill>
                  <a:srgbClr val="FF0000"/>
                </a:solidFill>
                <a:latin typeface="Montserrat"/>
                <a:ea typeface="Montserrat"/>
                <a:cs typeface="Montserrat"/>
                <a:sym typeface="Montserrat"/>
              </a:rPr>
              <a:t>€ </a:t>
            </a:r>
            <a:r>
              <a:rPr lang="uk-UA" sz="750">
                <a:solidFill>
                  <a:srgbClr val="7F7F7F"/>
                </a:solidFill>
                <a:latin typeface="Arial"/>
                <a:ea typeface="Arial"/>
                <a:cs typeface="Arial"/>
                <a:sym typeface="Arial"/>
              </a:rPr>
              <a:t>- Значимо вище / нижче до попередньої хвилі на рівні 90%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24"/>
          <p:cNvSpPr txBox="1"/>
          <p:nvPr>
            <p:ph type="title"/>
          </p:nvPr>
        </p:nvSpPr>
        <p:spPr>
          <a:xfrm>
            <a:off x="831850" y="2743200"/>
            <a:ext cx="8361311" cy="1347019"/>
          </a:xfrm>
          <a:prstGeom prst="rect">
            <a:avLst/>
          </a:prstGeom>
          <a:solidFill>
            <a:srgbClr val="7B98A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uk-UA" sz="4400">
                <a:solidFill>
                  <a:schemeClr val="lt1"/>
                </a:solidFill>
              </a:rPr>
              <a:t>Культурні події і заклади</a:t>
            </a:r>
            <a:endParaRPr/>
          </a:p>
        </p:txBody>
      </p:sp>
      <p:sp>
        <p:nvSpPr>
          <p:cNvPr id="551" name="Google Shape;551;p24"/>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25"/>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Культурні події і заклади</a:t>
            </a:r>
            <a:endParaRPr/>
          </a:p>
        </p:txBody>
      </p:sp>
      <p:sp>
        <p:nvSpPr>
          <p:cNvPr id="558" name="Google Shape;558;p25"/>
          <p:cNvSpPr txBox="1"/>
          <p:nvPr/>
        </p:nvSpPr>
        <p:spPr>
          <a:xfrm>
            <a:off x="314631" y="718299"/>
            <a:ext cx="11621201" cy="1199653"/>
          </a:xfrm>
          <a:prstGeom prst="rect">
            <a:avLst/>
          </a:prstGeom>
          <a:noFill/>
          <a:ln>
            <a:noFill/>
          </a:ln>
        </p:spPr>
        <p:txBody>
          <a:bodyPr anchorCtr="0" anchor="ctr"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Рівень поінформованості про культурні події у громаді зменшилась. Незважаючи на зменшення рівня поінформованості, задоволеність доступністю культурних закладів, якістю культурних послуг і різноманіттям культурного життя зросла. Цей результат може свідчити про зменшення очікувань щодо культурного життя у місті за умов війни. Кінотеатри мають найвищий рівень відвідуваності серед культурних закладів. Частка відвідувачів кінотеатрів зростає, частка відвідувачів театрів і музеїв є стабільною, а частка відвідувачів концертів і бібліотек зменшується.  Мешканці у 2024 році частіше відвідують книгарні (35% відвідували), ніж бібліотеки (15% відвідували). </a:t>
            </a:r>
            <a:endParaRPr/>
          </a:p>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Слабким місцем є оцінка стану збереження та реставрації культурно-історичної спадщини у місті: за цим аспектом оцінка є найнижчою і погіршилась у 2024 році порівняно до 2019 року.</a:t>
            </a:r>
            <a:endParaRPr/>
          </a:p>
        </p:txBody>
      </p:sp>
      <p:sp>
        <p:nvSpPr>
          <p:cNvPr id="559" name="Google Shape;559;p25"/>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560" name="Google Shape;560;p25"/>
          <p:cNvGraphicFramePr/>
          <p:nvPr/>
        </p:nvGraphicFramePr>
        <p:xfrm>
          <a:off x="1178368" y="6008378"/>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61" name="Google Shape;561;p25"/>
          <p:cNvGraphicFramePr/>
          <p:nvPr/>
        </p:nvGraphicFramePr>
        <p:xfrm>
          <a:off x="20320" y="2827066"/>
          <a:ext cx="3000000" cy="3000000"/>
        </p:xfrm>
        <a:graphic>
          <a:graphicData uri="http://schemas.openxmlformats.org/drawingml/2006/table">
            <a:tbl>
              <a:tblPr>
                <a:noFill/>
                <a:tableStyleId>{C916CE79-FF01-4477-825F-D5C962966431}</a:tableStyleId>
              </a:tblPr>
              <a:tblGrid>
                <a:gridCol w="1204925"/>
                <a:gridCol w="2102325"/>
              </a:tblGrid>
              <a:tr h="63502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Кінотеатри</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63502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Театр, театральні вистави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63502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Концерти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63502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Музеї, виставкові зали, галереї</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63502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Бібліотеки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62" name="Google Shape;562;p25"/>
          <p:cNvGraphicFramePr/>
          <p:nvPr/>
        </p:nvGraphicFramePr>
        <p:xfrm>
          <a:off x="1255128" y="2743521"/>
          <a:ext cx="1908000" cy="3312000"/>
        </p:xfrm>
        <a:graphic>
          <a:graphicData uri="http://schemas.openxmlformats.org/drawingml/2006/chart">
            <c:chart r:id="rId3"/>
          </a:graphicData>
        </a:graphic>
      </p:graphicFrame>
      <p:graphicFrame>
        <p:nvGraphicFramePr>
          <p:cNvPr id="563" name="Google Shape;563;p25"/>
          <p:cNvGraphicFramePr/>
          <p:nvPr/>
        </p:nvGraphicFramePr>
        <p:xfrm>
          <a:off x="1250144" y="2424097"/>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64" name="Google Shape;564;p25"/>
          <p:cNvSpPr txBox="1"/>
          <p:nvPr/>
        </p:nvSpPr>
        <p:spPr>
          <a:xfrm>
            <a:off x="20320" y="1841831"/>
            <a:ext cx="3307248"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Відвідування культурних закладів </a:t>
            </a:r>
            <a:r>
              <a:rPr b="1" i="0" lang="uk-UA" sz="1200" u="none" cap="none" strike="noStrike">
                <a:solidFill>
                  <a:srgbClr val="7F340D"/>
                </a:solidFill>
                <a:latin typeface="Arial"/>
                <a:ea typeface="Arial"/>
                <a:cs typeface="Arial"/>
                <a:sym typeface="Arial"/>
              </a:rPr>
              <a:t>(% відвідували)</a:t>
            </a:r>
            <a:endParaRPr/>
          </a:p>
        </p:txBody>
      </p:sp>
      <p:sp>
        <p:nvSpPr>
          <p:cNvPr id="565" name="Google Shape;565;p25"/>
          <p:cNvSpPr txBox="1"/>
          <p:nvPr/>
        </p:nvSpPr>
        <p:spPr>
          <a:xfrm>
            <a:off x="14202" y="2563554"/>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566" name="Google Shape;566;p25"/>
          <p:cNvSpPr txBox="1"/>
          <p:nvPr/>
        </p:nvSpPr>
        <p:spPr>
          <a:xfrm>
            <a:off x="5347116" y="6231331"/>
            <a:ext cx="6400143" cy="584775"/>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13.1. </a:t>
            </a:r>
            <a:r>
              <a:rPr i="0" lang="uk-UA" sz="800" u="none" cap="none" strike="noStrike">
                <a:solidFill>
                  <a:srgbClr val="585858"/>
                </a:solidFill>
                <a:latin typeface="Arial"/>
                <a:ea typeface="Arial"/>
                <a:cs typeface="Arial"/>
                <a:sym typeface="Arial"/>
              </a:rPr>
              <a:t>Чи відвідували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протягом останніх 12 місяців такі культурні заклади або заходи у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ашій громаді? </a:t>
            </a:r>
            <a:endParaRPr/>
          </a:p>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13.2. </a:t>
            </a:r>
            <a:r>
              <a:rPr i="0" lang="uk-UA" sz="800" u="none" cap="none" strike="noStrike">
                <a:solidFill>
                  <a:srgbClr val="585858"/>
                </a:solidFill>
                <a:latin typeface="Arial"/>
                <a:ea typeface="Arial"/>
                <a:cs typeface="Arial"/>
                <a:sym typeface="Arial"/>
              </a:rPr>
              <a:t>Наскільки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відчуваєте себе поінформованими про культурні події у громаді? Оцініть за шкалою від 1 до 7, де 1 – зовсім не поінформовані, 4 – нейтральна оцінка, 7 – дуже добре поінформовані. </a:t>
            </a:r>
            <a:r>
              <a:rPr b="1" i="0" lang="uk-UA" sz="800" u="none" cap="none" strike="noStrike">
                <a:solidFill>
                  <a:srgbClr val="585858"/>
                </a:solidFill>
                <a:latin typeface="Arial"/>
                <a:ea typeface="Arial"/>
                <a:cs typeface="Arial"/>
                <a:sym typeface="Arial"/>
              </a:rPr>
              <a:t>13.3. </a:t>
            </a:r>
            <a:r>
              <a:rPr i="0" lang="uk-UA" sz="800" u="none" cap="none" strike="noStrike">
                <a:solidFill>
                  <a:srgbClr val="585858"/>
                </a:solidFill>
                <a:latin typeface="Arial"/>
                <a:ea typeface="Arial"/>
                <a:cs typeface="Arial"/>
                <a:sym typeface="Arial"/>
              </a:rPr>
              <a:t>Наскільки Ви задоволені такими аспектами культурного життя у громаді? Оцініть за шкалою від 1 до 7, де 1 – абсолютно не задоволені, 4 – нейтральна оцінка, 7 – повністю задоволені</a:t>
            </a:r>
            <a:r>
              <a:rPr lang="uk-UA" sz="800">
                <a:solidFill>
                  <a:srgbClr val="585858"/>
                </a:solidFill>
                <a:latin typeface="Arial"/>
                <a:ea typeface="Arial"/>
                <a:cs typeface="Arial"/>
                <a:sym typeface="Arial"/>
              </a:rPr>
              <a:t>.</a:t>
            </a:r>
            <a:endParaRPr i="0" sz="800" u="none" cap="none" strike="noStrike">
              <a:solidFill>
                <a:srgbClr val="585858"/>
              </a:solidFill>
              <a:latin typeface="Arial"/>
              <a:ea typeface="Arial"/>
              <a:cs typeface="Arial"/>
              <a:sym typeface="Arial"/>
            </a:endParaRPr>
          </a:p>
        </p:txBody>
      </p:sp>
      <p:graphicFrame>
        <p:nvGraphicFramePr>
          <p:cNvPr id="567" name="Google Shape;567;p25"/>
          <p:cNvGraphicFramePr/>
          <p:nvPr/>
        </p:nvGraphicFramePr>
        <p:xfrm>
          <a:off x="5064486" y="4668062"/>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68" name="Google Shape;568;p25"/>
          <p:cNvGraphicFramePr/>
          <p:nvPr/>
        </p:nvGraphicFramePr>
        <p:xfrm>
          <a:off x="5163011" y="2678291"/>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69" name="Google Shape;569;p25"/>
          <p:cNvSpPr txBox="1"/>
          <p:nvPr/>
        </p:nvSpPr>
        <p:spPr>
          <a:xfrm>
            <a:off x="3627120" y="1841831"/>
            <a:ext cx="3718560"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Поінформованість про культурні події </a:t>
            </a:r>
            <a:r>
              <a:rPr b="1" i="0" lang="uk-UA" sz="1200" u="none" cap="none" strike="noStrike">
                <a:solidFill>
                  <a:srgbClr val="7F340D"/>
                </a:solidFill>
                <a:latin typeface="Arial"/>
                <a:ea typeface="Arial"/>
                <a:cs typeface="Arial"/>
                <a:sym typeface="Arial"/>
              </a:rPr>
              <a:t>(показано оцінки 6+7, де 7 - дуже добре поінформовані)</a:t>
            </a:r>
            <a:endParaRPr/>
          </a:p>
        </p:txBody>
      </p:sp>
      <p:sp>
        <p:nvSpPr>
          <p:cNvPr id="570" name="Google Shape;570;p25"/>
          <p:cNvSpPr txBox="1"/>
          <p:nvPr/>
        </p:nvSpPr>
        <p:spPr>
          <a:xfrm>
            <a:off x="3784768" y="2730050"/>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graphicFrame>
        <p:nvGraphicFramePr>
          <p:cNvPr id="571" name="Google Shape;571;p25"/>
          <p:cNvGraphicFramePr/>
          <p:nvPr/>
        </p:nvGraphicFramePr>
        <p:xfrm>
          <a:off x="3840480" y="2938603"/>
          <a:ext cx="3000000" cy="3000000"/>
        </p:xfrm>
        <a:graphic>
          <a:graphicData uri="http://schemas.openxmlformats.org/drawingml/2006/table">
            <a:tbl>
              <a:tblPr>
                <a:noFill/>
                <a:tableStyleId>{C916CE79-FF01-4477-825F-D5C962966431}</a:tableStyleId>
              </a:tblPr>
              <a:tblGrid>
                <a:gridCol w="1240075"/>
                <a:gridCol w="2393300"/>
              </a:tblGrid>
              <a:tr h="1689000">
                <a:tc>
                  <a:txBody>
                    <a:bodyPr/>
                    <a:lstStyle/>
                    <a:p>
                      <a:pPr indent="0" lvl="0" marL="0" marR="0" rtl="0" algn="r">
                        <a:lnSpc>
                          <a:spcPct val="100000"/>
                        </a:lnSpc>
                        <a:spcBef>
                          <a:spcPts val="0"/>
                        </a:spcBef>
                        <a:spcAft>
                          <a:spcPts val="0"/>
                        </a:spcAft>
                        <a:buNone/>
                      </a:pPr>
                      <a:r>
                        <a:rPr b="0" i="0" lang="uk-UA" sz="1100" u="none" cap="none" strike="noStrike">
                          <a:solidFill>
                            <a:srgbClr val="000000"/>
                          </a:solidFill>
                          <a:latin typeface="Arial"/>
                          <a:ea typeface="Arial"/>
                          <a:cs typeface="Arial"/>
                          <a:sym typeface="Arial"/>
                        </a:rPr>
                        <a:t>Поінформованість про культурні події</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000000">
                          <a:alpha val="0"/>
                        </a:srgbClr>
                      </a:solidFill>
                      <a:prstDash val="solid"/>
                      <a:round/>
                      <a:headEnd len="sm" w="sm" type="none"/>
                      <a:tailEnd len="sm" w="sm" type="none"/>
                    </a:lnB>
                  </a:tcPr>
                </a:tc>
              </a:tr>
            </a:tbl>
          </a:graphicData>
        </a:graphic>
      </p:graphicFrame>
      <p:graphicFrame>
        <p:nvGraphicFramePr>
          <p:cNvPr id="572" name="Google Shape;572;p25"/>
          <p:cNvGraphicFramePr/>
          <p:nvPr/>
        </p:nvGraphicFramePr>
        <p:xfrm>
          <a:off x="5134229" y="2971681"/>
          <a:ext cx="1908000" cy="1764000"/>
        </p:xfrm>
        <a:graphic>
          <a:graphicData uri="http://schemas.openxmlformats.org/drawingml/2006/chart">
            <c:chart r:id="rId4"/>
          </a:graphicData>
        </a:graphic>
      </p:graphicFrame>
      <p:graphicFrame>
        <p:nvGraphicFramePr>
          <p:cNvPr id="573" name="Google Shape;573;p25"/>
          <p:cNvGraphicFramePr/>
          <p:nvPr/>
        </p:nvGraphicFramePr>
        <p:xfrm>
          <a:off x="7802880" y="2690957"/>
          <a:ext cx="3000000" cy="3000000"/>
        </p:xfrm>
        <a:graphic>
          <a:graphicData uri="http://schemas.openxmlformats.org/drawingml/2006/table">
            <a:tbl>
              <a:tblPr>
                <a:noFill/>
                <a:tableStyleId>{C916CE79-FF01-4477-825F-D5C962966431}</a:tableStyleId>
              </a:tblPr>
              <a:tblGrid>
                <a:gridCol w="2589350"/>
                <a:gridCol w="1764000"/>
              </a:tblGrid>
              <a:tr h="713675">
                <a:tc>
                  <a:txBody>
                    <a:bodyPr/>
                    <a:lstStyle/>
                    <a:p>
                      <a:pPr indent="0" lvl="0" marL="0" marR="0" rtl="0" algn="r">
                        <a:spcBef>
                          <a:spcPts val="0"/>
                        </a:spcBef>
                        <a:spcAft>
                          <a:spcPts val="0"/>
                        </a:spcAft>
                        <a:buNone/>
                      </a:pPr>
                      <a:r>
                        <a:rPr b="0" i="0" lang="uk-UA" sz="950" u="none" cap="none" strike="noStrike">
                          <a:solidFill>
                            <a:srgbClr val="000000"/>
                          </a:solidFill>
                          <a:latin typeface="Arial"/>
                          <a:ea typeface="Arial"/>
                          <a:cs typeface="Arial"/>
                          <a:sym typeface="Arial"/>
                        </a:rPr>
                        <a:t>Стан бібліотек у місті</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713675">
                <a:tc>
                  <a:txBody>
                    <a:bodyPr/>
                    <a:lstStyle/>
                    <a:p>
                      <a:pPr indent="0" lvl="0" marL="0" marR="0" rtl="0" algn="r">
                        <a:spcBef>
                          <a:spcPts val="0"/>
                        </a:spcBef>
                        <a:spcAft>
                          <a:spcPts val="0"/>
                        </a:spcAft>
                        <a:buNone/>
                      </a:pPr>
                      <a:r>
                        <a:rPr b="0" i="0" lang="uk-UA" sz="950" u="none" cap="none" strike="noStrike">
                          <a:solidFill>
                            <a:srgbClr val="000000"/>
                          </a:solidFill>
                          <a:latin typeface="Arial"/>
                          <a:ea typeface="Arial"/>
                          <a:cs typeface="Arial"/>
                          <a:sym typeface="Arial"/>
                        </a:rPr>
                        <a:t>Доступність і стан </a:t>
                      </a:r>
                      <a:endParaRPr/>
                    </a:p>
                    <a:p>
                      <a:pPr indent="0" lvl="0" marL="0" marR="0" rtl="0" algn="r">
                        <a:spcBef>
                          <a:spcPts val="0"/>
                        </a:spcBef>
                        <a:spcAft>
                          <a:spcPts val="0"/>
                        </a:spcAft>
                        <a:buNone/>
                      </a:pPr>
                      <a:r>
                        <a:rPr b="0" i="0" lang="uk-UA" sz="950" u="none" cap="none" strike="noStrike">
                          <a:solidFill>
                            <a:srgbClr val="000000"/>
                          </a:solidFill>
                          <a:latin typeface="Arial"/>
                          <a:ea typeface="Arial"/>
                          <a:cs typeface="Arial"/>
                          <a:sym typeface="Arial"/>
                        </a:rPr>
                        <a:t>культурних закладів (культурно-дозвільних центрів, кінотеатрів, театрів, музеїв, виставкових залів)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713675">
                <a:tc>
                  <a:txBody>
                    <a:bodyPr/>
                    <a:lstStyle/>
                    <a:p>
                      <a:pPr indent="0" lvl="0" marL="0" marR="0" rtl="0" algn="r">
                        <a:spcBef>
                          <a:spcPts val="0"/>
                        </a:spcBef>
                        <a:spcAft>
                          <a:spcPts val="0"/>
                        </a:spcAft>
                        <a:buNone/>
                      </a:pPr>
                      <a:r>
                        <a:rPr b="0" i="0" lang="uk-UA" sz="950" u="none" cap="none" strike="noStrike">
                          <a:solidFill>
                            <a:srgbClr val="000000"/>
                          </a:solidFill>
                          <a:latin typeface="Arial"/>
                          <a:ea typeface="Arial"/>
                          <a:cs typeface="Arial"/>
                          <a:sym typeface="Arial"/>
                        </a:rPr>
                        <a:t>Якість культурних </a:t>
                      </a:r>
                      <a:endParaRPr/>
                    </a:p>
                    <a:p>
                      <a:pPr indent="0" lvl="0" marL="0" marR="0" rtl="0" algn="r">
                        <a:spcBef>
                          <a:spcPts val="0"/>
                        </a:spcBef>
                        <a:spcAft>
                          <a:spcPts val="0"/>
                        </a:spcAft>
                        <a:buNone/>
                      </a:pPr>
                      <a:r>
                        <a:rPr b="0" i="0" lang="uk-UA" sz="950" u="none" cap="none" strike="noStrike">
                          <a:solidFill>
                            <a:srgbClr val="000000"/>
                          </a:solidFill>
                          <a:latin typeface="Arial"/>
                          <a:ea typeface="Arial"/>
                          <a:cs typeface="Arial"/>
                          <a:sym typeface="Arial"/>
                        </a:rPr>
                        <a:t>послуг у дозвільних центрах, кінотеатрах, театрах, музеях, виставкових залах, бібліотеках, книгарнях</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713675">
                <a:tc>
                  <a:txBody>
                    <a:bodyPr/>
                    <a:lstStyle/>
                    <a:p>
                      <a:pPr indent="0" lvl="0" marL="0" marR="0" rtl="0" algn="r">
                        <a:spcBef>
                          <a:spcPts val="0"/>
                        </a:spcBef>
                        <a:spcAft>
                          <a:spcPts val="0"/>
                        </a:spcAft>
                        <a:buNone/>
                      </a:pPr>
                      <a:r>
                        <a:rPr b="0" i="0" lang="uk-UA" sz="950" u="none" cap="none" strike="noStrike">
                          <a:solidFill>
                            <a:srgbClr val="000000"/>
                          </a:solidFill>
                          <a:latin typeface="Arial"/>
                          <a:ea typeface="Arial"/>
                          <a:cs typeface="Arial"/>
                          <a:sym typeface="Arial"/>
                        </a:rPr>
                        <a:t>Різноманіття культурного життя у місті (цікаві фільми, концерти, фестивалі, театральні вистави)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713675">
                <a:tc>
                  <a:txBody>
                    <a:bodyPr/>
                    <a:lstStyle/>
                    <a:p>
                      <a:pPr indent="0" lvl="0" marL="0" marR="0" rtl="0" algn="r">
                        <a:spcBef>
                          <a:spcPts val="0"/>
                        </a:spcBef>
                        <a:spcAft>
                          <a:spcPts val="0"/>
                        </a:spcAft>
                        <a:buNone/>
                      </a:pPr>
                      <a:r>
                        <a:rPr b="0" i="0" lang="uk-UA" sz="950" u="none" cap="none" strike="noStrike">
                          <a:solidFill>
                            <a:srgbClr val="000000"/>
                          </a:solidFill>
                          <a:latin typeface="Arial"/>
                          <a:ea typeface="Arial"/>
                          <a:cs typeface="Arial"/>
                          <a:sym typeface="Arial"/>
                        </a:rPr>
                        <a:t>Стан збереження та реставрації культурно-історичних пам’яток у місті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74" name="Google Shape;574;p25"/>
          <p:cNvGraphicFramePr/>
          <p:nvPr/>
        </p:nvGraphicFramePr>
        <p:xfrm>
          <a:off x="10422120" y="2632951"/>
          <a:ext cx="1908000" cy="3671030"/>
        </p:xfrm>
        <a:graphic>
          <a:graphicData uri="http://schemas.openxmlformats.org/drawingml/2006/chart">
            <c:chart r:id="rId5"/>
          </a:graphicData>
        </a:graphic>
      </p:graphicFrame>
      <p:graphicFrame>
        <p:nvGraphicFramePr>
          <p:cNvPr id="575" name="Google Shape;575;p25"/>
          <p:cNvGraphicFramePr/>
          <p:nvPr/>
        </p:nvGraphicFramePr>
        <p:xfrm>
          <a:off x="10417136" y="2354996"/>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76" name="Google Shape;576;p25"/>
          <p:cNvSpPr txBox="1"/>
          <p:nvPr/>
        </p:nvSpPr>
        <p:spPr>
          <a:xfrm>
            <a:off x="7589520" y="1843523"/>
            <a:ext cx="4597195" cy="5565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Задоволеність якістю культурного життя </a:t>
            </a:r>
            <a:r>
              <a:rPr b="1" i="0" lang="uk-UA" sz="1200" u="none" cap="none" strike="noStrike">
                <a:solidFill>
                  <a:srgbClr val="7F340D"/>
                </a:solidFill>
                <a:latin typeface="Arial"/>
                <a:ea typeface="Arial"/>
                <a:cs typeface="Arial"/>
                <a:sym typeface="Arial"/>
              </a:rPr>
              <a:t>(показано оцінки 6+7, де 7 - повністю задоволені)</a:t>
            </a:r>
            <a:endParaRPr b="1" i="0" sz="1800" u="none" cap="none" strike="noStrike">
              <a:solidFill>
                <a:srgbClr val="7F340D"/>
              </a:solidFill>
              <a:latin typeface="Arial"/>
              <a:ea typeface="Arial"/>
              <a:cs typeface="Arial"/>
              <a:sym typeface="Arial"/>
            </a:endParaRPr>
          </a:p>
        </p:txBody>
      </p:sp>
      <p:graphicFrame>
        <p:nvGraphicFramePr>
          <p:cNvPr id="577" name="Google Shape;577;p25"/>
          <p:cNvGraphicFramePr/>
          <p:nvPr/>
        </p:nvGraphicFramePr>
        <p:xfrm>
          <a:off x="11674770" y="2751930"/>
          <a:ext cx="3000000" cy="3000000"/>
        </p:xfrm>
        <a:graphic>
          <a:graphicData uri="http://schemas.openxmlformats.org/drawingml/2006/table">
            <a:tbl>
              <a:tblPr>
                <a:noFill/>
                <a:tableStyleId>{41833894-ECA0-4AC7-BF9E-5B81B1FD25B9}</a:tableStyleId>
              </a:tblPr>
              <a:tblGrid>
                <a:gridCol w="394950"/>
              </a:tblGrid>
              <a:tr h="693350">
                <a:tc>
                  <a:txBody>
                    <a:bodyPr/>
                    <a:lstStyle/>
                    <a:p>
                      <a:pPr indent="0" lvl="0" marL="0" marR="0" rtl="0" algn="ctr">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N=142</a:t>
                      </a:r>
                      <a:endParaRPr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N=155</a:t>
                      </a:r>
                      <a:endParaRPr sz="800" u="none" cap="none" strike="noStrike">
                        <a:solidFill>
                          <a:srgbClr val="7F7F7F"/>
                        </a:solidFill>
                        <a:latin typeface="Arial"/>
                        <a:ea typeface="Arial"/>
                        <a:cs typeface="Arial"/>
                        <a:sym typeface="Arial"/>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93350">
                <a:tc>
                  <a:txBody>
                    <a:bodyPr/>
                    <a:lstStyle/>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N=817</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N=764</a:t>
                      </a:r>
                      <a:endParaRPr b="0" i="0" sz="800" u="none" cap="none" strike="noStrike">
                        <a:solidFill>
                          <a:srgbClr val="7F7F7F"/>
                        </a:solidFill>
                        <a:latin typeface="Arial"/>
                        <a:ea typeface="Arial"/>
                        <a:cs typeface="Arial"/>
                        <a:sym typeface="Arial"/>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93350">
                <a:tc>
                  <a:txBody>
                    <a:bodyPr/>
                    <a:lstStyle/>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N=817</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N=764</a:t>
                      </a:r>
                      <a:endParaRPr b="0" i="0" sz="800" u="none" cap="none" strike="noStrike">
                        <a:solidFill>
                          <a:srgbClr val="7F7F7F"/>
                        </a:solidFill>
                        <a:latin typeface="Arial"/>
                        <a:ea typeface="Arial"/>
                        <a:cs typeface="Arial"/>
                        <a:sym typeface="Arial"/>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93350">
                <a:tc>
                  <a:txBody>
                    <a:bodyPr/>
                    <a:lstStyle/>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N=817</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N=764</a:t>
                      </a:r>
                      <a:endParaRPr b="0" i="0" sz="800" u="none" cap="none" strike="noStrike">
                        <a:solidFill>
                          <a:srgbClr val="7F7F7F"/>
                        </a:solidFill>
                        <a:latin typeface="Arial"/>
                        <a:ea typeface="Arial"/>
                        <a:cs typeface="Arial"/>
                        <a:sym typeface="Arial"/>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93350">
                <a:tc>
                  <a:txBody>
                    <a:bodyPr/>
                    <a:lstStyle/>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N=817</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N=764</a:t>
                      </a:r>
                      <a:endParaRPr b="0" i="0" sz="800" u="none" cap="none" strike="noStrike">
                        <a:solidFill>
                          <a:srgbClr val="7F7F7F"/>
                        </a:solidFill>
                        <a:latin typeface="Arial"/>
                        <a:ea typeface="Arial"/>
                        <a:cs typeface="Arial"/>
                        <a:sym typeface="Arial"/>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78" name="Google Shape;578;p25"/>
          <p:cNvSpPr txBox="1"/>
          <p:nvPr/>
        </p:nvSpPr>
        <p:spPr>
          <a:xfrm>
            <a:off x="7844465" y="2744257"/>
            <a:ext cx="1907999" cy="2308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750">
                <a:solidFill>
                  <a:srgbClr val="8E8581"/>
                </a:solidFill>
                <a:latin typeface="Play"/>
                <a:ea typeface="Play"/>
                <a:cs typeface="Play"/>
                <a:sym typeface="Play"/>
              </a:rPr>
              <a:t>% респондентів, які відвідували «Бібліотеки» протягом останніх 12 місяців</a:t>
            </a:r>
            <a:endParaRPr/>
          </a:p>
        </p:txBody>
      </p:sp>
      <p:sp>
        <p:nvSpPr>
          <p:cNvPr id="579" name="Google Shape;579;p25"/>
          <p:cNvSpPr txBox="1"/>
          <p:nvPr/>
        </p:nvSpPr>
        <p:spPr>
          <a:xfrm>
            <a:off x="7846611" y="3419414"/>
            <a:ext cx="1208315" cy="11541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750">
                <a:solidFill>
                  <a:srgbClr val="8E8581"/>
                </a:solidFill>
                <a:latin typeface="Play"/>
                <a:ea typeface="Play"/>
                <a:cs typeface="Play"/>
                <a:sym typeface="Play"/>
              </a:rPr>
              <a:t>% Всі респонденти</a:t>
            </a:r>
            <a:endParaRPr/>
          </a:p>
        </p:txBody>
      </p:sp>
      <p:sp>
        <p:nvSpPr>
          <p:cNvPr id="580" name="Google Shape;580;p25"/>
          <p:cNvSpPr txBox="1"/>
          <p:nvPr/>
        </p:nvSpPr>
        <p:spPr>
          <a:xfrm>
            <a:off x="7844464" y="4125568"/>
            <a:ext cx="1304753" cy="11541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750">
                <a:solidFill>
                  <a:srgbClr val="8E8581"/>
                </a:solidFill>
                <a:latin typeface="Play"/>
                <a:ea typeface="Play"/>
                <a:cs typeface="Play"/>
                <a:sym typeface="Play"/>
              </a:rPr>
              <a:t>% Всі респонденти</a:t>
            </a:r>
            <a:endParaRPr/>
          </a:p>
        </p:txBody>
      </p:sp>
      <p:sp>
        <p:nvSpPr>
          <p:cNvPr id="581" name="Google Shape;581;p25"/>
          <p:cNvSpPr txBox="1"/>
          <p:nvPr/>
        </p:nvSpPr>
        <p:spPr>
          <a:xfrm>
            <a:off x="7844464" y="4851103"/>
            <a:ext cx="1370389" cy="11541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750">
                <a:solidFill>
                  <a:srgbClr val="8E8581"/>
                </a:solidFill>
                <a:latin typeface="Play"/>
                <a:ea typeface="Play"/>
                <a:cs typeface="Play"/>
                <a:sym typeface="Play"/>
              </a:rPr>
              <a:t>% Всі респонденти</a:t>
            </a:r>
            <a:endParaRPr/>
          </a:p>
        </p:txBody>
      </p:sp>
      <p:sp>
        <p:nvSpPr>
          <p:cNvPr id="582" name="Google Shape;582;p25"/>
          <p:cNvSpPr txBox="1"/>
          <p:nvPr/>
        </p:nvSpPr>
        <p:spPr>
          <a:xfrm>
            <a:off x="7840568" y="5565784"/>
            <a:ext cx="815482" cy="11541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750">
                <a:solidFill>
                  <a:srgbClr val="8E8581"/>
                </a:solidFill>
                <a:latin typeface="Play"/>
                <a:ea typeface="Play"/>
                <a:cs typeface="Play"/>
                <a:sym typeface="Play"/>
              </a:rPr>
              <a:t>% Всі респонденти</a:t>
            </a:r>
            <a:endParaRPr/>
          </a:p>
        </p:txBody>
      </p:sp>
      <p:sp>
        <p:nvSpPr>
          <p:cNvPr id="583" name="Google Shape;583;p25"/>
          <p:cNvSpPr txBox="1"/>
          <p:nvPr/>
        </p:nvSpPr>
        <p:spPr>
          <a:xfrm>
            <a:off x="59589" y="6393594"/>
            <a:ext cx="2939250" cy="20774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BAB4F"/>
              </a:buClr>
              <a:buSzPts val="700"/>
              <a:buFont typeface="Montserrat"/>
              <a:buNone/>
            </a:pPr>
            <a:r>
              <a:rPr lang="uk-UA" sz="700">
                <a:solidFill>
                  <a:srgbClr val="6BAB4F"/>
                </a:solidFill>
                <a:latin typeface="Montserrat"/>
                <a:ea typeface="Montserrat"/>
                <a:cs typeface="Montserrat"/>
                <a:sym typeface="Montserrat"/>
              </a:rPr>
              <a:t>€ </a:t>
            </a:r>
            <a:r>
              <a:rPr lang="uk-UA" sz="750">
                <a:solidFill>
                  <a:srgbClr val="7F7F7F"/>
                </a:solidFill>
                <a:latin typeface="Arial"/>
                <a:ea typeface="Arial"/>
                <a:cs typeface="Arial"/>
                <a:sym typeface="Arial"/>
              </a:rPr>
              <a:t>/</a:t>
            </a:r>
            <a:r>
              <a:rPr lang="uk-UA" sz="700">
                <a:solidFill>
                  <a:srgbClr val="6BAB4F"/>
                </a:solidFill>
                <a:latin typeface="Montserrat"/>
                <a:ea typeface="Montserrat"/>
                <a:cs typeface="Montserrat"/>
                <a:sym typeface="Montserrat"/>
              </a:rPr>
              <a:t> </a:t>
            </a:r>
            <a:r>
              <a:rPr lang="uk-UA" sz="700">
                <a:solidFill>
                  <a:srgbClr val="FF0000"/>
                </a:solidFill>
                <a:latin typeface="Montserrat"/>
                <a:ea typeface="Montserrat"/>
                <a:cs typeface="Montserrat"/>
                <a:sym typeface="Montserrat"/>
              </a:rPr>
              <a:t>€ </a:t>
            </a:r>
            <a:r>
              <a:rPr lang="uk-UA" sz="750">
                <a:solidFill>
                  <a:srgbClr val="7F7F7F"/>
                </a:solidFill>
                <a:latin typeface="Arial"/>
                <a:ea typeface="Arial"/>
                <a:cs typeface="Arial"/>
                <a:sym typeface="Arial"/>
              </a:rPr>
              <a:t>- Значимо вище / нижче до попередньої хвилі на рівні 90%</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26"/>
          <p:cNvSpPr txBox="1"/>
          <p:nvPr>
            <p:ph type="title"/>
          </p:nvPr>
        </p:nvSpPr>
        <p:spPr>
          <a:xfrm>
            <a:off x="831850" y="2743200"/>
            <a:ext cx="8361311" cy="1347019"/>
          </a:xfrm>
          <a:prstGeom prst="rect">
            <a:avLst/>
          </a:prstGeom>
          <a:solidFill>
            <a:srgbClr val="7B98A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uk-UA" sz="4400">
                <a:solidFill>
                  <a:schemeClr val="lt1"/>
                </a:solidFill>
              </a:rPr>
              <a:t>Безпека</a:t>
            </a:r>
            <a:endParaRPr/>
          </a:p>
        </p:txBody>
      </p:sp>
      <p:sp>
        <p:nvSpPr>
          <p:cNvPr id="589" name="Google Shape;589;p26"/>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27"/>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Оцінка безпеки у громаді</a:t>
            </a:r>
            <a:endParaRPr/>
          </a:p>
        </p:txBody>
      </p:sp>
      <p:sp>
        <p:nvSpPr>
          <p:cNvPr id="596" name="Google Shape;596;p27"/>
          <p:cNvSpPr txBox="1"/>
          <p:nvPr/>
        </p:nvSpPr>
        <p:spPr>
          <a:xfrm>
            <a:off x="314631" y="773164"/>
            <a:ext cx="11621201" cy="882481"/>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Загальна оцінка безпечності громади для життя є стабільною: більше половини мешканців впевнені, що громада є безпечною для життя. У 2024 році порівняно до 2019 року суттєво покращились оцінки освітленості центральних вулиць Вінниці, дещо покращилась оцінка освітленості прибудинкових територій. Слабким місцем залишається освітленість вулиць у мікрорайонах або старостинських округах.</a:t>
            </a:r>
            <a:endParaRPr/>
          </a:p>
        </p:txBody>
      </p:sp>
      <p:sp>
        <p:nvSpPr>
          <p:cNvPr id="597" name="Google Shape;597;p27"/>
          <p:cNvSpPr txBox="1"/>
          <p:nvPr/>
        </p:nvSpPr>
        <p:spPr>
          <a:xfrm>
            <a:off x="5751871" y="6129333"/>
            <a:ext cx="5995387" cy="584775"/>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8.</a:t>
            </a:r>
            <a:r>
              <a:rPr b="1" lang="uk-UA" sz="800">
                <a:solidFill>
                  <a:srgbClr val="585858"/>
                </a:solidFill>
                <a:latin typeface="Arial"/>
                <a:ea typeface="Arial"/>
                <a:cs typeface="Arial"/>
                <a:sym typeface="Arial"/>
              </a:rPr>
              <a:t>1</a:t>
            </a:r>
            <a:r>
              <a:rPr b="1" i="0" lang="uk-UA" sz="800" u="none" cap="none" strike="noStrike">
                <a:solidFill>
                  <a:srgbClr val="585858"/>
                </a:solidFill>
                <a:latin typeface="Arial"/>
                <a:ea typeface="Arial"/>
                <a:cs typeface="Arial"/>
                <a:sym typeface="Arial"/>
              </a:rPr>
              <a:t>. </a:t>
            </a:r>
            <a:r>
              <a:rPr i="0" lang="uk-UA" sz="800" u="none" cap="none" strike="noStrike">
                <a:solidFill>
                  <a:srgbClr val="585858"/>
                </a:solidFill>
                <a:latin typeface="Arial"/>
                <a:ea typeface="Arial"/>
                <a:cs typeface="Arial"/>
                <a:sym typeface="Arial"/>
              </a:rPr>
              <a:t>Оцініть, будь ласка, наскільки загалом безпечним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вважаєте ваш населений пункт для життя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ашої родини, за шкалою від 1 до 7, де 1 – зовсім небезпечним, 4 – нейтральна оцінка, 7 – повністю безпечним. </a:t>
            </a:r>
            <a:r>
              <a:rPr b="1" i="0" lang="uk-UA" sz="800" u="none" cap="none" strike="noStrike">
                <a:solidFill>
                  <a:srgbClr val="585858"/>
                </a:solidFill>
                <a:latin typeface="Arial"/>
                <a:ea typeface="Arial"/>
                <a:cs typeface="Arial"/>
                <a:sym typeface="Arial"/>
              </a:rPr>
              <a:t>8.</a:t>
            </a:r>
            <a:r>
              <a:rPr b="1" lang="uk-UA" sz="800">
                <a:solidFill>
                  <a:srgbClr val="585858"/>
                </a:solidFill>
                <a:latin typeface="Arial"/>
                <a:ea typeface="Arial"/>
                <a:cs typeface="Arial"/>
                <a:sym typeface="Arial"/>
              </a:rPr>
              <a:t>4</a:t>
            </a:r>
            <a:r>
              <a:rPr b="1" i="0" lang="uk-UA" sz="800" u="none" cap="none" strike="noStrike">
                <a:solidFill>
                  <a:srgbClr val="585858"/>
                </a:solidFill>
                <a:latin typeface="Arial"/>
                <a:ea typeface="Arial"/>
                <a:cs typeface="Arial"/>
                <a:sym typeface="Arial"/>
              </a:rPr>
              <a:t>. </a:t>
            </a:r>
            <a:r>
              <a:rPr i="0" lang="uk-UA" sz="800" u="none" cap="none" strike="noStrike">
                <a:solidFill>
                  <a:srgbClr val="585858"/>
                </a:solidFill>
                <a:latin typeface="Arial"/>
                <a:ea typeface="Arial"/>
                <a:cs typeface="Arial"/>
                <a:sym typeface="Arial"/>
              </a:rPr>
              <a:t>Наскільки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задоволені умовами для безпеки у громаді? Оцініть за шкалою від 1 до 7, де 1 – зовсім не задоволені, 4 – нейтральна оцінка, 7 – надзвичайно задоволені.</a:t>
            </a:r>
            <a:endParaRPr/>
          </a:p>
        </p:txBody>
      </p:sp>
      <p:sp>
        <p:nvSpPr>
          <p:cNvPr id="598" name="Google Shape;598;p27"/>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599" name="Google Shape;599;p27"/>
          <p:cNvGraphicFramePr/>
          <p:nvPr/>
        </p:nvGraphicFramePr>
        <p:xfrm>
          <a:off x="2404483" y="5250317"/>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600" name="Google Shape;600;p27"/>
          <p:cNvGraphicFramePr/>
          <p:nvPr/>
        </p:nvGraphicFramePr>
        <p:xfrm>
          <a:off x="1299818" y="3513359"/>
          <a:ext cx="3000000" cy="3000000"/>
        </p:xfrm>
        <a:graphic>
          <a:graphicData uri="http://schemas.openxmlformats.org/drawingml/2006/table">
            <a:tbl>
              <a:tblPr>
                <a:noFill/>
                <a:tableStyleId>{C916CE79-FF01-4477-825F-D5C962966431}</a:tableStyleId>
              </a:tblPr>
              <a:tblGrid>
                <a:gridCol w="1112200"/>
                <a:gridCol w="2102325"/>
              </a:tblGrid>
              <a:tr h="1689000">
                <a:tc>
                  <a:txBody>
                    <a:bodyPr/>
                    <a:lstStyle/>
                    <a:p>
                      <a:pPr indent="0" lvl="0" marL="0" marR="0" rtl="0" algn="r">
                        <a:lnSpc>
                          <a:spcPct val="100000"/>
                        </a:lnSpc>
                        <a:spcBef>
                          <a:spcPts val="0"/>
                        </a:spcBef>
                        <a:spcAft>
                          <a:spcPts val="0"/>
                        </a:spcAft>
                        <a:buNone/>
                      </a:pPr>
                      <a:r>
                        <a:rPr b="0" i="0" lang="uk-UA" sz="1100" u="none" cap="none" strike="noStrike">
                          <a:solidFill>
                            <a:srgbClr val="000000"/>
                          </a:solidFill>
                          <a:latin typeface="Arial"/>
                          <a:ea typeface="Arial"/>
                          <a:cs typeface="Arial"/>
                          <a:sym typeface="Arial"/>
                        </a:rPr>
                        <a:t>Загальна оцінка безпечності населеного пункту для життя родини</a:t>
                      </a:r>
                      <a:endParaRPr b="0" i="0" sz="1100" u="none" cap="none" strike="noStrike">
                        <a:solidFill>
                          <a:srgbClr val="000000"/>
                        </a:solidFill>
                        <a:latin typeface="Arial"/>
                        <a:ea typeface="Arial"/>
                        <a:cs typeface="Arial"/>
                        <a:sym typeface="Arial"/>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000000">
                          <a:alpha val="0"/>
                        </a:srgbClr>
                      </a:solidFill>
                      <a:prstDash val="solid"/>
                      <a:round/>
                      <a:headEnd len="sm" w="sm" type="none"/>
                      <a:tailEnd len="sm" w="sm" type="none"/>
                    </a:lnB>
                  </a:tcPr>
                </a:tc>
              </a:tr>
            </a:tbl>
          </a:graphicData>
        </a:graphic>
      </p:graphicFrame>
      <p:graphicFrame>
        <p:nvGraphicFramePr>
          <p:cNvPr id="601" name="Google Shape;601;p27"/>
          <p:cNvGraphicFramePr/>
          <p:nvPr/>
        </p:nvGraphicFramePr>
        <p:xfrm>
          <a:off x="2441914" y="3469145"/>
          <a:ext cx="1908000" cy="1764000"/>
        </p:xfrm>
        <a:graphic>
          <a:graphicData uri="http://schemas.openxmlformats.org/drawingml/2006/chart">
            <c:chart r:id="rId3"/>
          </a:graphicData>
        </a:graphic>
      </p:graphicFrame>
      <p:graphicFrame>
        <p:nvGraphicFramePr>
          <p:cNvPr id="602" name="Google Shape;602;p27"/>
          <p:cNvGraphicFramePr/>
          <p:nvPr/>
        </p:nvGraphicFramePr>
        <p:xfrm>
          <a:off x="2436930" y="3110391"/>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03" name="Google Shape;603;p27"/>
          <p:cNvSpPr txBox="1"/>
          <p:nvPr/>
        </p:nvSpPr>
        <p:spPr>
          <a:xfrm>
            <a:off x="1297674" y="2058143"/>
            <a:ext cx="3216679" cy="92723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Загальна оцінка безпечності громади </a:t>
            </a:r>
            <a:br>
              <a:rPr b="1" i="0" lang="uk-UA" sz="1800" u="none" cap="none" strike="noStrike">
                <a:solidFill>
                  <a:srgbClr val="7F340D"/>
                </a:solidFill>
                <a:latin typeface="Arial"/>
                <a:ea typeface="Arial"/>
                <a:cs typeface="Arial"/>
                <a:sym typeface="Arial"/>
              </a:rPr>
            </a:br>
            <a:r>
              <a:rPr b="1" i="0" lang="uk-UA" sz="1800" u="none" cap="none" strike="noStrike">
                <a:solidFill>
                  <a:srgbClr val="7F340D"/>
                </a:solidFill>
                <a:latin typeface="Arial"/>
                <a:ea typeface="Arial"/>
                <a:cs typeface="Arial"/>
                <a:sym typeface="Arial"/>
              </a:rPr>
              <a:t>для життя </a:t>
            </a:r>
            <a:r>
              <a:rPr b="1" i="0" lang="uk-UA" sz="1200" u="none" cap="none" strike="noStrike">
                <a:solidFill>
                  <a:srgbClr val="7F340D"/>
                </a:solidFill>
                <a:latin typeface="Arial"/>
                <a:ea typeface="Arial"/>
                <a:cs typeface="Arial"/>
                <a:sym typeface="Arial"/>
              </a:rPr>
              <a:t>(показано оцінки 6+7, де 7 - повністю безпечним)</a:t>
            </a:r>
            <a:endParaRPr/>
          </a:p>
        </p:txBody>
      </p:sp>
      <p:sp>
        <p:nvSpPr>
          <p:cNvPr id="604" name="Google Shape;604;p27"/>
          <p:cNvSpPr txBox="1"/>
          <p:nvPr/>
        </p:nvSpPr>
        <p:spPr>
          <a:xfrm>
            <a:off x="1297674" y="3249848"/>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graphicFrame>
        <p:nvGraphicFramePr>
          <p:cNvPr id="605" name="Google Shape;605;p27"/>
          <p:cNvGraphicFramePr/>
          <p:nvPr/>
        </p:nvGraphicFramePr>
        <p:xfrm>
          <a:off x="7672439" y="5761598"/>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606" name="Google Shape;606;p27"/>
          <p:cNvGraphicFramePr/>
          <p:nvPr/>
        </p:nvGraphicFramePr>
        <p:xfrm>
          <a:off x="5603600" y="3513360"/>
          <a:ext cx="3000000" cy="3000000"/>
        </p:xfrm>
        <a:graphic>
          <a:graphicData uri="http://schemas.openxmlformats.org/drawingml/2006/table">
            <a:tbl>
              <a:tblPr>
                <a:noFill/>
                <a:tableStyleId>{C916CE79-FF01-4477-825F-D5C962966431}</a:tableStyleId>
              </a:tblPr>
              <a:tblGrid>
                <a:gridCol w="2076375"/>
                <a:gridCol w="2102325"/>
              </a:tblGrid>
              <a:tr h="57192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Освітленість центральних вулиць Вінниці</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57192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Освітленість парків, скверів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4512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Освітленість прибудинкових територій</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7192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Освітленість вулиць у мікрорайонах або старостинських округах</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607" name="Google Shape;607;p27"/>
          <p:cNvGraphicFramePr/>
          <p:nvPr/>
        </p:nvGraphicFramePr>
        <p:xfrm>
          <a:off x="7709870" y="3469145"/>
          <a:ext cx="1908000" cy="2312226"/>
        </p:xfrm>
        <a:graphic>
          <a:graphicData uri="http://schemas.openxmlformats.org/drawingml/2006/chart">
            <c:chart r:id="rId4"/>
          </a:graphicData>
        </a:graphic>
      </p:graphicFrame>
      <p:graphicFrame>
        <p:nvGraphicFramePr>
          <p:cNvPr id="608" name="Google Shape;608;p27"/>
          <p:cNvGraphicFramePr/>
          <p:nvPr/>
        </p:nvGraphicFramePr>
        <p:xfrm>
          <a:off x="7704886" y="3110391"/>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09" name="Google Shape;609;p27"/>
          <p:cNvSpPr txBox="1"/>
          <p:nvPr/>
        </p:nvSpPr>
        <p:spPr>
          <a:xfrm>
            <a:off x="5584529" y="2058144"/>
            <a:ext cx="4197781" cy="92723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Задоволеність умовами безпеки </a:t>
            </a:r>
            <a:br>
              <a:rPr b="1" i="0" lang="uk-UA" sz="1800" u="none" cap="none" strike="noStrike">
                <a:solidFill>
                  <a:srgbClr val="7F340D"/>
                </a:solidFill>
                <a:latin typeface="Arial"/>
                <a:ea typeface="Arial"/>
                <a:cs typeface="Arial"/>
                <a:sym typeface="Arial"/>
              </a:rPr>
            </a:br>
            <a:r>
              <a:rPr b="1" i="0" lang="uk-UA" sz="1800" u="none" cap="none" strike="noStrike">
                <a:solidFill>
                  <a:srgbClr val="7F340D"/>
                </a:solidFill>
                <a:latin typeface="Arial"/>
                <a:ea typeface="Arial"/>
                <a:cs typeface="Arial"/>
                <a:sym typeface="Arial"/>
              </a:rPr>
              <a:t>у громаді </a:t>
            </a:r>
            <a:r>
              <a:rPr b="1" i="0" lang="uk-UA" sz="1200" u="none" cap="none" strike="noStrike">
                <a:solidFill>
                  <a:srgbClr val="7F340D"/>
                </a:solidFill>
                <a:latin typeface="Arial"/>
                <a:ea typeface="Arial"/>
                <a:cs typeface="Arial"/>
                <a:sym typeface="Arial"/>
              </a:rPr>
              <a:t>(показано оцінки 6+7, де 7 - надзвичайно задоволені)</a:t>
            </a:r>
            <a:endParaRPr b="1" i="0" sz="1800" u="none" cap="none" strike="noStrike">
              <a:solidFill>
                <a:srgbClr val="7F340D"/>
              </a:solidFill>
              <a:latin typeface="Arial"/>
              <a:ea typeface="Arial"/>
              <a:cs typeface="Arial"/>
              <a:sym typeface="Arial"/>
            </a:endParaRPr>
          </a:p>
        </p:txBody>
      </p:sp>
      <p:sp>
        <p:nvSpPr>
          <p:cNvPr id="610" name="Google Shape;610;p27"/>
          <p:cNvSpPr txBox="1"/>
          <p:nvPr/>
        </p:nvSpPr>
        <p:spPr>
          <a:xfrm>
            <a:off x="5602068" y="3249848"/>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611" name="Google Shape;611;p27"/>
          <p:cNvSpPr txBox="1"/>
          <p:nvPr/>
        </p:nvSpPr>
        <p:spPr>
          <a:xfrm>
            <a:off x="59589" y="6393594"/>
            <a:ext cx="2939250" cy="20774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BAB4F"/>
              </a:buClr>
              <a:buSzPts val="700"/>
              <a:buFont typeface="Montserrat"/>
              <a:buNone/>
            </a:pPr>
            <a:r>
              <a:rPr lang="uk-UA" sz="700">
                <a:solidFill>
                  <a:srgbClr val="6BAB4F"/>
                </a:solidFill>
                <a:latin typeface="Montserrat"/>
                <a:ea typeface="Montserrat"/>
                <a:cs typeface="Montserrat"/>
                <a:sym typeface="Montserrat"/>
              </a:rPr>
              <a:t>€ </a:t>
            </a:r>
            <a:r>
              <a:rPr lang="uk-UA" sz="750">
                <a:solidFill>
                  <a:srgbClr val="7F7F7F"/>
                </a:solidFill>
                <a:latin typeface="Arial"/>
                <a:ea typeface="Arial"/>
                <a:cs typeface="Arial"/>
                <a:sym typeface="Arial"/>
              </a:rPr>
              <a:t>/</a:t>
            </a:r>
            <a:r>
              <a:rPr lang="uk-UA" sz="700">
                <a:solidFill>
                  <a:srgbClr val="6BAB4F"/>
                </a:solidFill>
                <a:latin typeface="Montserrat"/>
                <a:ea typeface="Montserrat"/>
                <a:cs typeface="Montserrat"/>
                <a:sym typeface="Montserrat"/>
              </a:rPr>
              <a:t> </a:t>
            </a:r>
            <a:r>
              <a:rPr lang="uk-UA" sz="700">
                <a:solidFill>
                  <a:srgbClr val="FF0000"/>
                </a:solidFill>
                <a:latin typeface="Montserrat"/>
                <a:ea typeface="Montserrat"/>
                <a:cs typeface="Montserrat"/>
                <a:sym typeface="Montserrat"/>
              </a:rPr>
              <a:t>€ </a:t>
            </a:r>
            <a:r>
              <a:rPr lang="uk-UA" sz="750">
                <a:solidFill>
                  <a:srgbClr val="7F7F7F"/>
                </a:solidFill>
                <a:latin typeface="Arial"/>
                <a:ea typeface="Arial"/>
                <a:cs typeface="Arial"/>
                <a:sym typeface="Arial"/>
              </a:rPr>
              <a:t>- Значимо вище / нижче до попередньої хвилі на рівні 90%</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28"/>
          <p:cNvSpPr txBox="1"/>
          <p:nvPr>
            <p:ph type="title"/>
          </p:nvPr>
        </p:nvSpPr>
        <p:spPr>
          <a:xfrm>
            <a:off x="314631" y="109488"/>
            <a:ext cx="10461523" cy="49255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Сприйняття безпеки у населених пунктах громади</a:t>
            </a:r>
            <a:endParaRPr/>
          </a:p>
        </p:txBody>
      </p:sp>
      <p:sp>
        <p:nvSpPr>
          <p:cNvPr id="618" name="Google Shape;618;p28"/>
          <p:cNvSpPr txBox="1"/>
          <p:nvPr/>
        </p:nvSpPr>
        <p:spPr>
          <a:xfrm>
            <a:off x="5506065" y="6355476"/>
            <a:ext cx="6241194" cy="461665"/>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8.</a:t>
            </a:r>
            <a:r>
              <a:rPr b="1" lang="uk-UA" sz="800">
                <a:solidFill>
                  <a:srgbClr val="585858"/>
                </a:solidFill>
                <a:latin typeface="Arial"/>
                <a:ea typeface="Arial"/>
                <a:cs typeface="Arial"/>
                <a:sym typeface="Arial"/>
              </a:rPr>
              <a:t>1</a:t>
            </a:r>
            <a:r>
              <a:rPr b="1" i="0" lang="uk-UA" sz="800" u="none" cap="none" strike="noStrike">
                <a:solidFill>
                  <a:srgbClr val="585858"/>
                </a:solidFill>
                <a:latin typeface="Arial"/>
                <a:ea typeface="Arial"/>
                <a:cs typeface="Arial"/>
                <a:sym typeface="Arial"/>
              </a:rPr>
              <a:t>. </a:t>
            </a:r>
            <a:r>
              <a:rPr i="0" lang="uk-UA" sz="800" u="none" cap="none" strike="noStrike">
                <a:solidFill>
                  <a:srgbClr val="585858"/>
                </a:solidFill>
                <a:latin typeface="Arial"/>
                <a:ea typeface="Arial"/>
                <a:cs typeface="Arial"/>
                <a:sym typeface="Arial"/>
              </a:rPr>
              <a:t>Оцініть, будь ласка, наскільки загалом безпечним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вважаєте ваш населений пункт для життя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ашої родини, за шкалою від 1 до 7, де 1 – зовсім небезпечним, 4 – нейтральна оцінка, 7 – повністю безпечним. </a:t>
            </a:r>
            <a:r>
              <a:rPr b="1" i="0" lang="uk-UA" sz="800" u="none" cap="none" strike="noStrike">
                <a:solidFill>
                  <a:srgbClr val="585858"/>
                </a:solidFill>
                <a:latin typeface="Arial"/>
                <a:ea typeface="Arial"/>
                <a:cs typeface="Arial"/>
                <a:sym typeface="Arial"/>
              </a:rPr>
              <a:t>8.</a:t>
            </a:r>
            <a:r>
              <a:rPr b="1" lang="uk-UA" sz="800">
                <a:solidFill>
                  <a:srgbClr val="585858"/>
                </a:solidFill>
                <a:latin typeface="Arial"/>
                <a:ea typeface="Arial"/>
                <a:cs typeface="Arial"/>
                <a:sym typeface="Arial"/>
              </a:rPr>
              <a:t>4</a:t>
            </a:r>
            <a:r>
              <a:rPr b="1" i="0" lang="uk-UA" sz="800" u="none" cap="none" strike="noStrike">
                <a:solidFill>
                  <a:srgbClr val="585858"/>
                </a:solidFill>
                <a:latin typeface="Arial"/>
                <a:ea typeface="Arial"/>
                <a:cs typeface="Arial"/>
                <a:sym typeface="Arial"/>
              </a:rPr>
              <a:t>. </a:t>
            </a:r>
            <a:r>
              <a:rPr i="0" lang="uk-UA" sz="800" u="none" cap="none" strike="noStrike">
                <a:solidFill>
                  <a:srgbClr val="585858"/>
                </a:solidFill>
                <a:latin typeface="Arial"/>
                <a:ea typeface="Arial"/>
                <a:cs typeface="Arial"/>
                <a:sym typeface="Arial"/>
              </a:rPr>
              <a:t>Наскільки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задоволені умовами для безпеки у громаді? Оцініть за шкалою від 1 до 7, де 1 – зовсім не задоволені, 4 – нейтральна оцінка, 7 – надзвичайно задоволені.</a:t>
            </a:r>
            <a:endParaRPr/>
          </a:p>
        </p:txBody>
      </p:sp>
      <p:sp>
        <p:nvSpPr>
          <p:cNvPr id="619" name="Google Shape;619;p28"/>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620" name="Google Shape;620;p28"/>
          <p:cNvGraphicFramePr/>
          <p:nvPr/>
        </p:nvGraphicFramePr>
        <p:xfrm>
          <a:off x="3657599" y="4768542"/>
          <a:ext cx="3000000" cy="3000000"/>
        </p:xfrm>
        <a:graphic>
          <a:graphicData uri="http://schemas.openxmlformats.org/drawingml/2006/table">
            <a:tbl>
              <a:tblPr>
                <a:noFill/>
                <a:tableStyleId>{41833894-ECA0-4AC7-BF9E-5B81B1FD25B9}</a:tableStyleId>
              </a:tblPr>
              <a:tblGrid>
                <a:gridCol w="1684800"/>
                <a:gridCol w="1684800"/>
                <a:gridCol w="1684800"/>
                <a:gridCol w="1684800"/>
                <a:gridCol w="168480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N=817</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N=751</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N=66</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N=645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N=172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621" name="Google Shape;621;p28"/>
          <p:cNvGraphicFramePr/>
          <p:nvPr/>
        </p:nvGraphicFramePr>
        <p:xfrm>
          <a:off x="49161" y="2539969"/>
          <a:ext cx="3000000" cy="3000000"/>
        </p:xfrm>
        <a:graphic>
          <a:graphicData uri="http://schemas.openxmlformats.org/drawingml/2006/table">
            <a:tbl>
              <a:tblPr>
                <a:noFill/>
                <a:tableStyleId>{C916CE79-FF01-4477-825F-D5C962966431}</a:tableStyleId>
              </a:tblPr>
              <a:tblGrid>
                <a:gridCol w="3618275"/>
                <a:gridCol w="8494550"/>
              </a:tblGrid>
              <a:tr h="247150">
                <a:tc>
                  <a:txBody>
                    <a:bodyPr/>
                    <a:lstStyle/>
                    <a:p>
                      <a:pPr indent="0" lvl="0" marL="0" marR="0" rtl="0" algn="r">
                        <a:spcBef>
                          <a:spcPts val="0"/>
                        </a:spcBef>
                        <a:spcAft>
                          <a:spcPts val="0"/>
                        </a:spcAft>
                        <a:buNone/>
                      </a:pPr>
                      <a:r>
                        <a:rPr b="1" i="0" lang="uk-UA" sz="970" u="none" cap="none" strike="noStrike">
                          <a:solidFill>
                            <a:srgbClr val="000000"/>
                          </a:solidFill>
                          <a:latin typeface="Arial"/>
                          <a:ea typeface="Arial"/>
                          <a:cs typeface="Arial"/>
                          <a:sym typeface="Arial"/>
                        </a:rPr>
                        <a:t>Робота системи сповіщення про повітряні тривоги</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247150">
                <a:tc>
                  <a:txBody>
                    <a:bodyPr/>
                    <a:lstStyle/>
                    <a:p>
                      <a:pPr indent="0" lvl="0" marL="0" marR="0" rtl="0" algn="r">
                        <a:spcBef>
                          <a:spcPts val="0"/>
                        </a:spcBef>
                        <a:spcAft>
                          <a:spcPts val="0"/>
                        </a:spcAft>
                        <a:buNone/>
                      </a:pPr>
                      <a:r>
                        <a:rPr b="0" i="0" lang="uk-UA" sz="970" u="none" cap="none" strike="noStrike">
                          <a:solidFill>
                            <a:srgbClr val="000000"/>
                          </a:solidFill>
                          <a:latin typeface="Arial"/>
                          <a:ea typeface="Arial"/>
                          <a:cs typeface="Arial"/>
                          <a:sym typeface="Arial"/>
                        </a:rPr>
                        <a:t>Освітленість центральних вулиць Вінниці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47150">
                <a:tc>
                  <a:txBody>
                    <a:bodyPr/>
                    <a:lstStyle/>
                    <a:p>
                      <a:pPr indent="0" lvl="0" marL="0" marR="0" rtl="0" algn="r">
                        <a:spcBef>
                          <a:spcPts val="0"/>
                        </a:spcBef>
                        <a:spcAft>
                          <a:spcPts val="0"/>
                        </a:spcAft>
                        <a:buNone/>
                      </a:pPr>
                      <a:r>
                        <a:rPr b="0" i="0" lang="uk-UA" sz="970" u="none" cap="none" strike="noStrike">
                          <a:solidFill>
                            <a:srgbClr val="000000"/>
                          </a:solidFill>
                          <a:latin typeface="Arial"/>
                          <a:ea typeface="Arial"/>
                          <a:cs typeface="Arial"/>
                          <a:sym typeface="Arial"/>
                        </a:rPr>
                        <a:t>Освітленість парків, скверів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47150">
                <a:tc>
                  <a:txBody>
                    <a:bodyPr/>
                    <a:lstStyle/>
                    <a:p>
                      <a:pPr indent="0" lvl="0" marL="0" marR="0" rtl="0" algn="r">
                        <a:spcBef>
                          <a:spcPts val="0"/>
                        </a:spcBef>
                        <a:spcAft>
                          <a:spcPts val="0"/>
                        </a:spcAft>
                        <a:buNone/>
                      </a:pPr>
                      <a:r>
                        <a:rPr b="0" i="0" lang="uk-UA" sz="970" u="none" cap="none" strike="noStrike">
                          <a:solidFill>
                            <a:srgbClr val="000000"/>
                          </a:solidFill>
                          <a:latin typeface="Arial"/>
                          <a:ea typeface="Arial"/>
                          <a:cs typeface="Arial"/>
                          <a:sym typeface="Arial"/>
                        </a:rPr>
                        <a:t>Освітленість прибудинкових територій</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47150">
                <a:tc>
                  <a:txBody>
                    <a:bodyPr/>
                    <a:lstStyle/>
                    <a:p>
                      <a:pPr indent="0" lvl="0" marL="0" marR="0" rtl="0" algn="r">
                        <a:spcBef>
                          <a:spcPts val="0"/>
                        </a:spcBef>
                        <a:spcAft>
                          <a:spcPts val="0"/>
                        </a:spcAft>
                        <a:buNone/>
                      </a:pPr>
                      <a:r>
                        <a:rPr b="1" i="0" lang="uk-UA" sz="970" u="none" cap="none" strike="noStrike">
                          <a:solidFill>
                            <a:srgbClr val="000000"/>
                          </a:solidFill>
                          <a:latin typeface="Arial"/>
                          <a:ea typeface="Arial"/>
                          <a:cs typeface="Arial"/>
                          <a:sym typeface="Arial"/>
                        </a:rPr>
                        <a:t>Освітленість вулиць у мікрорайонах/старостинських округах</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47150">
                <a:tc>
                  <a:txBody>
                    <a:bodyPr/>
                    <a:lstStyle/>
                    <a:p>
                      <a:pPr indent="0" lvl="0" marL="0" marR="0" rtl="0" algn="r">
                        <a:spcBef>
                          <a:spcPts val="0"/>
                        </a:spcBef>
                        <a:spcAft>
                          <a:spcPts val="0"/>
                        </a:spcAft>
                        <a:buNone/>
                      </a:pPr>
                      <a:r>
                        <a:rPr b="1" i="0" lang="uk-UA" sz="970" u="none" cap="none" strike="noStrike">
                          <a:solidFill>
                            <a:srgbClr val="000000"/>
                          </a:solidFill>
                          <a:latin typeface="Arial"/>
                          <a:ea typeface="Arial"/>
                          <a:cs typeface="Arial"/>
                          <a:sym typeface="Arial"/>
                        </a:rPr>
                        <a:t>Доступність інформації про найближчі укриття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47150">
                <a:tc>
                  <a:txBody>
                    <a:bodyPr/>
                    <a:lstStyle/>
                    <a:p>
                      <a:pPr indent="0" lvl="0" marL="0" marR="0" rtl="0" algn="r">
                        <a:spcBef>
                          <a:spcPts val="0"/>
                        </a:spcBef>
                        <a:spcAft>
                          <a:spcPts val="0"/>
                        </a:spcAft>
                        <a:buNone/>
                      </a:pPr>
                      <a:r>
                        <a:rPr b="1" i="0" lang="uk-UA" sz="970" u="none" cap="none" strike="noStrike">
                          <a:solidFill>
                            <a:srgbClr val="000000"/>
                          </a:solidFill>
                          <a:latin typeface="Arial"/>
                          <a:ea typeface="Arial"/>
                          <a:cs typeface="Arial"/>
                          <a:sym typeface="Arial"/>
                        </a:rPr>
                        <a:t>Робота системи відеоспостереження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47150">
                <a:tc>
                  <a:txBody>
                    <a:bodyPr/>
                    <a:lstStyle/>
                    <a:p>
                      <a:pPr indent="0" lvl="0" marL="0" marR="0" rtl="0" algn="r">
                        <a:spcBef>
                          <a:spcPts val="0"/>
                        </a:spcBef>
                        <a:spcAft>
                          <a:spcPts val="0"/>
                        </a:spcAft>
                        <a:buNone/>
                      </a:pPr>
                      <a:r>
                        <a:rPr b="1" i="0" lang="uk-UA" sz="970" u="none" cap="none" strike="noStrike">
                          <a:solidFill>
                            <a:srgbClr val="000000"/>
                          </a:solidFill>
                          <a:latin typeface="Arial"/>
                          <a:ea typeface="Arial"/>
                          <a:cs typeface="Arial"/>
                          <a:sym typeface="Arial"/>
                        </a:rPr>
                        <a:t>Забезпеченість доступу до укриттів</a:t>
                      </a:r>
                      <a:endParaRPr b="1" i="0" sz="970" u="none" cap="none" strike="noStrike">
                        <a:solidFill>
                          <a:srgbClr val="000000"/>
                        </a:solidFill>
                        <a:latin typeface="Arial"/>
                        <a:ea typeface="Arial"/>
                        <a:cs typeface="Arial"/>
                        <a:sym typeface="Arial"/>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47150">
                <a:tc>
                  <a:txBody>
                    <a:bodyPr/>
                    <a:lstStyle/>
                    <a:p>
                      <a:pPr indent="0" lvl="0" marL="0" marR="0" rtl="0" algn="r">
                        <a:spcBef>
                          <a:spcPts val="0"/>
                        </a:spcBef>
                        <a:spcAft>
                          <a:spcPts val="0"/>
                        </a:spcAft>
                        <a:buNone/>
                      </a:pPr>
                      <a:r>
                        <a:rPr b="1" i="0" lang="uk-UA" sz="970" u="none" cap="none" strike="noStrike">
                          <a:solidFill>
                            <a:srgbClr val="000000"/>
                          </a:solidFill>
                          <a:latin typeface="Arial"/>
                          <a:ea typeface="Arial"/>
                          <a:cs typeface="Arial"/>
                          <a:sym typeface="Arial"/>
                        </a:rPr>
                        <a:t>Забезпеченість належних умов в укриттях</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622" name="Google Shape;622;p28"/>
          <p:cNvGraphicFramePr/>
          <p:nvPr/>
        </p:nvGraphicFramePr>
        <p:xfrm>
          <a:off x="3699080" y="2476090"/>
          <a:ext cx="1584000" cy="2322000"/>
        </p:xfrm>
        <a:graphic>
          <a:graphicData uri="http://schemas.openxmlformats.org/drawingml/2006/chart">
            <c:chart r:id="rId3"/>
          </a:graphicData>
        </a:graphic>
      </p:graphicFrame>
      <p:graphicFrame>
        <p:nvGraphicFramePr>
          <p:cNvPr id="623" name="Google Shape;623;p28"/>
          <p:cNvGraphicFramePr/>
          <p:nvPr/>
        </p:nvGraphicFramePr>
        <p:xfrm>
          <a:off x="3706761" y="2195992"/>
          <a:ext cx="3000000" cy="3000000"/>
        </p:xfrm>
        <a:graphic>
          <a:graphicData uri="http://schemas.openxmlformats.org/drawingml/2006/table">
            <a:tbl>
              <a:tblPr>
                <a:noFill/>
                <a:tableStyleId>{41833894-ECA0-4AC7-BF9E-5B81B1FD25B9}</a:tableStyleId>
              </a:tblPr>
              <a:tblGrid>
                <a:gridCol w="1683600"/>
                <a:gridCol w="1683600"/>
                <a:gridCol w="1683600"/>
                <a:gridCol w="1683600"/>
                <a:gridCol w="168360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Місто Вінниця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Села громади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Постійні мешканці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ВПО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24" name="Google Shape;624;p28"/>
          <p:cNvSpPr txBox="1"/>
          <p:nvPr/>
        </p:nvSpPr>
        <p:spPr>
          <a:xfrm>
            <a:off x="1" y="1890996"/>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Задоволеність умовами для безпеки у громаді </a:t>
            </a:r>
            <a:r>
              <a:rPr b="1" i="0" lang="uk-UA" sz="1200" u="none" cap="none" strike="noStrike">
                <a:solidFill>
                  <a:srgbClr val="7F340D"/>
                </a:solidFill>
                <a:latin typeface="Arial"/>
                <a:ea typeface="Arial"/>
                <a:cs typeface="Arial"/>
                <a:sym typeface="Arial"/>
              </a:rPr>
              <a:t>(показано оцінки 6+7, де надзвичайно задоволені)</a:t>
            </a:r>
            <a:endParaRPr b="1" i="0" sz="1800" u="none" cap="none" strike="noStrike">
              <a:solidFill>
                <a:srgbClr val="7F340D"/>
              </a:solidFill>
              <a:latin typeface="Arial"/>
              <a:ea typeface="Arial"/>
              <a:cs typeface="Arial"/>
              <a:sym typeface="Arial"/>
            </a:endParaRPr>
          </a:p>
        </p:txBody>
      </p:sp>
      <p:graphicFrame>
        <p:nvGraphicFramePr>
          <p:cNvPr id="625" name="Google Shape;625;p28"/>
          <p:cNvGraphicFramePr/>
          <p:nvPr/>
        </p:nvGraphicFramePr>
        <p:xfrm>
          <a:off x="5379042" y="2478942"/>
          <a:ext cx="1584000" cy="2322000"/>
        </p:xfrm>
        <a:graphic>
          <a:graphicData uri="http://schemas.openxmlformats.org/drawingml/2006/chart">
            <c:chart r:id="rId4"/>
          </a:graphicData>
        </a:graphic>
      </p:graphicFrame>
      <p:graphicFrame>
        <p:nvGraphicFramePr>
          <p:cNvPr id="626" name="Google Shape;626;p28"/>
          <p:cNvGraphicFramePr/>
          <p:nvPr/>
        </p:nvGraphicFramePr>
        <p:xfrm>
          <a:off x="7069520" y="2473238"/>
          <a:ext cx="1584000" cy="2322000"/>
        </p:xfrm>
        <a:graphic>
          <a:graphicData uri="http://schemas.openxmlformats.org/drawingml/2006/chart">
            <c:chart r:id="rId5"/>
          </a:graphicData>
        </a:graphic>
      </p:graphicFrame>
      <p:graphicFrame>
        <p:nvGraphicFramePr>
          <p:cNvPr id="627" name="Google Shape;627;p28"/>
          <p:cNvGraphicFramePr/>
          <p:nvPr/>
        </p:nvGraphicFramePr>
        <p:xfrm>
          <a:off x="8759315" y="2476090"/>
          <a:ext cx="1584000" cy="2322000"/>
        </p:xfrm>
        <a:graphic>
          <a:graphicData uri="http://schemas.openxmlformats.org/drawingml/2006/chart">
            <c:chart r:id="rId6"/>
          </a:graphicData>
        </a:graphic>
      </p:graphicFrame>
      <p:graphicFrame>
        <p:nvGraphicFramePr>
          <p:cNvPr id="628" name="Google Shape;628;p28"/>
          <p:cNvGraphicFramePr/>
          <p:nvPr/>
        </p:nvGraphicFramePr>
        <p:xfrm>
          <a:off x="10441858" y="2473238"/>
          <a:ext cx="1584000" cy="2322000"/>
        </p:xfrm>
        <a:graphic>
          <a:graphicData uri="http://schemas.openxmlformats.org/drawingml/2006/chart">
            <c:chart r:id="rId7"/>
          </a:graphicData>
        </a:graphic>
      </p:graphicFrame>
      <p:cxnSp>
        <p:nvCxnSpPr>
          <p:cNvPr id="629" name="Google Shape;629;p28"/>
          <p:cNvCxnSpPr/>
          <p:nvPr/>
        </p:nvCxnSpPr>
        <p:spPr>
          <a:xfrm>
            <a:off x="8707272" y="2286131"/>
            <a:ext cx="0" cy="2664000"/>
          </a:xfrm>
          <a:prstGeom prst="straightConnector1">
            <a:avLst/>
          </a:prstGeom>
          <a:noFill/>
          <a:ln cap="flat" cmpd="sng" w="19050">
            <a:solidFill>
              <a:srgbClr val="A5A5A5"/>
            </a:solidFill>
            <a:prstDash val="dot"/>
            <a:miter lim="800000"/>
            <a:headEnd len="sm" w="sm" type="none"/>
            <a:tailEnd len="sm" w="sm" type="none"/>
          </a:ln>
        </p:spPr>
      </p:cxnSp>
      <p:sp>
        <p:nvSpPr>
          <p:cNvPr id="630" name="Google Shape;630;p28"/>
          <p:cNvSpPr txBox="1"/>
          <p:nvPr/>
        </p:nvSpPr>
        <p:spPr>
          <a:xfrm>
            <a:off x="67296" y="2335449"/>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631" name="Google Shape;631;p28"/>
          <p:cNvSpPr txBox="1"/>
          <p:nvPr/>
        </p:nvSpPr>
        <p:spPr>
          <a:xfrm>
            <a:off x="59589" y="6389746"/>
            <a:ext cx="2232000" cy="21544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00000"/>
              </a:buClr>
              <a:buSzPts val="750"/>
              <a:buFont typeface="Arial"/>
              <a:buNone/>
            </a:pPr>
            <a:r>
              <a:rPr lang="uk-UA" sz="750">
                <a:solidFill>
                  <a:srgbClr val="C00000"/>
                </a:solidFill>
                <a:latin typeface="Arial"/>
                <a:ea typeface="Arial"/>
                <a:cs typeface="Arial"/>
                <a:sym typeface="Arial"/>
              </a:rPr>
              <a:t>(a) (b) </a:t>
            </a:r>
            <a:r>
              <a:rPr lang="uk-UA" sz="750">
                <a:solidFill>
                  <a:srgbClr val="7F7F7F"/>
                </a:solidFill>
                <a:latin typeface="Arial"/>
                <a:ea typeface="Arial"/>
                <a:cs typeface="Arial"/>
                <a:sym typeface="Arial"/>
              </a:rPr>
              <a:t>- Значимо вище між групами на рівні 90%</a:t>
            </a:r>
            <a:endParaRPr/>
          </a:p>
        </p:txBody>
      </p:sp>
      <p:sp>
        <p:nvSpPr>
          <p:cNvPr id="632" name="Google Shape;632;p28"/>
          <p:cNvSpPr txBox="1"/>
          <p:nvPr/>
        </p:nvSpPr>
        <p:spPr>
          <a:xfrm>
            <a:off x="6765184" y="2556412"/>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633" name="Google Shape;633;p28"/>
          <p:cNvSpPr txBox="1"/>
          <p:nvPr/>
        </p:nvSpPr>
        <p:spPr>
          <a:xfrm>
            <a:off x="6680523" y="280763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634" name="Google Shape;634;p28"/>
          <p:cNvSpPr txBox="1"/>
          <p:nvPr/>
        </p:nvSpPr>
        <p:spPr>
          <a:xfrm>
            <a:off x="6366355" y="328547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635" name="Google Shape;635;p28"/>
          <p:cNvSpPr txBox="1"/>
          <p:nvPr/>
        </p:nvSpPr>
        <p:spPr>
          <a:xfrm>
            <a:off x="6250560" y="3535629"/>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636" name="Google Shape;636;p28"/>
          <p:cNvSpPr txBox="1"/>
          <p:nvPr/>
        </p:nvSpPr>
        <p:spPr>
          <a:xfrm>
            <a:off x="6240728" y="3794833"/>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637" name="Google Shape;637;p28"/>
          <p:cNvSpPr txBox="1"/>
          <p:nvPr/>
        </p:nvSpPr>
        <p:spPr>
          <a:xfrm>
            <a:off x="6184691" y="4035752"/>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638" name="Google Shape;638;p28"/>
          <p:cNvSpPr txBox="1"/>
          <p:nvPr/>
        </p:nvSpPr>
        <p:spPr>
          <a:xfrm>
            <a:off x="6078728" y="4276671"/>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639" name="Google Shape;639;p28"/>
          <p:cNvSpPr txBox="1"/>
          <p:nvPr/>
        </p:nvSpPr>
        <p:spPr>
          <a:xfrm>
            <a:off x="9748778" y="3050367"/>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640" name="Google Shape;640;p28"/>
          <p:cNvSpPr txBox="1"/>
          <p:nvPr/>
        </p:nvSpPr>
        <p:spPr>
          <a:xfrm>
            <a:off x="9645256" y="3534910"/>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641" name="Google Shape;641;p28"/>
          <p:cNvSpPr txBox="1"/>
          <p:nvPr/>
        </p:nvSpPr>
        <p:spPr>
          <a:xfrm>
            <a:off x="9625592" y="3776523"/>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642" name="Google Shape;642;p28"/>
          <p:cNvSpPr txBox="1"/>
          <p:nvPr/>
        </p:nvSpPr>
        <p:spPr>
          <a:xfrm>
            <a:off x="9605928" y="401920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643" name="Google Shape;643;p28"/>
          <p:cNvSpPr txBox="1"/>
          <p:nvPr/>
        </p:nvSpPr>
        <p:spPr>
          <a:xfrm>
            <a:off x="9483256" y="4269223"/>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644" name="Google Shape;644;p28"/>
          <p:cNvSpPr txBox="1"/>
          <p:nvPr/>
        </p:nvSpPr>
        <p:spPr>
          <a:xfrm>
            <a:off x="9291760" y="454272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645" name="Google Shape;645;p28"/>
          <p:cNvSpPr txBox="1"/>
          <p:nvPr/>
        </p:nvSpPr>
        <p:spPr>
          <a:xfrm>
            <a:off x="314631" y="552211"/>
            <a:ext cx="10461523" cy="969547"/>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Найбільший рівень задоволеності опитані висловлюють щодо роботи сповіщень про повітряні тривоги та освітленість центральних вулиць Вінниці. Найнижча задоволеність щодо освітленості стосується освітленості вулиць у мікрорайонах, а особливо у селах громади на рівні старостинських округів. Низькі оцінки задоволеності стосуються до забезпеченості доступу до укриттів та належних умов в укриттях.</a:t>
            </a:r>
            <a:endParaRPr sz="1600">
              <a:solidFill>
                <a:schemeClr val="dk1"/>
              </a:solidFill>
              <a:latin typeface="Play"/>
              <a:ea typeface="Play"/>
              <a:cs typeface="Play"/>
              <a:sym typeface="Pla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29"/>
          <p:cNvSpPr txBox="1"/>
          <p:nvPr>
            <p:ph type="title"/>
          </p:nvPr>
        </p:nvSpPr>
        <p:spPr>
          <a:xfrm>
            <a:off x="831850" y="2743200"/>
            <a:ext cx="8361311" cy="1347019"/>
          </a:xfrm>
          <a:prstGeom prst="rect">
            <a:avLst/>
          </a:prstGeom>
          <a:solidFill>
            <a:srgbClr val="7B98A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uk-UA" sz="4400">
                <a:solidFill>
                  <a:schemeClr val="lt1"/>
                </a:solidFill>
              </a:rPr>
              <a:t>Екологія</a:t>
            </a:r>
            <a:endParaRPr/>
          </a:p>
        </p:txBody>
      </p:sp>
      <p:sp>
        <p:nvSpPr>
          <p:cNvPr id="651" name="Google Shape;651;p29"/>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ph type="title"/>
          </p:nvPr>
        </p:nvSpPr>
        <p:spPr>
          <a:xfrm>
            <a:off x="314632" y="119319"/>
            <a:ext cx="8534400"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Довідка про дослідження</a:t>
            </a:r>
            <a:endParaRPr/>
          </a:p>
        </p:txBody>
      </p:sp>
      <p:sp>
        <p:nvSpPr>
          <p:cNvPr id="110" name="Google Shape;110;p3"/>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
        <p:nvSpPr>
          <p:cNvPr id="111" name="Google Shape;111;p3"/>
          <p:cNvSpPr txBox="1"/>
          <p:nvPr/>
        </p:nvSpPr>
        <p:spPr>
          <a:xfrm>
            <a:off x="582116" y="1223639"/>
            <a:ext cx="11155387" cy="1039728"/>
          </a:xfrm>
          <a:prstGeom prst="rect">
            <a:avLst/>
          </a:prstGeom>
          <a:solidFill>
            <a:srgbClr val="FFFFFF"/>
          </a:solidFill>
          <a:ln cap="flat" cmpd="sng" w="9525">
            <a:solidFill>
              <a:srgbClr val="B1BEC5"/>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6800" lIns="90000" spcFirstLastPara="1" rIns="90000" wrap="square" tIns="46800">
            <a:noAutofit/>
          </a:bodyPr>
          <a:lstStyle/>
          <a:p>
            <a:pPr indent="0" lvl="2" marL="0" marR="0" rtl="0" algn="l">
              <a:lnSpc>
                <a:spcPct val="100000"/>
              </a:lnSpc>
              <a:spcBef>
                <a:spcPts val="0"/>
              </a:spcBef>
              <a:spcAft>
                <a:spcPts val="0"/>
              </a:spcAft>
              <a:buClr>
                <a:srgbClr val="000000"/>
              </a:buClr>
              <a:buSzPts val="1400"/>
              <a:buFont typeface="Arial"/>
              <a:buNone/>
            </a:pPr>
            <a:r>
              <a:rPr b="1" i="0" lang="uk-UA" sz="1400" u="none" cap="none" strike="noStrike">
                <a:solidFill>
                  <a:srgbClr val="1D2427"/>
                </a:solidFill>
                <a:latin typeface="Calibri"/>
                <a:ea typeface="Calibri"/>
                <a:cs typeface="Calibri"/>
                <a:sym typeface="Calibri"/>
              </a:rPr>
              <a:t>МЕТА ДОСЛІДЖЕННЯ</a:t>
            </a:r>
            <a:endParaRPr/>
          </a:p>
          <a:p>
            <a:pPr indent="-180975" lvl="2" marL="180975" marR="0" rtl="0" algn="l">
              <a:spcBef>
                <a:spcPts val="300"/>
              </a:spcBef>
              <a:spcAft>
                <a:spcPts val="0"/>
              </a:spcAft>
              <a:buClr>
                <a:srgbClr val="000000"/>
              </a:buClr>
              <a:buSzPts val="1400"/>
              <a:buFont typeface="Arial"/>
              <a:buChar char="•"/>
            </a:pPr>
            <a:r>
              <a:rPr b="0" i="0" lang="uk-UA" sz="1400" u="none" cap="none" strike="noStrike">
                <a:solidFill>
                  <a:schemeClr val="dk1"/>
                </a:solidFill>
                <a:latin typeface="Arial"/>
                <a:ea typeface="Arial"/>
                <a:cs typeface="Arial"/>
                <a:sym typeface="Arial"/>
              </a:rPr>
              <a:t>Виміряти і проаналізувати думку мешканців Вінницької МТГ щодо різних аспектів розвитку і життя у громаді для того, щоб оцінити результати втілення КІРМ та виробити рекомендації для врахування у розробці стратегічних документів ВМТГ</a:t>
            </a:r>
            <a:endParaRPr/>
          </a:p>
        </p:txBody>
      </p:sp>
      <p:sp>
        <p:nvSpPr>
          <p:cNvPr id="112" name="Google Shape;112;p3"/>
          <p:cNvSpPr txBox="1"/>
          <p:nvPr/>
        </p:nvSpPr>
        <p:spPr>
          <a:xfrm>
            <a:off x="582116" y="2406863"/>
            <a:ext cx="11155387" cy="1425997"/>
          </a:xfrm>
          <a:prstGeom prst="rect">
            <a:avLst/>
          </a:prstGeom>
          <a:solidFill>
            <a:srgbClr val="FFFFFF"/>
          </a:solidFill>
          <a:ln cap="flat" cmpd="sng" w="9525">
            <a:solidFill>
              <a:srgbClr val="B1BEC5"/>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6800" lIns="90000" spcFirstLastPara="1" rIns="90000" wrap="square" tIns="46800">
            <a:noAutofit/>
          </a:bodyPr>
          <a:lstStyle/>
          <a:p>
            <a:pPr indent="0" lvl="2" marL="0" marR="0" rtl="0" algn="l">
              <a:lnSpc>
                <a:spcPct val="100000"/>
              </a:lnSpc>
              <a:spcBef>
                <a:spcPts val="0"/>
              </a:spcBef>
              <a:spcAft>
                <a:spcPts val="0"/>
              </a:spcAft>
              <a:buClr>
                <a:srgbClr val="000000"/>
              </a:buClr>
              <a:buSzPts val="1400"/>
              <a:buFont typeface="Arial"/>
              <a:buNone/>
            </a:pPr>
            <a:r>
              <a:rPr b="1" i="0" lang="uk-UA" sz="1400" u="none" cap="none" strike="noStrike">
                <a:solidFill>
                  <a:srgbClr val="1D2427"/>
                </a:solidFill>
                <a:latin typeface="Arial"/>
                <a:ea typeface="Arial"/>
                <a:cs typeface="Arial"/>
                <a:sym typeface="Arial"/>
              </a:rPr>
              <a:t>ЦІЛЬОВА АУДИТОРІЯ ДЛЯ ДОСЛІДЖЕННЯ</a:t>
            </a:r>
            <a:endParaRPr/>
          </a:p>
          <a:p>
            <a:pPr indent="-180975" lvl="2" marL="180975" marR="0" rtl="0" algn="l">
              <a:lnSpc>
                <a:spcPct val="100000"/>
              </a:lnSpc>
              <a:spcBef>
                <a:spcPts val="300"/>
              </a:spcBef>
              <a:spcAft>
                <a:spcPts val="0"/>
              </a:spcAft>
              <a:buClr>
                <a:srgbClr val="000000"/>
              </a:buClr>
              <a:buSzPts val="1400"/>
              <a:buFont typeface="Arial"/>
              <a:buChar char="•"/>
            </a:pPr>
            <a:r>
              <a:rPr b="0" i="0" lang="uk-UA" sz="1400" u="none" cap="none" strike="noStrike">
                <a:solidFill>
                  <a:srgbClr val="1D2427"/>
                </a:solidFill>
                <a:latin typeface="Arial"/>
                <a:ea typeface="Arial"/>
                <a:cs typeface="Arial"/>
                <a:sym typeface="Arial"/>
              </a:rPr>
              <a:t>Мешканці Вінницької МТГ у віці 18-65 років, що проживають у Вінницькій МТГ протягом останніх 12 місяців.</a:t>
            </a:r>
            <a:endParaRPr/>
          </a:p>
          <a:p>
            <a:pPr indent="-180975" lvl="2" marL="180975" marR="0" rtl="0" algn="l">
              <a:lnSpc>
                <a:spcPct val="100000"/>
              </a:lnSpc>
              <a:spcBef>
                <a:spcPts val="300"/>
              </a:spcBef>
              <a:spcAft>
                <a:spcPts val="0"/>
              </a:spcAft>
              <a:buClr>
                <a:srgbClr val="000000"/>
              </a:buClr>
              <a:buSzPts val="1400"/>
              <a:buFont typeface="Arial"/>
              <a:buChar char="•"/>
            </a:pPr>
            <a:r>
              <a:rPr b="0" i="0" lang="uk-UA" sz="1400" u="none" cap="none" strike="noStrike">
                <a:solidFill>
                  <a:srgbClr val="1D2427"/>
                </a:solidFill>
                <a:latin typeface="Arial"/>
                <a:ea typeface="Arial"/>
                <a:cs typeface="Arial"/>
                <a:sym typeface="Arial"/>
              </a:rPr>
              <a:t>Вибірка опитування 2024 року включає як мешканців міста Вінниці, так і мешканців інших населених пунктів ВМТГ, а також вибірка включає ВПО. Частка мешканців інших населених пунктів ВМТГ у вибірці складає 5%.</a:t>
            </a:r>
            <a:endParaRPr/>
          </a:p>
        </p:txBody>
      </p:sp>
      <p:sp>
        <p:nvSpPr>
          <p:cNvPr id="113" name="Google Shape;113;p3"/>
          <p:cNvSpPr txBox="1"/>
          <p:nvPr/>
        </p:nvSpPr>
        <p:spPr>
          <a:xfrm>
            <a:off x="582116" y="3964399"/>
            <a:ext cx="11155387" cy="818765"/>
          </a:xfrm>
          <a:prstGeom prst="rect">
            <a:avLst/>
          </a:prstGeom>
          <a:solidFill>
            <a:srgbClr val="FFFFFF"/>
          </a:solidFill>
          <a:ln cap="flat" cmpd="sng" w="9525">
            <a:solidFill>
              <a:srgbClr val="B1BEC5"/>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6800" lIns="90000" spcFirstLastPara="1" rIns="90000" wrap="square" tIns="46800">
            <a:noAutofit/>
          </a:bodyPr>
          <a:lstStyle/>
          <a:p>
            <a:pPr indent="0" lvl="2" marL="0" marR="0" rtl="0" algn="l">
              <a:lnSpc>
                <a:spcPct val="100000"/>
              </a:lnSpc>
              <a:spcBef>
                <a:spcPts val="0"/>
              </a:spcBef>
              <a:spcAft>
                <a:spcPts val="0"/>
              </a:spcAft>
              <a:buClr>
                <a:srgbClr val="000000"/>
              </a:buClr>
              <a:buSzPts val="1400"/>
              <a:buFont typeface="Arial"/>
              <a:buNone/>
            </a:pPr>
            <a:r>
              <a:rPr b="1" i="0" lang="uk-UA" sz="1400" u="none" cap="none" strike="noStrike">
                <a:solidFill>
                  <a:srgbClr val="1D2427"/>
                </a:solidFill>
                <a:latin typeface="Arial"/>
                <a:ea typeface="Arial"/>
                <a:cs typeface="Arial"/>
                <a:sym typeface="Arial"/>
              </a:rPr>
              <a:t>МЕТОДИ ДОСЛІДЖЕННЯ</a:t>
            </a:r>
            <a:endParaRPr/>
          </a:p>
          <a:p>
            <a:pPr indent="-180975" lvl="2" marL="180975" marR="0" rtl="0" algn="l">
              <a:lnSpc>
                <a:spcPct val="100000"/>
              </a:lnSpc>
              <a:spcBef>
                <a:spcPts val="300"/>
              </a:spcBef>
              <a:spcAft>
                <a:spcPts val="0"/>
              </a:spcAft>
              <a:buClr>
                <a:srgbClr val="000000"/>
              </a:buClr>
              <a:buSzPts val="1400"/>
              <a:buFont typeface="Arial"/>
              <a:buChar char="•"/>
            </a:pPr>
            <a:r>
              <a:rPr b="0" i="0" lang="uk-UA" sz="1400" u="none" cap="none" strike="noStrike">
                <a:solidFill>
                  <a:srgbClr val="1D2427"/>
                </a:solidFill>
                <a:latin typeface="Arial"/>
                <a:ea typeface="Arial"/>
                <a:cs typeface="Arial"/>
                <a:sym typeface="Arial"/>
              </a:rPr>
              <a:t>Опитування мешканців Вінницької МТГ методом телефонних інтерв’ю.</a:t>
            </a:r>
            <a:endParaRPr b="0" i="0" sz="1400" u="none" cap="none" strike="noStrike">
              <a:solidFill>
                <a:srgbClr val="1D2427"/>
              </a:solidFill>
              <a:latin typeface="Arial"/>
              <a:ea typeface="Arial"/>
              <a:cs typeface="Arial"/>
              <a:sym typeface="Arial"/>
            </a:endParaRPr>
          </a:p>
        </p:txBody>
      </p:sp>
      <p:sp>
        <p:nvSpPr>
          <p:cNvPr id="114" name="Google Shape;114;p3"/>
          <p:cNvSpPr txBox="1"/>
          <p:nvPr/>
        </p:nvSpPr>
        <p:spPr>
          <a:xfrm>
            <a:off x="582116" y="4970004"/>
            <a:ext cx="11155387" cy="1278396"/>
          </a:xfrm>
          <a:prstGeom prst="rect">
            <a:avLst/>
          </a:prstGeom>
          <a:solidFill>
            <a:srgbClr val="FFFFFF"/>
          </a:solidFill>
          <a:ln cap="flat" cmpd="sng" w="9525">
            <a:solidFill>
              <a:srgbClr val="B1BEC5"/>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6800" lIns="90000" spcFirstLastPara="1" rIns="90000" wrap="square" tIns="46800">
            <a:noAutofit/>
          </a:bodyPr>
          <a:lstStyle/>
          <a:p>
            <a:pPr indent="0" lvl="2" marL="0" marR="0" rtl="0" algn="l">
              <a:lnSpc>
                <a:spcPct val="100000"/>
              </a:lnSpc>
              <a:spcBef>
                <a:spcPts val="0"/>
              </a:spcBef>
              <a:spcAft>
                <a:spcPts val="0"/>
              </a:spcAft>
              <a:buClr>
                <a:srgbClr val="000000"/>
              </a:buClr>
              <a:buSzPts val="1400"/>
              <a:buFont typeface="Arial"/>
              <a:buNone/>
            </a:pPr>
            <a:r>
              <a:rPr b="1" i="0" lang="uk-UA" sz="1400" u="none" cap="none" strike="noStrike">
                <a:solidFill>
                  <a:srgbClr val="1D2427"/>
                </a:solidFill>
                <a:latin typeface="Arial"/>
                <a:ea typeface="Arial"/>
                <a:cs typeface="Arial"/>
                <a:sym typeface="Arial"/>
              </a:rPr>
              <a:t>ПОРІВНЯННЯ РЕЗУЛЬТАТІВ ОПИТУВАННЯ 2024 РОКУ І ОПИТУВАННЯ 2019 РОКУ</a:t>
            </a:r>
            <a:endParaRPr/>
          </a:p>
          <a:p>
            <a:pPr indent="-180975" lvl="2" marL="180975" marR="0" rtl="0" algn="l">
              <a:lnSpc>
                <a:spcPct val="100000"/>
              </a:lnSpc>
              <a:spcBef>
                <a:spcPts val="300"/>
              </a:spcBef>
              <a:spcAft>
                <a:spcPts val="0"/>
              </a:spcAft>
              <a:buClr>
                <a:srgbClr val="000000"/>
              </a:buClr>
              <a:buSzPts val="1400"/>
              <a:buFont typeface="Arial"/>
              <a:buChar char="•"/>
            </a:pPr>
            <a:r>
              <a:rPr b="0" i="0" lang="uk-UA" sz="1400" u="none" cap="none" strike="noStrike">
                <a:solidFill>
                  <a:srgbClr val="1D2427"/>
                </a:solidFill>
                <a:latin typeface="Arial"/>
                <a:ea typeface="Arial"/>
                <a:cs typeface="Arial"/>
                <a:sym typeface="Arial"/>
              </a:rPr>
              <a:t>У цьому звіті порівнюють результати опитування мешканців Вінницької МТГ 2024 року із результатами аналогічного опитування, проведеного у 2019 році, за співставними запитаннями анкети.</a:t>
            </a:r>
            <a:endParaRPr/>
          </a:p>
          <a:p>
            <a:pPr indent="-180975" lvl="2" marL="180975" marR="0" rtl="0" algn="l">
              <a:spcBef>
                <a:spcPts val="300"/>
              </a:spcBef>
              <a:spcAft>
                <a:spcPts val="0"/>
              </a:spcAft>
              <a:buClr>
                <a:srgbClr val="000000"/>
              </a:buClr>
              <a:buSzPts val="1400"/>
              <a:buFont typeface="Arial"/>
              <a:buChar char="•"/>
            </a:pPr>
            <a:r>
              <a:rPr b="0" i="0" lang="uk-UA" sz="1400" u="none" cap="none" strike="noStrike">
                <a:solidFill>
                  <a:srgbClr val="1D2427"/>
                </a:solidFill>
                <a:latin typeface="Arial"/>
                <a:ea typeface="Arial"/>
                <a:cs typeface="Arial"/>
                <a:sym typeface="Arial"/>
              </a:rPr>
              <a:t>Вибірка опитування 2019 року включала лише мешканців міста Вінниця.</a:t>
            </a:r>
            <a:endParaRPr/>
          </a:p>
          <a:p>
            <a:pPr indent="-180975" lvl="2" marL="180975" marR="0" rtl="0" algn="l">
              <a:spcBef>
                <a:spcPts val="300"/>
              </a:spcBef>
              <a:spcAft>
                <a:spcPts val="0"/>
              </a:spcAft>
              <a:buClr>
                <a:srgbClr val="000000"/>
              </a:buClr>
              <a:buSzPts val="1400"/>
              <a:buFont typeface="Arial"/>
              <a:buChar char="•"/>
            </a:pPr>
            <a:r>
              <a:rPr b="0" i="0" lang="uk-UA" sz="1400" u="none" cap="none" strike="noStrike">
                <a:solidFill>
                  <a:srgbClr val="1D2427"/>
                </a:solidFill>
                <a:latin typeface="Arial"/>
                <a:ea typeface="Arial"/>
                <a:cs typeface="Arial"/>
                <a:sym typeface="Arial"/>
              </a:rPr>
              <a:t>Розмір вибірки у 2019 році — 764 респонденти.</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30"/>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Екологія і зелені зони</a:t>
            </a:r>
            <a:endParaRPr/>
          </a:p>
        </p:txBody>
      </p:sp>
      <p:sp>
        <p:nvSpPr>
          <p:cNvPr id="658" name="Google Shape;658;p30"/>
          <p:cNvSpPr txBox="1"/>
          <p:nvPr/>
        </p:nvSpPr>
        <p:spPr>
          <a:xfrm>
            <a:off x="314631" y="773165"/>
            <a:ext cx="11621201" cy="66726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Задоволеність станом довкілля має тенденцію до зменшення. Зокрема суттєво погіршились оцінки рівня забрудненості водойм і річок, забрудненості повітря, рівня шуму на вулицях та стану зливової каналізації.   </a:t>
            </a:r>
            <a:endParaRPr/>
          </a:p>
        </p:txBody>
      </p:sp>
      <p:sp>
        <p:nvSpPr>
          <p:cNvPr id="659" name="Google Shape;659;p30"/>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660" name="Google Shape;660;p30"/>
          <p:cNvGraphicFramePr/>
          <p:nvPr/>
        </p:nvGraphicFramePr>
        <p:xfrm>
          <a:off x="7040699" y="5951101"/>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661" name="Google Shape;661;p30"/>
          <p:cNvGraphicFramePr/>
          <p:nvPr/>
        </p:nvGraphicFramePr>
        <p:xfrm>
          <a:off x="1848465" y="2769790"/>
          <a:ext cx="3000000" cy="3000000"/>
        </p:xfrm>
        <a:graphic>
          <a:graphicData uri="http://schemas.openxmlformats.org/drawingml/2006/table">
            <a:tbl>
              <a:tblPr>
                <a:noFill/>
                <a:tableStyleId>{C916CE79-FF01-4477-825F-D5C962966431}</a:tableStyleId>
              </a:tblPr>
              <a:tblGrid>
                <a:gridCol w="5239100"/>
                <a:gridCol w="2102325"/>
              </a:tblGrid>
              <a:tr h="353475">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Чистота та облаштованість зелених зон </a:t>
                      </a:r>
                      <a:r>
                        <a:rPr b="0" i="0" lang="uk-UA" sz="1000" u="none" cap="none" strike="noStrike">
                          <a:solidFill>
                            <a:srgbClr val="000000"/>
                          </a:solidFill>
                          <a:latin typeface="Arial"/>
                          <a:ea typeface="Arial"/>
                          <a:cs typeface="Arial"/>
                          <a:sym typeface="Arial"/>
                        </a:rPr>
                        <a:t>(парки, сквери)</a:t>
                      </a:r>
                      <a:endParaRPr b="0" i="0" sz="1200" u="none" cap="none" strike="noStrike">
                        <a:solidFill>
                          <a:srgbClr val="000000"/>
                        </a:solidFill>
                        <a:latin typeface="Arial"/>
                        <a:ea typeface="Arial"/>
                        <a:cs typeface="Arial"/>
                        <a:sym typeface="Arial"/>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353475">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Щільність зелених насаджень, якість озеленення міста</a:t>
                      </a:r>
                      <a:endParaRPr b="0" i="0" sz="1200" u="none" cap="none" strike="noStrike">
                        <a:solidFill>
                          <a:srgbClr val="000000"/>
                        </a:solidFill>
                        <a:latin typeface="Arial"/>
                        <a:ea typeface="Arial"/>
                        <a:cs typeface="Arial"/>
                        <a:sym typeface="Arial"/>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53475">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Комфорт перебування у місті у період високих температур влітку </a:t>
                      </a:r>
                      <a:r>
                        <a:rPr b="0" i="0" lang="uk-UA" sz="1000" u="none" cap="none" strike="noStrike">
                          <a:solidFill>
                            <a:srgbClr val="000000"/>
                          </a:solidFill>
                          <a:latin typeface="Arial"/>
                          <a:ea typeface="Arial"/>
                          <a:cs typeface="Arial"/>
                          <a:sym typeface="Arial"/>
                        </a:rPr>
                        <a:t>(наявність тіні)</a:t>
                      </a:r>
                      <a:endParaRPr b="0" i="0" sz="1200" u="none" cap="none" strike="noStrike">
                        <a:solidFill>
                          <a:srgbClr val="000000"/>
                        </a:solidFill>
                        <a:latin typeface="Arial"/>
                        <a:ea typeface="Arial"/>
                        <a:cs typeface="Arial"/>
                        <a:sym typeface="Arial"/>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53475">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Рівень шуму на вулицях</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53475">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Рівень забрудненості повітря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53475">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Чистота та облаштованість зон поблизу водойм / річок</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53475">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Розвиненість та доступність мережі пунктів прийому вторинної сировини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53475">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Стан зливової каналізації </a:t>
                      </a:r>
                      <a:r>
                        <a:rPr b="0" i="0" lang="uk-UA" sz="1000" u="none" cap="none" strike="noStrike">
                          <a:solidFill>
                            <a:srgbClr val="000000"/>
                          </a:solidFill>
                          <a:latin typeface="Arial"/>
                          <a:ea typeface="Arial"/>
                          <a:cs typeface="Arial"/>
                          <a:sym typeface="Arial"/>
                        </a:rPr>
                        <a:t>(відведення дощових вод)</a:t>
                      </a:r>
                      <a:endParaRPr b="0" i="0" sz="1200" u="none" cap="none" strike="noStrike">
                        <a:solidFill>
                          <a:srgbClr val="000000"/>
                        </a:solidFill>
                        <a:latin typeface="Arial"/>
                        <a:ea typeface="Arial"/>
                        <a:cs typeface="Arial"/>
                        <a:sym typeface="Arial"/>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53475">
                <a:tc>
                  <a:txBody>
                    <a:bodyPr/>
                    <a:lstStyle/>
                    <a:p>
                      <a:pPr indent="0" lvl="0" marL="0" marR="0" rtl="0" algn="r">
                        <a:spcBef>
                          <a:spcPts val="0"/>
                        </a:spcBef>
                        <a:spcAft>
                          <a:spcPts val="0"/>
                        </a:spcAft>
                        <a:buNone/>
                      </a:pPr>
                      <a:r>
                        <a:rPr b="0" i="0" lang="uk-UA" sz="1200" u="none" cap="none" strike="noStrike">
                          <a:solidFill>
                            <a:srgbClr val="000000"/>
                          </a:solidFill>
                          <a:latin typeface="Arial"/>
                          <a:ea typeface="Arial"/>
                          <a:cs typeface="Arial"/>
                          <a:sym typeface="Arial"/>
                        </a:rPr>
                        <a:t>Рівень забруднення водойм / річок у місті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662" name="Google Shape;662;p30"/>
          <p:cNvGraphicFramePr/>
          <p:nvPr/>
        </p:nvGraphicFramePr>
        <p:xfrm>
          <a:off x="7117459" y="2686244"/>
          <a:ext cx="1908000" cy="3312000"/>
        </p:xfrm>
        <a:graphic>
          <a:graphicData uri="http://schemas.openxmlformats.org/drawingml/2006/chart">
            <c:chart r:id="rId3"/>
          </a:graphicData>
        </a:graphic>
      </p:graphicFrame>
      <p:graphicFrame>
        <p:nvGraphicFramePr>
          <p:cNvPr id="663" name="Google Shape;663;p30"/>
          <p:cNvGraphicFramePr/>
          <p:nvPr/>
        </p:nvGraphicFramePr>
        <p:xfrm>
          <a:off x="7112475" y="2366820"/>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64" name="Google Shape;664;p30"/>
          <p:cNvSpPr txBox="1"/>
          <p:nvPr/>
        </p:nvSpPr>
        <p:spPr>
          <a:xfrm>
            <a:off x="1848465" y="1853378"/>
            <a:ext cx="7341434"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Задоволеність станом довкілля у місті </a:t>
            </a:r>
            <a:br>
              <a:rPr b="1" i="0" lang="uk-UA" sz="1800" u="none" cap="none" strike="noStrike">
                <a:solidFill>
                  <a:srgbClr val="7F340D"/>
                </a:solidFill>
                <a:latin typeface="Arial"/>
                <a:ea typeface="Arial"/>
                <a:cs typeface="Arial"/>
                <a:sym typeface="Arial"/>
              </a:rPr>
            </a:br>
            <a:r>
              <a:rPr b="1" i="0" lang="uk-UA" sz="1200" u="none" cap="none" strike="noStrike">
                <a:solidFill>
                  <a:srgbClr val="7F340D"/>
                </a:solidFill>
                <a:latin typeface="Arial"/>
                <a:ea typeface="Arial"/>
                <a:cs typeface="Arial"/>
                <a:sym typeface="Arial"/>
              </a:rPr>
              <a:t>(показано оцінки 6+7, де 7 - повністю задоволені)</a:t>
            </a:r>
            <a:endParaRPr/>
          </a:p>
        </p:txBody>
      </p:sp>
      <p:sp>
        <p:nvSpPr>
          <p:cNvPr id="665" name="Google Shape;665;p30"/>
          <p:cNvSpPr txBox="1"/>
          <p:nvPr/>
        </p:nvSpPr>
        <p:spPr>
          <a:xfrm>
            <a:off x="1854479" y="2506277"/>
            <a:ext cx="1116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666" name="Google Shape;666;p30"/>
          <p:cNvSpPr txBox="1"/>
          <p:nvPr/>
        </p:nvSpPr>
        <p:spPr>
          <a:xfrm>
            <a:off x="7168941" y="6483299"/>
            <a:ext cx="4578317" cy="338554"/>
          </a:xfrm>
          <a:prstGeom prst="rect">
            <a:avLst/>
          </a:prstGeom>
          <a:noFill/>
          <a:ln>
            <a:noFill/>
          </a:ln>
        </p:spPr>
        <p:txBody>
          <a:bodyPr anchorCtr="0" anchor="t" bIns="45700" lIns="91425" spcFirstLastPara="1" rIns="91425" wrap="square" tIns="45700">
            <a:spAutoFit/>
          </a:bodyPr>
          <a:lstStyle/>
          <a:p>
            <a:pPr indent="0" lvl="0" marL="180340" marR="0" rtl="0" algn="l">
              <a:lnSpc>
                <a:spcPct val="100000"/>
              </a:lnSpc>
              <a:spcBef>
                <a:spcPts val="0"/>
              </a:spcBef>
              <a:spcAft>
                <a:spcPts val="0"/>
              </a:spcAft>
              <a:buClr>
                <a:srgbClr val="585858"/>
              </a:buClr>
              <a:buSzPts val="800"/>
              <a:buFont typeface="Arial"/>
              <a:buNone/>
            </a:pPr>
            <a:r>
              <a:rPr b="1" lang="uk-UA" sz="800">
                <a:solidFill>
                  <a:srgbClr val="585858"/>
                </a:solidFill>
                <a:latin typeface="Arial"/>
                <a:ea typeface="Arial"/>
                <a:cs typeface="Arial"/>
                <a:sym typeface="Arial"/>
              </a:rPr>
              <a:t>18</a:t>
            </a:r>
            <a:r>
              <a:rPr b="1" i="0" lang="uk-UA" sz="800" u="none" cap="none" strike="noStrike">
                <a:solidFill>
                  <a:srgbClr val="585858"/>
                </a:solidFill>
                <a:latin typeface="Arial"/>
                <a:ea typeface="Arial"/>
                <a:cs typeface="Arial"/>
                <a:sym typeface="Arial"/>
              </a:rPr>
              <a:t>.1. </a:t>
            </a:r>
            <a:r>
              <a:rPr i="0" lang="uk-UA" sz="800" u="none" cap="none" strike="noStrike">
                <a:solidFill>
                  <a:srgbClr val="585858"/>
                </a:solidFill>
                <a:latin typeface="Arial"/>
                <a:ea typeface="Arial"/>
                <a:cs typeface="Arial"/>
                <a:sym typeface="Arial"/>
              </a:rPr>
              <a:t>Оцініть, будь ласка, Вашу задоволеність станом довкілля у місті? Оцініть за шкалою від 1 до 7, де 1 – абсолютно не задоволені, 4 – нейтральна оцінка, 7 – повністю задоволені? </a:t>
            </a:r>
            <a:endParaRPr/>
          </a:p>
        </p:txBody>
      </p:sp>
      <p:sp>
        <p:nvSpPr>
          <p:cNvPr id="667" name="Google Shape;667;p30"/>
          <p:cNvSpPr txBox="1"/>
          <p:nvPr/>
        </p:nvSpPr>
        <p:spPr>
          <a:xfrm>
            <a:off x="59589" y="6393594"/>
            <a:ext cx="2939250" cy="20774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BAB4F"/>
              </a:buClr>
              <a:buSzPts val="700"/>
              <a:buFont typeface="Montserrat"/>
              <a:buNone/>
            </a:pPr>
            <a:r>
              <a:rPr lang="uk-UA" sz="700">
                <a:solidFill>
                  <a:srgbClr val="6BAB4F"/>
                </a:solidFill>
                <a:latin typeface="Montserrat"/>
                <a:ea typeface="Montserrat"/>
                <a:cs typeface="Montserrat"/>
                <a:sym typeface="Montserrat"/>
              </a:rPr>
              <a:t>€ </a:t>
            </a:r>
            <a:r>
              <a:rPr lang="uk-UA" sz="750">
                <a:solidFill>
                  <a:srgbClr val="7F7F7F"/>
                </a:solidFill>
                <a:latin typeface="Arial"/>
                <a:ea typeface="Arial"/>
                <a:cs typeface="Arial"/>
                <a:sym typeface="Arial"/>
              </a:rPr>
              <a:t>/</a:t>
            </a:r>
            <a:r>
              <a:rPr lang="uk-UA" sz="700">
                <a:solidFill>
                  <a:srgbClr val="6BAB4F"/>
                </a:solidFill>
                <a:latin typeface="Montserrat"/>
                <a:ea typeface="Montserrat"/>
                <a:cs typeface="Montserrat"/>
                <a:sym typeface="Montserrat"/>
              </a:rPr>
              <a:t> </a:t>
            </a:r>
            <a:r>
              <a:rPr lang="uk-UA" sz="700">
                <a:solidFill>
                  <a:srgbClr val="FF0000"/>
                </a:solidFill>
                <a:latin typeface="Montserrat"/>
                <a:ea typeface="Montserrat"/>
                <a:cs typeface="Montserrat"/>
                <a:sym typeface="Montserrat"/>
              </a:rPr>
              <a:t>€ </a:t>
            </a:r>
            <a:r>
              <a:rPr lang="uk-UA" sz="750">
                <a:solidFill>
                  <a:srgbClr val="7F7F7F"/>
                </a:solidFill>
                <a:latin typeface="Arial"/>
                <a:ea typeface="Arial"/>
                <a:cs typeface="Arial"/>
                <a:sym typeface="Arial"/>
              </a:rPr>
              <a:t>- Значимо вище / нижче до попередньої хвилі на рівні 90%</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31"/>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Оцінка стану довкілля у місті Вінниця</a:t>
            </a:r>
            <a:endParaRPr/>
          </a:p>
        </p:txBody>
      </p:sp>
      <p:sp>
        <p:nvSpPr>
          <p:cNvPr id="673" name="Google Shape;673;p31"/>
          <p:cNvSpPr txBox="1"/>
          <p:nvPr/>
        </p:nvSpPr>
        <p:spPr>
          <a:xfrm>
            <a:off x="7168941" y="6483299"/>
            <a:ext cx="4578317" cy="338554"/>
          </a:xfrm>
          <a:prstGeom prst="rect">
            <a:avLst/>
          </a:prstGeom>
          <a:noFill/>
          <a:ln>
            <a:noFill/>
          </a:ln>
        </p:spPr>
        <p:txBody>
          <a:bodyPr anchorCtr="0" anchor="t" bIns="45700" lIns="91425" spcFirstLastPara="1" rIns="91425" wrap="square" tIns="45700">
            <a:spAutoFit/>
          </a:bodyPr>
          <a:lstStyle/>
          <a:p>
            <a:pPr indent="0" lvl="0" marL="180340" marR="0" rtl="0" algn="l">
              <a:lnSpc>
                <a:spcPct val="100000"/>
              </a:lnSpc>
              <a:spcBef>
                <a:spcPts val="0"/>
              </a:spcBef>
              <a:spcAft>
                <a:spcPts val="0"/>
              </a:spcAft>
              <a:buClr>
                <a:srgbClr val="585858"/>
              </a:buClr>
              <a:buSzPts val="800"/>
              <a:buFont typeface="Arial"/>
              <a:buNone/>
            </a:pPr>
            <a:r>
              <a:rPr b="1" lang="uk-UA" sz="800">
                <a:solidFill>
                  <a:srgbClr val="585858"/>
                </a:solidFill>
                <a:latin typeface="Arial"/>
                <a:ea typeface="Arial"/>
                <a:cs typeface="Arial"/>
                <a:sym typeface="Arial"/>
              </a:rPr>
              <a:t>18</a:t>
            </a:r>
            <a:r>
              <a:rPr b="1" i="0" lang="uk-UA" sz="800" u="none" cap="none" strike="noStrike">
                <a:solidFill>
                  <a:srgbClr val="585858"/>
                </a:solidFill>
                <a:latin typeface="Arial"/>
                <a:ea typeface="Arial"/>
                <a:cs typeface="Arial"/>
                <a:sym typeface="Arial"/>
              </a:rPr>
              <a:t>.1. </a:t>
            </a:r>
            <a:r>
              <a:rPr i="0" lang="uk-UA" sz="800" u="none" cap="none" strike="noStrike">
                <a:solidFill>
                  <a:srgbClr val="585858"/>
                </a:solidFill>
                <a:latin typeface="Arial"/>
                <a:ea typeface="Arial"/>
                <a:cs typeface="Arial"/>
                <a:sym typeface="Arial"/>
              </a:rPr>
              <a:t>Оцініть, будь ласка, Вашу задоволеність станом довкілля у місті? Оцініть за шкалою від 1 до 7, де 1 – абсолютно не задоволені, 4 – нейтральна оцінка, 7 – повністю задоволені? </a:t>
            </a:r>
            <a:endParaRPr/>
          </a:p>
        </p:txBody>
      </p:sp>
      <p:sp>
        <p:nvSpPr>
          <p:cNvPr id="674" name="Google Shape;674;p31"/>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675" name="Google Shape;675;p31"/>
          <p:cNvGraphicFramePr/>
          <p:nvPr/>
        </p:nvGraphicFramePr>
        <p:xfrm>
          <a:off x="574381" y="2425171"/>
          <a:ext cx="3000000" cy="3000000"/>
        </p:xfrm>
        <a:graphic>
          <a:graphicData uri="http://schemas.openxmlformats.org/drawingml/2006/table">
            <a:tbl>
              <a:tblPr>
                <a:noFill/>
                <a:tableStyleId>{C916CE79-FF01-4477-825F-D5C962966431}</a:tableStyleId>
              </a:tblPr>
              <a:tblGrid>
                <a:gridCol w="4961175"/>
                <a:gridCol w="4139375"/>
              </a:tblGrid>
              <a:tr h="3192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Чистота та облаштованість зелених зон </a:t>
                      </a:r>
                      <a:r>
                        <a:rPr b="0" i="0" lang="uk-UA" sz="900" u="none" cap="none" strike="noStrike">
                          <a:solidFill>
                            <a:srgbClr val="000000"/>
                          </a:solidFill>
                          <a:latin typeface="Arial"/>
                          <a:ea typeface="Arial"/>
                          <a:cs typeface="Arial"/>
                          <a:sym typeface="Arial"/>
                        </a:rPr>
                        <a:t>(парки, сквери)</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3192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Щільність зелених насаджень, якість озеленення міста</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92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Комфорт перебування у місті у період високих температур влітку </a:t>
                      </a:r>
                      <a:r>
                        <a:rPr b="0" i="0" lang="uk-UA" sz="900" u="none" cap="none" strike="noStrike">
                          <a:solidFill>
                            <a:srgbClr val="000000"/>
                          </a:solidFill>
                          <a:latin typeface="Arial"/>
                          <a:ea typeface="Arial"/>
                          <a:cs typeface="Arial"/>
                          <a:sym typeface="Arial"/>
                        </a:rPr>
                        <a:t>(наявність тіні)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92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Стан поводження з побутовими відходами </a:t>
                      </a:r>
                      <a:r>
                        <a:rPr b="0" i="0" lang="uk-UA" sz="900" u="none" cap="none" strike="noStrike">
                          <a:solidFill>
                            <a:srgbClr val="000000"/>
                          </a:solidFill>
                          <a:latin typeface="Arial"/>
                          <a:ea typeface="Arial"/>
                          <a:cs typeface="Arial"/>
                          <a:sym typeface="Arial"/>
                        </a:rPr>
                        <a:t>(вивіз сміття, сортування, складування)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92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Рівень шуму на вулицях</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92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Рівень забрудненості повітря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92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Чистота та облаштованість зон поблизу водойм / річок</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92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Розвиненість та доступність мережі пунктів прийому вторинної сировини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92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Стан поводження з небезпечними відходами </a:t>
                      </a:r>
                      <a:r>
                        <a:rPr b="0" i="0" lang="uk-UA" sz="900" u="none" cap="none" strike="noStrike">
                          <a:solidFill>
                            <a:srgbClr val="000000"/>
                          </a:solidFill>
                          <a:latin typeface="Arial"/>
                          <a:ea typeface="Arial"/>
                          <a:cs typeface="Arial"/>
                          <a:sym typeface="Arial"/>
                        </a:rPr>
                        <a:t>(промислові, медичні відходи, тощо)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92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Стан зливової каналізації </a:t>
                      </a:r>
                      <a:r>
                        <a:rPr b="0" i="0" lang="uk-UA" sz="900" u="none" cap="none" strike="noStrike">
                          <a:solidFill>
                            <a:srgbClr val="000000"/>
                          </a:solidFill>
                          <a:latin typeface="Arial"/>
                          <a:ea typeface="Arial"/>
                          <a:cs typeface="Arial"/>
                          <a:sym typeface="Arial"/>
                        </a:rPr>
                        <a:t>(відведення дощових вод)</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92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Стан міських сміттєзвалищ</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92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Рівень забруднення водойм / річок у місті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76" name="Google Shape;676;p31"/>
          <p:cNvSpPr txBox="1"/>
          <p:nvPr/>
        </p:nvSpPr>
        <p:spPr>
          <a:xfrm>
            <a:off x="1" y="1798666"/>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Задоволеність станом довкілля у місті</a:t>
            </a:r>
            <a:endParaRPr/>
          </a:p>
        </p:txBody>
      </p:sp>
      <p:sp>
        <p:nvSpPr>
          <p:cNvPr id="677" name="Google Shape;677;p31"/>
          <p:cNvSpPr txBox="1"/>
          <p:nvPr/>
        </p:nvSpPr>
        <p:spPr>
          <a:xfrm>
            <a:off x="633373" y="2214412"/>
            <a:ext cx="1488404"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678" name="Google Shape;678;p31"/>
          <p:cNvSpPr txBox="1"/>
          <p:nvPr/>
        </p:nvSpPr>
        <p:spPr>
          <a:xfrm>
            <a:off x="59589" y="6389746"/>
            <a:ext cx="2232000" cy="21544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00000"/>
              </a:buClr>
              <a:buSzPts val="750"/>
              <a:buFont typeface="Arial"/>
              <a:buNone/>
            </a:pPr>
            <a:r>
              <a:rPr lang="uk-UA" sz="750">
                <a:solidFill>
                  <a:srgbClr val="C00000"/>
                </a:solidFill>
                <a:latin typeface="Arial"/>
                <a:ea typeface="Arial"/>
                <a:cs typeface="Arial"/>
                <a:sym typeface="Arial"/>
              </a:rPr>
              <a:t>(a) (b) </a:t>
            </a:r>
            <a:r>
              <a:rPr lang="uk-UA" sz="750">
                <a:solidFill>
                  <a:srgbClr val="7F7F7F"/>
                </a:solidFill>
                <a:latin typeface="Arial"/>
                <a:ea typeface="Arial"/>
                <a:cs typeface="Arial"/>
                <a:sym typeface="Arial"/>
              </a:rPr>
              <a:t>- Значимо вище між групами на рівні 90%</a:t>
            </a:r>
            <a:endParaRPr/>
          </a:p>
        </p:txBody>
      </p:sp>
      <p:sp>
        <p:nvSpPr>
          <p:cNvPr id="679" name="Google Shape;679;p31"/>
          <p:cNvSpPr txBox="1"/>
          <p:nvPr/>
        </p:nvSpPr>
        <p:spPr>
          <a:xfrm>
            <a:off x="388375" y="793992"/>
            <a:ext cx="11462361" cy="1005815"/>
          </a:xfrm>
          <a:prstGeom prst="rect">
            <a:avLst/>
          </a:prstGeom>
          <a:noFill/>
          <a:ln>
            <a:noFill/>
          </a:ln>
        </p:spPr>
        <p:txBody>
          <a:bodyPr anchorCtr="0" anchor="ctr"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Мешканці громади мають відносно вищу задоволеність за такими аспектами стану довкілля: облаштованість зелених зон і щільність зелених насаджень. Щодо решти аспектів, окрім стану міських сміттєзвалищ і рівень забруднення водойм і річок, оцінки є нижчими, проте частка позитивних оцінок перевищує частку негативних оцінок. Найбільшу незадоволеність викликає рівень забруднення водойм і річок та стан міських сміттєзвалищ - за цими аспектами частка негативних оцінок є вищою за частку позитивних.</a:t>
            </a:r>
            <a:endParaRPr sz="1600">
              <a:solidFill>
                <a:schemeClr val="dk1"/>
              </a:solidFill>
              <a:latin typeface="Play"/>
              <a:ea typeface="Play"/>
              <a:cs typeface="Play"/>
              <a:sym typeface="Play"/>
            </a:endParaRPr>
          </a:p>
        </p:txBody>
      </p:sp>
      <p:graphicFrame>
        <p:nvGraphicFramePr>
          <p:cNvPr id="680" name="Google Shape;680;p31"/>
          <p:cNvGraphicFramePr/>
          <p:nvPr/>
        </p:nvGraphicFramePr>
        <p:xfrm>
          <a:off x="5525402" y="2051756"/>
          <a:ext cx="3000000" cy="3000000"/>
        </p:xfrm>
        <a:graphic>
          <a:graphicData uri="http://schemas.openxmlformats.org/drawingml/2006/table">
            <a:tbl>
              <a:tblPr>
                <a:noFill/>
                <a:tableStyleId>{41833894-ECA0-4AC7-BF9E-5B81B1FD25B9}</a:tableStyleId>
              </a:tblPr>
              <a:tblGrid>
                <a:gridCol w="1795125"/>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681" name="Google Shape;681;p31"/>
          <p:cNvGraphicFramePr/>
          <p:nvPr/>
        </p:nvGraphicFramePr>
        <p:xfrm>
          <a:off x="5525401" y="6251659"/>
          <a:ext cx="3000000" cy="3000000"/>
        </p:xfrm>
        <a:graphic>
          <a:graphicData uri="http://schemas.openxmlformats.org/drawingml/2006/table">
            <a:tbl>
              <a:tblPr>
                <a:noFill/>
                <a:tableStyleId>{41833894-ECA0-4AC7-BF9E-5B81B1FD25B9}</a:tableStyleId>
              </a:tblPr>
              <a:tblGrid>
                <a:gridCol w="1782975"/>
              </a:tblGrid>
              <a:tr h="218225">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N=817</a:t>
                      </a:r>
                      <a:endParaRPr b="0" i="0" sz="800" u="none" cap="none" strike="noStrike">
                        <a:solidFill>
                          <a:srgbClr val="FF0000"/>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682" name="Google Shape;682;p31"/>
          <p:cNvGraphicFramePr/>
          <p:nvPr/>
        </p:nvGraphicFramePr>
        <p:xfrm>
          <a:off x="5525401" y="2323395"/>
          <a:ext cx="4124337" cy="3996000"/>
        </p:xfrm>
        <a:graphic>
          <a:graphicData uri="http://schemas.openxmlformats.org/drawingml/2006/chart">
            <c:chart r:id="rId3"/>
          </a:graphicData>
        </a:graphic>
      </p:graphicFrame>
      <p:graphicFrame>
        <p:nvGraphicFramePr>
          <p:cNvPr id="683" name="Google Shape;683;p31"/>
          <p:cNvGraphicFramePr/>
          <p:nvPr/>
        </p:nvGraphicFramePr>
        <p:xfrm>
          <a:off x="9976101" y="3217613"/>
          <a:ext cx="2124000" cy="1832158"/>
        </p:xfrm>
        <a:graphic>
          <a:graphicData uri="http://schemas.openxmlformats.org/drawingml/2006/chart">
            <c:chart r:id="rId4"/>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32"/>
          <p:cNvSpPr txBox="1"/>
          <p:nvPr>
            <p:ph type="title"/>
          </p:nvPr>
        </p:nvSpPr>
        <p:spPr>
          <a:xfrm>
            <a:off x="831850" y="2743200"/>
            <a:ext cx="8361311" cy="1347019"/>
          </a:xfrm>
          <a:prstGeom prst="rect">
            <a:avLst/>
          </a:prstGeom>
          <a:solidFill>
            <a:srgbClr val="7B98A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uk-UA" sz="4400">
                <a:solidFill>
                  <a:schemeClr val="lt1"/>
                </a:solidFill>
              </a:rPr>
              <a:t>Безбар’єрність</a:t>
            </a:r>
            <a:endParaRPr sz="4400">
              <a:solidFill>
                <a:schemeClr val="lt1"/>
              </a:solidFill>
            </a:endParaRPr>
          </a:p>
        </p:txBody>
      </p:sp>
      <p:sp>
        <p:nvSpPr>
          <p:cNvPr id="689" name="Google Shape;689;p32"/>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33"/>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Оцінка безбар’єрності</a:t>
            </a:r>
            <a:endParaRPr sz="2400"/>
          </a:p>
        </p:txBody>
      </p:sp>
      <p:sp>
        <p:nvSpPr>
          <p:cNvPr id="695" name="Google Shape;695;p33"/>
          <p:cNvSpPr txBox="1"/>
          <p:nvPr/>
        </p:nvSpPr>
        <p:spPr>
          <a:xfrm>
            <a:off x="7168941" y="6483299"/>
            <a:ext cx="4578317" cy="338554"/>
          </a:xfrm>
          <a:prstGeom prst="rect">
            <a:avLst/>
          </a:prstGeom>
          <a:noFill/>
          <a:ln>
            <a:noFill/>
          </a:ln>
        </p:spPr>
        <p:txBody>
          <a:bodyPr anchorCtr="0" anchor="t" bIns="45700" lIns="91425" spcFirstLastPara="1" rIns="91425" wrap="square" tIns="45700">
            <a:spAutoFit/>
          </a:bodyPr>
          <a:lstStyle/>
          <a:p>
            <a:pPr indent="0" lvl="0" marL="180340" marR="0" rtl="0" algn="l">
              <a:lnSpc>
                <a:spcPct val="100000"/>
              </a:lnSpc>
              <a:spcBef>
                <a:spcPts val="0"/>
              </a:spcBef>
              <a:spcAft>
                <a:spcPts val="0"/>
              </a:spcAft>
              <a:buClr>
                <a:srgbClr val="585858"/>
              </a:buClr>
              <a:buSzPts val="800"/>
              <a:buFont typeface="Arial"/>
              <a:buNone/>
            </a:pPr>
            <a:r>
              <a:rPr i="0" lang="uk-UA" sz="800" u="none" cap="none" strike="noStrike">
                <a:solidFill>
                  <a:srgbClr val="585858"/>
                </a:solidFill>
                <a:latin typeface="Arial"/>
                <a:ea typeface="Arial"/>
                <a:cs typeface="Arial"/>
                <a:sym typeface="Arial"/>
              </a:rPr>
              <a:t>Оцініть, будь ласка, Вашу задоволеність …. Оцініть за шкалою від 1 до 7, де 1 – абсолютно не задоволені, 4 – нейтральна оцінка, 7 – повністю задоволені? </a:t>
            </a:r>
            <a:endParaRPr/>
          </a:p>
        </p:txBody>
      </p:sp>
      <p:sp>
        <p:nvSpPr>
          <p:cNvPr id="696" name="Google Shape;696;p33"/>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697" name="Google Shape;697;p33"/>
          <p:cNvGraphicFramePr/>
          <p:nvPr/>
        </p:nvGraphicFramePr>
        <p:xfrm>
          <a:off x="574381" y="2425171"/>
          <a:ext cx="3000000" cy="3000000"/>
        </p:xfrm>
        <a:graphic>
          <a:graphicData uri="http://schemas.openxmlformats.org/drawingml/2006/table">
            <a:tbl>
              <a:tblPr>
                <a:noFill/>
                <a:tableStyleId>{C916CE79-FF01-4477-825F-D5C962966431}</a:tableStyleId>
              </a:tblPr>
              <a:tblGrid>
                <a:gridCol w="4961175"/>
                <a:gridCol w="4139375"/>
              </a:tblGrid>
              <a:tr h="940650">
                <a:tc>
                  <a:txBody>
                    <a:bodyPr/>
                    <a:lstStyle/>
                    <a:p>
                      <a:pPr indent="0" lvl="0" marL="0" marR="0" rtl="0" algn="r">
                        <a:spcBef>
                          <a:spcPts val="0"/>
                        </a:spcBef>
                        <a:spcAft>
                          <a:spcPts val="0"/>
                        </a:spcAft>
                        <a:buNone/>
                      </a:pPr>
                      <a:r>
                        <a:rPr b="1" i="0" lang="uk-UA" sz="1100" u="none" cap="none" strike="noStrike">
                          <a:solidFill>
                            <a:srgbClr val="000000"/>
                          </a:solidFill>
                          <a:latin typeface="Arial"/>
                          <a:ea typeface="Arial"/>
                          <a:cs typeface="Arial"/>
                          <a:sym typeface="Arial"/>
                        </a:rPr>
                        <a:t>ГРОМАДСЬКИЙ ТРАНСПОРТ</a:t>
                      </a:r>
                      <a:r>
                        <a:rPr b="0" i="0" lang="uk-UA" sz="1100" u="none" cap="none" strike="noStrike">
                          <a:solidFill>
                            <a:srgbClr val="000000"/>
                          </a:solidFill>
                          <a:latin typeface="Arial"/>
                          <a:ea typeface="Arial"/>
                          <a:cs typeface="Arial"/>
                          <a:sym typeface="Arial"/>
                        </a:rPr>
                        <a:t>. Зручність користування громадським транспортом для людей старшого віку, людей з інваліддністю, жінок з дітьми</a:t>
                      </a:r>
                      <a:endParaRPr/>
                    </a:p>
                  </a:txBody>
                  <a:tcPr marT="7625" marB="0" marR="7625"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940650">
                <a:tc>
                  <a:txBody>
                    <a:bodyPr/>
                    <a:lstStyle/>
                    <a:p>
                      <a:pPr indent="0" lvl="0" marL="0" marR="0" rtl="0" algn="r">
                        <a:spcBef>
                          <a:spcPts val="0"/>
                        </a:spcBef>
                        <a:spcAft>
                          <a:spcPts val="0"/>
                        </a:spcAft>
                        <a:buNone/>
                      </a:pPr>
                      <a:r>
                        <a:rPr b="1" i="0" lang="uk-UA" sz="1100" u="none" cap="none" strike="noStrike">
                          <a:solidFill>
                            <a:srgbClr val="000000"/>
                          </a:solidFill>
                          <a:latin typeface="Arial"/>
                          <a:ea typeface="Arial"/>
                          <a:cs typeface="Arial"/>
                          <a:sym typeface="Arial"/>
                        </a:rPr>
                        <a:t>РОЗДРІБНА ТОРГІВЛЯ</a:t>
                      </a:r>
                      <a:r>
                        <a:rPr b="0" i="0" lang="uk-UA" sz="1100" u="none" cap="none" strike="noStrike">
                          <a:solidFill>
                            <a:srgbClr val="000000"/>
                          </a:solidFill>
                          <a:latin typeface="Arial"/>
                          <a:ea typeface="Arial"/>
                          <a:cs typeface="Arial"/>
                          <a:sym typeface="Arial"/>
                        </a:rPr>
                        <a:t>. Облаштованість умов для людей з інвалідністю, старшого віку, жінок з дітьми</a:t>
                      </a:r>
                      <a:endParaRPr/>
                    </a:p>
                  </a:txBody>
                  <a:tcPr marT="7625" marB="0" marR="76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940650">
                <a:tc>
                  <a:txBody>
                    <a:bodyPr/>
                    <a:lstStyle/>
                    <a:p>
                      <a:pPr indent="0" lvl="0" marL="0" marR="0" rtl="0" algn="r">
                        <a:spcBef>
                          <a:spcPts val="0"/>
                        </a:spcBef>
                        <a:spcAft>
                          <a:spcPts val="0"/>
                        </a:spcAft>
                        <a:buNone/>
                      </a:pPr>
                      <a:r>
                        <a:rPr b="1" i="0" lang="uk-UA" sz="1100" u="none" cap="none" strike="noStrike">
                          <a:solidFill>
                            <a:srgbClr val="000000"/>
                          </a:solidFill>
                          <a:latin typeface="Arial"/>
                          <a:ea typeface="Arial"/>
                          <a:cs typeface="Arial"/>
                          <a:sym typeface="Arial"/>
                        </a:rPr>
                        <a:t>БАГАТОКВАРТИРНІ БУДИНКИ</a:t>
                      </a:r>
                      <a:r>
                        <a:rPr b="0" i="0" lang="uk-UA" sz="1100" u="none" cap="none" strike="noStrike">
                          <a:solidFill>
                            <a:srgbClr val="000000"/>
                          </a:solidFill>
                          <a:latin typeface="Arial"/>
                          <a:ea typeface="Arial"/>
                          <a:cs typeface="Arial"/>
                          <a:sym typeface="Arial"/>
                        </a:rPr>
                        <a:t>. Облаштованість умов в будинку для людей з інвалідністю, людей старшого віку, жінок з дітьми</a:t>
                      </a:r>
                      <a:endParaRPr/>
                    </a:p>
                  </a:txBody>
                  <a:tcPr marT="7625" marB="0" marR="76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940650">
                <a:tc>
                  <a:txBody>
                    <a:bodyPr/>
                    <a:lstStyle/>
                    <a:p>
                      <a:pPr indent="0" lvl="0" marL="0" marR="0" rtl="0" algn="r">
                        <a:spcBef>
                          <a:spcPts val="0"/>
                        </a:spcBef>
                        <a:spcAft>
                          <a:spcPts val="0"/>
                        </a:spcAft>
                        <a:buNone/>
                      </a:pPr>
                      <a:r>
                        <a:rPr b="1" i="0" lang="uk-UA" sz="1100" u="none" cap="none" strike="noStrike">
                          <a:solidFill>
                            <a:srgbClr val="000000"/>
                          </a:solidFill>
                          <a:latin typeface="Arial"/>
                          <a:ea typeface="Arial"/>
                          <a:cs typeface="Arial"/>
                          <a:sym typeface="Arial"/>
                        </a:rPr>
                        <a:t>РУХ ПІШКИ</a:t>
                      </a:r>
                      <a:r>
                        <a:rPr b="0" i="0" lang="uk-UA" sz="1100" u="none" cap="none" strike="noStrike">
                          <a:solidFill>
                            <a:srgbClr val="000000"/>
                          </a:solidFill>
                          <a:latin typeface="Arial"/>
                          <a:ea typeface="Arial"/>
                          <a:cs typeface="Arial"/>
                          <a:sym typeface="Arial"/>
                        </a:rPr>
                        <a:t>. Зручність пересування по місту пішки для людей старшого віку, людей з інвалідністю, жінок з дітьми</a:t>
                      </a:r>
                      <a:endParaRPr/>
                    </a:p>
                  </a:txBody>
                  <a:tcPr marT="7625" marB="0" marR="76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bl>
          </a:graphicData>
        </a:graphic>
      </p:graphicFrame>
      <p:sp>
        <p:nvSpPr>
          <p:cNvPr id="698" name="Google Shape;698;p33"/>
          <p:cNvSpPr txBox="1"/>
          <p:nvPr/>
        </p:nvSpPr>
        <p:spPr>
          <a:xfrm>
            <a:off x="1" y="1722466"/>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Оцінка безбар’єрності: облаштованість умов для старших людей, людей з інвалідністю, людей з дітьми</a:t>
            </a:r>
            <a:endParaRPr/>
          </a:p>
        </p:txBody>
      </p:sp>
      <p:sp>
        <p:nvSpPr>
          <p:cNvPr id="699" name="Google Shape;699;p33"/>
          <p:cNvSpPr txBox="1"/>
          <p:nvPr/>
        </p:nvSpPr>
        <p:spPr>
          <a:xfrm>
            <a:off x="633373" y="2214412"/>
            <a:ext cx="4282756"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респондентів, які оцінювали кожну сферу</a:t>
            </a:r>
            <a:endParaRPr i="1" sz="900">
              <a:solidFill>
                <a:srgbClr val="8E8581"/>
              </a:solidFill>
              <a:latin typeface="Play"/>
              <a:ea typeface="Play"/>
              <a:cs typeface="Play"/>
              <a:sym typeface="Play"/>
            </a:endParaRPr>
          </a:p>
        </p:txBody>
      </p:sp>
      <p:sp>
        <p:nvSpPr>
          <p:cNvPr id="700" name="Google Shape;700;p33"/>
          <p:cNvSpPr txBox="1"/>
          <p:nvPr/>
        </p:nvSpPr>
        <p:spPr>
          <a:xfrm>
            <a:off x="59589" y="6389746"/>
            <a:ext cx="2232000" cy="21544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00000"/>
              </a:buClr>
              <a:buSzPts val="750"/>
              <a:buFont typeface="Arial"/>
              <a:buNone/>
            </a:pPr>
            <a:r>
              <a:rPr lang="uk-UA" sz="750">
                <a:solidFill>
                  <a:srgbClr val="C00000"/>
                </a:solidFill>
                <a:latin typeface="Arial"/>
                <a:ea typeface="Arial"/>
                <a:cs typeface="Arial"/>
                <a:sym typeface="Arial"/>
              </a:rPr>
              <a:t>(a) (b) </a:t>
            </a:r>
            <a:r>
              <a:rPr lang="uk-UA" sz="750">
                <a:solidFill>
                  <a:srgbClr val="7F7F7F"/>
                </a:solidFill>
                <a:latin typeface="Arial"/>
                <a:ea typeface="Arial"/>
                <a:cs typeface="Arial"/>
                <a:sym typeface="Arial"/>
              </a:rPr>
              <a:t>- Значимо вище між групами на рівні 90%</a:t>
            </a:r>
            <a:endParaRPr/>
          </a:p>
        </p:txBody>
      </p:sp>
      <p:sp>
        <p:nvSpPr>
          <p:cNvPr id="701" name="Google Shape;701;p33"/>
          <p:cNvSpPr txBox="1"/>
          <p:nvPr/>
        </p:nvSpPr>
        <p:spPr>
          <a:xfrm>
            <a:off x="388375" y="793992"/>
            <a:ext cx="11462361" cy="100581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Найбільш проблемний аспект – безбар’єрність у багатоквартирних будинках </a:t>
            </a:r>
            <a:endParaRPr/>
          </a:p>
        </p:txBody>
      </p:sp>
      <p:graphicFrame>
        <p:nvGraphicFramePr>
          <p:cNvPr id="702" name="Google Shape;702;p33"/>
          <p:cNvGraphicFramePr/>
          <p:nvPr/>
        </p:nvGraphicFramePr>
        <p:xfrm>
          <a:off x="5525402" y="2051756"/>
          <a:ext cx="3000000" cy="3000000"/>
        </p:xfrm>
        <a:graphic>
          <a:graphicData uri="http://schemas.openxmlformats.org/drawingml/2006/table">
            <a:tbl>
              <a:tblPr>
                <a:noFill/>
                <a:tableStyleId>{41833894-ECA0-4AC7-BF9E-5B81B1FD25B9}</a:tableStyleId>
              </a:tblPr>
              <a:tblGrid>
                <a:gridCol w="1795125"/>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03" name="Google Shape;703;p33"/>
          <p:cNvGraphicFramePr/>
          <p:nvPr/>
        </p:nvGraphicFramePr>
        <p:xfrm>
          <a:off x="4916129" y="3108500"/>
          <a:ext cx="3000000" cy="3000000"/>
        </p:xfrm>
        <a:graphic>
          <a:graphicData uri="http://schemas.openxmlformats.org/drawingml/2006/table">
            <a:tbl>
              <a:tblPr>
                <a:noFill/>
                <a:tableStyleId>{41833894-ECA0-4AC7-BF9E-5B81B1FD25B9}</a:tableStyleId>
              </a:tblPr>
              <a:tblGrid>
                <a:gridCol w="1782975"/>
              </a:tblGrid>
              <a:tr h="218225">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N=506</a:t>
                      </a:r>
                      <a:endParaRPr b="0" i="0" sz="800" u="none" cap="none" strike="noStrike">
                        <a:solidFill>
                          <a:srgbClr val="FF0000"/>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04" name="Google Shape;704;p33"/>
          <p:cNvGraphicFramePr/>
          <p:nvPr/>
        </p:nvGraphicFramePr>
        <p:xfrm>
          <a:off x="5525401" y="2323395"/>
          <a:ext cx="4124337" cy="3996000"/>
        </p:xfrm>
        <a:graphic>
          <a:graphicData uri="http://schemas.openxmlformats.org/drawingml/2006/chart">
            <c:chart r:id="rId3"/>
          </a:graphicData>
        </a:graphic>
      </p:graphicFrame>
      <p:graphicFrame>
        <p:nvGraphicFramePr>
          <p:cNvPr id="705" name="Google Shape;705;p33"/>
          <p:cNvGraphicFramePr/>
          <p:nvPr/>
        </p:nvGraphicFramePr>
        <p:xfrm>
          <a:off x="9976101" y="3217613"/>
          <a:ext cx="2124000" cy="1832158"/>
        </p:xfrm>
        <a:graphic>
          <a:graphicData uri="http://schemas.openxmlformats.org/drawingml/2006/chart">
            <c:chart r:id="rId4"/>
          </a:graphicData>
        </a:graphic>
      </p:graphicFrame>
      <p:graphicFrame>
        <p:nvGraphicFramePr>
          <p:cNvPr id="706" name="Google Shape;706;p33"/>
          <p:cNvGraphicFramePr/>
          <p:nvPr/>
        </p:nvGraphicFramePr>
        <p:xfrm>
          <a:off x="4921044" y="4086812"/>
          <a:ext cx="3000000" cy="3000000"/>
        </p:xfrm>
        <a:graphic>
          <a:graphicData uri="http://schemas.openxmlformats.org/drawingml/2006/table">
            <a:tbl>
              <a:tblPr>
                <a:noFill/>
                <a:tableStyleId>{41833894-ECA0-4AC7-BF9E-5B81B1FD25B9}</a:tableStyleId>
              </a:tblPr>
              <a:tblGrid>
                <a:gridCol w="1782975"/>
              </a:tblGrid>
              <a:tr h="218225">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N=817</a:t>
                      </a:r>
                      <a:endParaRPr b="0" i="0" sz="800" u="none" cap="none" strike="noStrike">
                        <a:solidFill>
                          <a:srgbClr val="FF0000"/>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07" name="Google Shape;707;p33"/>
          <p:cNvGraphicFramePr/>
          <p:nvPr/>
        </p:nvGraphicFramePr>
        <p:xfrm>
          <a:off x="4916127" y="5035628"/>
          <a:ext cx="3000000" cy="3000000"/>
        </p:xfrm>
        <a:graphic>
          <a:graphicData uri="http://schemas.openxmlformats.org/drawingml/2006/table">
            <a:tbl>
              <a:tblPr>
                <a:noFill/>
                <a:tableStyleId>{41833894-ECA0-4AC7-BF9E-5B81B1FD25B9}</a:tableStyleId>
              </a:tblPr>
              <a:tblGrid>
                <a:gridCol w="1782975"/>
              </a:tblGrid>
              <a:tr h="218225">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N=604</a:t>
                      </a:r>
                      <a:endParaRPr b="0" i="0" sz="800" u="none" cap="none" strike="noStrike">
                        <a:solidFill>
                          <a:srgbClr val="FF0000"/>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08" name="Google Shape;708;p33"/>
          <p:cNvGraphicFramePr/>
          <p:nvPr/>
        </p:nvGraphicFramePr>
        <p:xfrm>
          <a:off x="4921043" y="5954946"/>
          <a:ext cx="3000000" cy="3000000"/>
        </p:xfrm>
        <a:graphic>
          <a:graphicData uri="http://schemas.openxmlformats.org/drawingml/2006/table">
            <a:tbl>
              <a:tblPr>
                <a:noFill/>
                <a:tableStyleId>{41833894-ECA0-4AC7-BF9E-5B81B1FD25B9}</a:tableStyleId>
              </a:tblPr>
              <a:tblGrid>
                <a:gridCol w="1782975"/>
              </a:tblGrid>
              <a:tr h="218225">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N=310</a:t>
                      </a:r>
                      <a:endParaRPr b="0" i="0" sz="800" u="none" cap="none" strike="noStrike">
                        <a:solidFill>
                          <a:srgbClr val="FF0000"/>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34"/>
          <p:cNvSpPr txBox="1"/>
          <p:nvPr>
            <p:ph type="ctrTitle"/>
          </p:nvPr>
        </p:nvSpPr>
        <p:spPr>
          <a:xfrm>
            <a:off x="373624" y="2320413"/>
            <a:ext cx="11454582" cy="2310581"/>
          </a:xfrm>
          <a:prstGeom prst="rect">
            <a:avLst/>
          </a:prstGeom>
          <a:solidFill>
            <a:srgbClr val="7B98A1"/>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uk-UA" sz="4000">
                <a:solidFill>
                  <a:schemeClr val="lt1"/>
                </a:solidFill>
                <a:latin typeface="Arial"/>
                <a:ea typeface="Arial"/>
                <a:cs typeface="Arial"/>
                <a:sym typeface="Arial"/>
              </a:rPr>
              <a:t>Задоволеність у інших сферах життя у громаді</a:t>
            </a:r>
            <a:endParaRPr sz="3600">
              <a:solidFill>
                <a:srgbClr val="FF0000"/>
              </a:solidFill>
              <a:latin typeface="Arial"/>
              <a:ea typeface="Arial"/>
              <a:cs typeface="Arial"/>
              <a:sym typeface="Arial"/>
            </a:endParaRPr>
          </a:p>
        </p:txBody>
      </p:sp>
      <p:sp>
        <p:nvSpPr>
          <p:cNvPr id="714" name="Google Shape;714;p34"/>
          <p:cNvSpPr txBox="1"/>
          <p:nvPr>
            <p:ph idx="1" type="subTitle"/>
          </p:nvPr>
        </p:nvSpPr>
        <p:spPr>
          <a:xfrm>
            <a:off x="167149" y="5801033"/>
            <a:ext cx="5574890" cy="9316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200"/>
              <a:buNone/>
            </a:pPr>
            <a:r>
              <a:rPr lang="uk-UA" sz="1200">
                <a:solidFill>
                  <a:schemeClr val="lt1"/>
                </a:solidFill>
              </a:rPr>
              <a:t>Контакт: Тетяна Ситник ​</a:t>
            </a:r>
            <a:endParaRPr/>
          </a:p>
          <a:p>
            <a:pPr indent="0" lvl="0" marL="0" rtl="0" algn="l">
              <a:lnSpc>
                <a:spcPct val="90000"/>
              </a:lnSpc>
              <a:spcBef>
                <a:spcPts val="600"/>
              </a:spcBef>
              <a:spcAft>
                <a:spcPts val="0"/>
              </a:spcAft>
              <a:buClr>
                <a:schemeClr val="lt1"/>
              </a:buClr>
              <a:buSzPts val="1200"/>
              <a:buNone/>
            </a:pPr>
            <a:r>
              <a:rPr lang="uk-UA" sz="1200">
                <a:solidFill>
                  <a:schemeClr val="lt1"/>
                </a:solidFill>
              </a:rPr>
              <a:t>Tetiana.Sytnyk@cbr.com.ua​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35"/>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Мобільність. Способи пересування</a:t>
            </a:r>
            <a:endParaRPr/>
          </a:p>
        </p:txBody>
      </p:sp>
      <p:sp>
        <p:nvSpPr>
          <p:cNvPr id="721" name="Google Shape;721;p35"/>
          <p:cNvSpPr txBox="1"/>
          <p:nvPr/>
        </p:nvSpPr>
        <p:spPr>
          <a:xfrm>
            <a:off x="314631" y="720868"/>
            <a:ext cx="11621201" cy="87515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У 2024 році порівняно до 2019 року зросла частка опитаних, які мають автомобіль у розпорядженні сім’ї, з 35% до 67%. Відповідно змінилась структура мобільності: користування громадським транспортом зменшилось, натомість зросло користування власним автомобілем. Користування велосипедом для пересування громадою є мало поширеним і зменшилось</a:t>
            </a:r>
            <a:endParaRPr/>
          </a:p>
        </p:txBody>
      </p:sp>
      <p:sp>
        <p:nvSpPr>
          <p:cNvPr id="722" name="Google Shape;722;p35"/>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723" name="Google Shape;723;p35"/>
          <p:cNvGraphicFramePr/>
          <p:nvPr/>
        </p:nvGraphicFramePr>
        <p:xfrm>
          <a:off x="1660805" y="5309305"/>
          <a:ext cx="3000000" cy="3000000"/>
        </p:xfrm>
        <a:graphic>
          <a:graphicData uri="http://schemas.openxmlformats.org/drawingml/2006/table">
            <a:tbl>
              <a:tblPr>
                <a:noFill/>
                <a:tableStyleId>{41833894-ECA0-4AC7-BF9E-5B81B1FD25B9}</a:tableStyleId>
              </a:tblPr>
              <a:tblGrid>
                <a:gridCol w="1650575"/>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24" name="Google Shape;724;p35"/>
          <p:cNvGraphicFramePr/>
          <p:nvPr/>
        </p:nvGraphicFramePr>
        <p:xfrm>
          <a:off x="58992" y="2766106"/>
          <a:ext cx="3000000" cy="3000000"/>
        </p:xfrm>
        <a:graphic>
          <a:graphicData uri="http://schemas.openxmlformats.org/drawingml/2006/table">
            <a:tbl>
              <a:tblPr>
                <a:noFill/>
                <a:tableStyleId>{C916CE79-FF01-4477-825F-D5C962966431}</a:tableStyleId>
              </a:tblPr>
              <a:tblGrid>
                <a:gridCol w="1629225"/>
                <a:gridCol w="1692000"/>
              </a:tblGrid>
              <a:tr h="6411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Немає</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6411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Один автомобіль</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6411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Два автомобілі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6411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Три і більше автомобілів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25" name="Google Shape;725;p35"/>
          <p:cNvGraphicFramePr/>
          <p:nvPr/>
        </p:nvGraphicFramePr>
        <p:xfrm>
          <a:off x="1688403" y="2672732"/>
          <a:ext cx="1634901" cy="2695682"/>
        </p:xfrm>
        <a:graphic>
          <a:graphicData uri="http://schemas.openxmlformats.org/drawingml/2006/chart">
            <c:chart r:id="rId3"/>
          </a:graphicData>
        </a:graphic>
      </p:graphicFrame>
      <p:graphicFrame>
        <p:nvGraphicFramePr>
          <p:cNvPr id="726" name="Google Shape;726;p35"/>
          <p:cNvGraphicFramePr/>
          <p:nvPr/>
        </p:nvGraphicFramePr>
        <p:xfrm>
          <a:off x="1801404" y="2392633"/>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727" name="Google Shape;727;p35"/>
          <p:cNvSpPr txBox="1"/>
          <p:nvPr/>
        </p:nvSpPr>
        <p:spPr>
          <a:xfrm>
            <a:off x="85560" y="1596026"/>
            <a:ext cx="3321214"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Наявність авто в сім’ї</a:t>
            </a:r>
            <a:endParaRPr/>
          </a:p>
        </p:txBody>
      </p:sp>
      <p:sp>
        <p:nvSpPr>
          <p:cNvPr id="728" name="Google Shape;728;p35"/>
          <p:cNvSpPr txBox="1"/>
          <p:nvPr/>
        </p:nvSpPr>
        <p:spPr>
          <a:xfrm>
            <a:off x="53268" y="2519209"/>
            <a:ext cx="1440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graphicFrame>
        <p:nvGraphicFramePr>
          <p:cNvPr id="729" name="Google Shape;729;p35"/>
          <p:cNvGraphicFramePr/>
          <p:nvPr/>
        </p:nvGraphicFramePr>
        <p:xfrm>
          <a:off x="6034426" y="5918907"/>
          <a:ext cx="3000000" cy="3000000"/>
        </p:xfrm>
        <a:graphic>
          <a:graphicData uri="http://schemas.openxmlformats.org/drawingml/2006/table">
            <a:tbl>
              <a:tblPr>
                <a:noFill/>
                <a:tableStyleId>{41833894-ECA0-4AC7-BF9E-5B81B1FD25B9}</a:tableStyleId>
              </a:tblPr>
              <a:tblGrid>
                <a:gridCol w="1650575"/>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30" name="Google Shape;730;p35"/>
          <p:cNvGraphicFramePr/>
          <p:nvPr/>
        </p:nvGraphicFramePr>
        <p:xfrm>
          <a:off x="4009827" y="2766106"/>
          <a:ext cx="3000000" cy="3000000"/>
        </p:xfrm>
        <a:graphic>
          <a:graphicData uri="http://schemas.openxmlformats.org/drawingml/2006/table">
            <a:tbl>
              <a:tblPr>
                <a:noFill/>
                <a:tableStyleId>{C916CE79-FF01-4477-825F-D5C962966431}</a:tableStyleId>
              </a:tblPr>
              <a:tblGrid>
                <a:gridCol w="2052000"/>
                <a:gridCol w="1692000"/>
              </a:tblGrid>
              <a:tr h="4525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Громадський транспорт</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Власний автомобіль</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Пішки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Таксі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Електросамокат </a:t>
                      </a:r>
                      <a:r>
                        <a:rPr b="0" i="0" lang="uk-UA" sz="950" u="none" cap="none" strike="noStrike">
                          <a:solidFill>
                            <a:srgbClr val="000000"/>
                          </a:solidFill>
                          <a:latin typeface="Arial"/>
                          <a:ea typeface="Arial"/>
                          <a:cs typeface="Arial"/>
                          <a:sym typeface="Arial"/>
                        </a:rPr>
                        <a:t>(або подібні засоби)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Велосипед</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Інше</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31" name="Google Shape;731;p35"/>
          <p:cNvGraphicFramePr/>
          <p:nvPr/>
        </p:nvGraphicFramePr>
        <p:xfrm>
          <a:off x="6071856" y="2672731"/>
          <a:ext cx="1634901" cy="3312000"/>
        </p:xfrm>
        <a:graphic>
          <a:graphicData uri="http://schemas.openxmlformats.org/drawingml/2006/chart">
            <c:chart r:id="rId4"/>
          </a:graphicData>
        </a:graphic>
      </p:graphicFrame>
      <p:graphicFrame>
        <p:nvGraphicFramePr>
          <p:cNvPr id="732" name="Google Shape;732;p35"/>
          <p:cNvGraphicFramePr/>
          <p:nvPr/>
        </p:nvGraphicFramePr>
        <p:xfrm>
          <a:off x="6175025" y="2392633"/>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733" name="Google Shape;733;p35"/>
          <p:cNvSpPr txBox="1"/>
          <p:nvPr/>
        </p:nvSpPr>
        <p:spPr>
          <a:xfrm>
            <a:off x="3772658" y="1596026"/>
            <a:ext cx="4151385"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600" u="none" cap="none" strike="noStrike">
                <a:solidFill>
                  <a:srgbClr val="7F340D"/>
                </a:solidFill>
                <a:latin typeface="Arial"/>
                <a:ea typeface="Arial"/>
                <a:cs typeface="Arial"/>
                <a:sym typeface="Arial"/>
              </a:rPr>
              <a:t>Види мобільності, які використовують для повсякденного пересування громадою</a:t>
            </a:r>
            <a:endParaRPr/>
          </a:p>
        </p:txBody>
      </p:sp>
      <p:sp>
        <p:nvSpPr>
          <p:cNvPr id="734" name="Google Shape;734;p35"/>
          <p:cNvSpPr txBox="1"/>
          <p:nvPr/>
        </p:nvSpPr>
        <p:spPr>
          <a:xfrm>
            <a:off x="3994268" y="2519209"/>
            <a:ext cx="1440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graphicFrame>
        <p:nvGraphicFramePr>
          <p:cNvPr id="735" name="Google Shape;735;p35"/>
          <p:cNvGraphicFramePr/>
          <p:nvPr/>
        </p:nvGraphicFramePr>
        <p:xfrm>
          <a:off x="10425173" y="5918907"/>
          <a:ext cx="3000000" cy="3000000"/>
        </p:xfrm>
        <a:graphic>
          <a:graphicData uri="http://schemas.openxmlformats.org/drawingml/2006/table">
            <a:tbl>
              <a:tblPr>
                <a:noFill/>
                <a:tableStyleId>{41833894-ECA0-4AC7-BF9E-5B81B1FD25B9}</a:tableStyleId>
              </a:tblPr>
              <a:tblGrid>
                <a:gridCol w="1650575"/>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36" name="Google Shape;736;p35"/>
          <p:cNvGraphicFramePr/>
          <p:nvPr/>
        </p:nvGraphicFramePr>
        <p:xfrm>
          <a:off x="8400574" y="2766106"/>
          <a:ext cx="3000000" cy="3000000"/>
        </p:xfrm>
        <a:graphic>
          <a:graphicData uri="http://schemas.openxmlformats.org/drawingml/2006/table">
            <a:tbl>
              <a:tblPr>
                <a:noFill/>
                <a:tableStyleId>{C916CE79-FF01-4477-825F-D5C962966431}</a:tableStyleId>
              </a:tblPr>
              <a:tblGrid>
                <a:gridCol w="2052000"/>
                <a:gridCol w="1692000"/>
              </a:tblGrid>
              <a:tr h="4525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Громадський транспорт</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Власний автомобіль</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Пішки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Велосипед</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Таксі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Електросамокат </a:t>
                      </a:r>
                      <a:r>
                        <a:rPr b="0" i="0" lang="uk-UA" sz="950" u="none" cap="none" strike="noStrike">
                          <a:solidFill>
                            <a:srgbClr val="000000"/>
                          </a:solidFill>
                          <a:latin typeface="Arial"/>
                          <a:ea typeface="Arial"/>
                          <a:cs typeface="Arial"/>
                          <a:sym typeface="Arial"/>
                        </a:rPr>
                        <a:t>(або подібні засоби)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Інше</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37" name="Google Shape;737;p35"/>
          <p:cNvGraphicFramePr/>
          <p:nvPr/>
        </p:nvGraphicFramePr>
        <p:xfrm>
          <a:off x="10452771" y="2672731"/>
          <a:ext cx="1634901" cy="3312000"/>
        </p:xfrm>
        <a:graphic>
          <a:graphicData uri="http://schemas.openxmlformats.org/drawingml/2006/chart">
            <c:chart r:id="rId5"/>
          </a:graphicData>
        </a:graphic>
      </p:graphicFrame>
      <p:sp>
        <p:nvSpPr>
          <p:cNvPr id="738" name="Google Shape;738;p35"/>
          <p:cNvSpPr txBox="1"/>
          <p:nvPr/>
        </p:nvSpPr>
        <p:spPr>
          <a:xfrm>
            <a:off x="8229600" y="1596026"/>
            <a:ext cx="3962400"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600" u="none" cap="none" strike="noStrike">
                <a:solidFill>
                  <a:srgbClr val="7F340D"/>
                </a:solidFill>
                <a:latin typeface="Arial"/>
                <a:ea typeface="Arial"/>
                <a:cs typeface="Arial"/>
                <a:sym typeface="Arial"/>
              </a:rPr>
              <a:t>Основний вид мобільності, який використовують для повсякденного пересування громадою</a:t>
            </a:r>
            <a:endParaRPr/>
          </a:p>
        </p:txBody>
      </p:sp>
      <p:sp>
        <p:nvSpPr>
          <p:cNvPr id="739" name="Google Shape;739;p35"/>
          <p:cNvSpPr txBox="1"/>
          <p:nvPr/>
        </p:nvSpPr>
        <p:spPr>
          <a:xfrm>
            <a:off x="8385015" y="2519209"/>
            <a:ext cx="1440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740" name="Google Shape;740;p35"/>
          <p:cNvSpPr txBox="1"/>
          <p:nvPr/>
        </p:nvSpPr>
        <p:spPr>
          <a:xfrm>
            <a:off x="5732206" y="6365314"/>
            <a:ext cx="6015051" cy="461665"/>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9.1.1. </a:t>
            </a:r>
            <a:r>
              <a:rPr i="0" lang="uk-UA" sz="800" u="none" cap="none" strike="noStrike">
                <a:solidFill>
                  <a:srgbClr val="585858"/>
                </a:solidFill>
                <a:latin typeface="Arial"/>
                <a:ea typeface="Arial"/>
                <a:cs typeface="Arial"/>
                <a:sym typeface="Arial"/>
              </a:rPr>
              <a:t>Чи є у розпорядженні Вашої сім’ї автомобіль? Скільки автомобілів є у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ашій сім’ї? </a:t>
            </a:r>
            <a:r>
              <a:rPr b="1" i="0" lang="uk-UA" sz="800" u="none" cap="none" strike="noStrike">
                <a:solidFill>
                  <a:srgbClr val="585858"/>
                </a:solidFill>
                <a:latin typeface="Arial"/>
                <a:ea typeface="Arial"/>
                <a:cs typeface="Arial"/>
                <a:sym typeface="Arial"/>
              </a:rPr>
              <a:t>9.</a:t>
            </a:r>
            <a:r>
              <a:rPr b="1" lang="uk-UA" sz="800">
                <a:solidFill>
                  <a:srgbClr val="585858"/>
                </a:solidFill>
                <a:latin typeface="Arial"/>
                <a:ea typeface="Arial"/>
                <a:cs typeface="Arial"/>
                <a:sym typeface="Arial"/>
              </a:rPr>
              <a:t>1</a:t>
            </a:r>
            <a:r>
              <a:rPr b="1" i="0" lang="uk-UA" sz="800" u="none" cap="none" strike="noStrike">
                <a:solidFill>
                  <a:srgbClr val="585858"/>
                </a:solidFill>
                <a:latin typeface="Arial"/>
                <a:ea typeface="Arial"/>
                <a:cs typeface="Arial"/>
                <a:sym typeface="Arial"/>
              </a:rPr>
              <a:t>.2. </a:t>
            </a:r>
            <a:r>
              <a:rPr i="0" lang="uk-UA" sz="800" u="none" cap="none" strike="noStrike">
                <a:solidFill>
                  <a:srgbClr val="585858"/>
                </a:solidFill>
                <a:latin typeface="Arial"/>
                <a:ea typeface="Arial"/>
                <a:cs typeface="Arial"/>
                <a:sym typeface="Arial"/>
              </a:rPr>
              <a:t>Які види транспорту Ви використовуєте для повсякденного пересування громадою? </a:t>
            </a:r>
            <a:r>
              <a:rPr b="1" i="0" lang="uk-UA" sz="800" u="none" cap="none" strike="noStrike">
                <a:solidFill>
                  <a:srgbClr val="585858"/>
                </a:solidFill>
                <a:latin typeface="Arial"/>
                <a:ea typeface="Arial"/>
                <a:cs typeface="Arial"/>
                <a:sym typeface="Arial"/>
              </a:rPr>
              <a:t>9.1.3. </a:t>
            </a:r>
            <a:r>
              <a:rPr i="0" lang="uk-UA" sz="800" u="none" cap="none" strike="noStrike">
                <a:solidFill>
                  <a:srgbClr val="585858"/>
                </a:solidFill>
                <a:latin typeface="Arial"/>
                <a:ea typeface="Arial"/>
                <a:cs typeface="Arial"/>
                <a:sym typeface="Arial"/>
              </a:rPr>
              <a:t>Який з цих видів повсякденного пересування громадою є для Вас основним (користуєтесь найчастіше)? </a:t>
            </a:r>
            <a:endParaRPr/>
          </a:p>
        </p:txBody>
      </p:sp>
      <p:graphicFrame>
        <p:nvGraphicFramePr>
          <p:cNvPr id="741" name="Google Shape;741;p35"/>
          <p:cNvGraphicFramePr/>
          <p:nvPr/>
        </p:nvGraphicFramePr>
        <p:xfrm>
          <a:off x="10475654" y="2406573"/>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742" name="Google Shape;742;p35"/>
          <p:cNvSpPr txBox="1"/>
          <p:nvPr/>
        </p:nvSpPr>
        <p:spPr>
          <a:xfrm>
            <a:off x="59589" y="6393594"/>
            <a:ext cx="2939250" cy="20774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BAB4F"/>
              </a:buClr>
              <a:buSzPts val="700"/>
              <a:buFont typeface="Montserrat"/>
              <a:buNone/>
            </a:pPr>
            <a:r>
              <a:rPr lang="uk-UA" sz="700">
                <a:solidFill>
                  <a:srgbClr val="6BAB4F"/>
                </a:solidFill>
                <a:latin typeface="Montserrat"/>
                <a:ea typeface="Montserrat"/>
                <a:cs typeface="Montserrat"/>
                <a:sym typeface="Montserrat"/>
              </a:rPr>
              <a:t>€ </a:t>
            </a:r>
            <a:r>
              <a:rPr lang="uk-UA" sz="750">
                <a:solidFill>
                  <a:srgbClr val="7F7F7F"/>
                </a:solidFill>
                <a:latin typeface="Arial"/>
                <a:ea typeface="Arial"/>
                <a:cs typeface="Arial"/>
                <a:sym typeface="Arial"/>
              </a:rPr>
              <a:t>/</a:t>
            </a:r>
            <a:r>
              <a:rPr lang="uk-UA" sz="700">
                <a:solidFill>
                  <a:srgbClr val="6BAB4F"/>
                </a:solidFill>
                <a:latin typeface="Montserrat"/>
                <a:ea typeface="Montserrat"/>
                <a:cs typeface="Montserrat"/>
                <a:sym typeface="Montserrat"/>
              </a:rPr>
              <a:t> </a:t>
            </a:r>
            <a:r>
              <a:rPr lang="uk-UA" sz="700">
                <a:solidFill>
                  <a:srgbClr val="FF0000"/>
                </a:solidFill>
                <a:latin typeface="Montserrat"/>
                <a:ea typeface="Montserrat"/>
                <a:cs typeface="Montserrat"/>
                <a:sym typeface="Montserrat"/>
              </a:rPr>
              <a:t>€ </a:t>
            </a:r>
            <a:r>
              <a:rPr lang="uk-UA" sz="750">
                <a:solidFill>
                  <a:srgbClr val="7F7F7F"/>
                </a:solidFill>
                <a:latin typeface="Arial"/>
                <a:ea typeface="Arial"/>
                <a:cs typeface="Arial"/>
                <a:sym typeface="Arial"/>
              </a:rPr>
              <a:t>- Значимо вище / нижче до попередньої хвилі на рівні 90%</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36"/>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Мобільність</a:t>
            </a:r>
            <a:endParaRPr/>
          </a:p>
        </p:txBody>
      </p:sp>
      <p:sp>
        <p:nvSpPr>
          <p:cNvPr id="749" name="Google Shape;749;p36"/>
          <p:cNvSpPr txBox="1"/>
          <p:nvPr/>
        </p:nvSpPr>
        <p:spPr>
          <a:xfrm>
            <a:off x="314631" y="720868"/>
            <a:ext cx="11621201" cy="875158"/>
          </a:xfrm>
          <a:prstGeom prst="rect">
            <a:avLst/>
          </a:prstGeom>
          <a:noFill/>
          <a:ln>
            <a:noFill/>
          </a:ln>
        </p:spPr>
        <p:txBody>
          <a:bodyPr anchorCtr="0" anchor="ctr" bIns="45700" lIns="91425" spcFirstLastPara="1" rIns="91425" wrap="square" tIns="45700">
            <a:normAutofit fontScale="77500" lnSpcReduction="2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Щодо задоволеності умовами пересування по місту пішки покращилась оцінка безпечності руху пішки, проте погіршились оцінки відсутності перешкод і незручностей та стану тротуарів. Відсутність перешкод і стан тротуарів отримали найнижчі оцінки задоволеності. Велосипедисти покращили оцінки облаштованості маршрутів у зелених зонах, проте погіршили оцінку наявності міст для паркування велосипедів.  </a:t>
            </a:r>
            <a:endParaRPr/>
          </a:p>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У 2024 році порівняно до 2019 року зросла частка опитаних, які мають автомобіль у розпорядженні сім’ї з 35% до 67%, а також зросла частка опитаних, для яких автомобіль є основним способом пересування — з 13% до 37%. Автомобілісти покращили оцінки умов для руху автомобілем, зокрема рух у зеленій хвилі, якість дорожнього покриття, безпечність руху, зручність розв’язок. Проте погіршились оцінки достатності місць для паркування. Умови паркування викликають найбільшу незадоволеність.</a:t>
            </a:r>
            <a:endParaRPr/>
          </a:p>
        </p:txBody>
      </p:sp>
      <p:sp>
        <p:nvSpPr>
          <p:cNvPr id="750" name="Google Shape;750;p36"/>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751" name="Google Shape;751;p36"/>
          <p:cNvGraphicFramePr/>
          <p:nvPr/>
        </p:nvGraphicFramePr>
        <p:xfrm>
          <a:off x="2083594" y="5918907"/>
          <a:ext cx="3000000" cy="3000000"/>
        </p:xfrm>
        <a:graphic>
          <a:graphicData uri="http://schemas.openxmlformats.org/drawingml/2006/table">
            <a:tbl>
              <a:tblPr>
                <a:noFill/>
                <a:tableStyleId>{41833894-ECA0-4AC7-BF9E-5B81B1FD25B9}</a:tableStyleId>
              </a:tblPr>
              <a:tblGrid>
                <a:gridCol w="1650575"/>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N=310; W2019 N=414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52" name="Google Shape;752;p36"/>
          <p:cNvGraphicFramePr/>
          <p:nvPr/>
        </p:nvGraphicFramePr>
        <p:xfrm>
          <a:off x="58995" y="2766106"/>
          <a:ext cx="3000000" cy="3000000"/>
        </p:xfrm>
        <a:graphic>
          <a:graphicData uri="http://schemas.openxmlformats.org/drawingml/2006/table">
            <a:tbl>
              <a:tblPr>
                <a:noFill/>
                <a:tableStyleId>{C916CE79-FF01-4477-825F-D5C962966431}</a:tableStyleId>
              </a:tblPr>
              <a:tblGrid>
                <a:gridCol w="2052000"/>
                <a:gridCol w="1692000"/>
              </a:tblGrid>
              <a:tr h="452575">
                <a:tc>
                  <a:txBody>
                    <a:bodyPr/>
                    <a:lstStyle/>
                    <a:p>
                      <a:pPr indent="0" lvl="0" marL="0" marR="0" rtl="0" algn="r">
                        <a:spcBef>
                          <a:spcPts val="0"/>
                        </a:spcBef>
                        <a:spcAft>
                          <a:spcPts val="0"/>
                        </a:spcAft>
                        <a:buNone/>
                      </a:pPr>
                      <a:r>
                        <a:rPr b="0" i="0" lang="uk-UA" sz="900" u="none" cap="none" strike="noStrike">
                          <a:solidFill>
                            <a:srgbClr val="000000"/>
                          </a:solidFill>
                          <a:latin typeface="Arial"/>
                          <a:ea typeface="Arial"/>
                          <a:cs typeface="Arial"/>
                          <a:sym typeface="Arial"/>
                        </a:rPr>
                        <a:t>Достатність та облаштованість регульованих пішохідних переходів</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900" u="none" cap="none" strike="noStrike">
                          <a:solidFill>
                            <a:srgbClr val="000000"/>
                          </a:solidFill>
                          <a:latin typeface="Arial"/>
                          <a:ea typeface="Arial"/>
                          <a:cs typeface="Arial"/>
                          <a:sym typeface="Arial"/>
                        </a:rPr>
                        <a:t>Безпечність пересування по місту пішки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900" u="none" cap="none" strike="noStrike">
                          <a:solidFill>
                            <a:srgbClr val="000000"/>
                          </a:solidFill>
                          <a:latin typeface="Arial"/>
                          <a:ea typeface="Arial"/>
                          <a:cs typeface="Arial"/>
                          <a:sym typeface="Arial"/>
                        </a:rPr>
                        <a:t>Облаштованість пішохідних маршрутів у зелених зонах </a:t>
                      </a:r>
                      <a:r>
                        <a:rPr b="0" i="0" lang="uk-UA" sz="800" u="none" cap="none" strike="noStrike">
                          <a:solidFill>
                            <a:srgbClr val="000000"/>
                          </a:solidFill>
                          <a:latin typeface="Arial"/>
                          <a:ea typeface="Arial"/>
                          <a:cs typeface="Arial"/>
                          <a:sym typeface="Arial"/>
                        </a:rPr>
                        <a:t>(парки, сквери)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900" u="none" cap="none" strike="noStrike">
                          <a:solidFill>
                            <a:srgbClr val="000000"/>
                          </a:solidFill>
                          <a:latin typeface="Arial"/>
                          <a:ea typeface="Arial"/>
                          <a:cs typeface="Arial"/>
                          <a:sym typeface="Arial"/>
                        </a:rPr>
                        <a:t>Освітленість пішохідних переходів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900" u="none" cap="none" strike="noStrike">
                          <a:solidFill>
                            <a:srgbClr val="000000"/>
                          </a:solidFill>
                          <a:latin typeface="Arial"/>
                          <a:ea typeface="Arial"/>
                          <a:cs typeface="Arial"/>
                          <a:sym typeface="Arial"/>
                        </a:rPr>
                        <a:t>Зручність острівців безпеки на пішохідних переходах</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900" u="none" cap="none" strike="noStrike">
                          <a:solidFill>
                            <a:srgbClr val="000000"/>
                          </a:solidFill>
                          <a:latin typeface="Arial"/>
                          <a:ea typeface="Arial"/>
                          <a:cs typeface="Arial"/>
                          <a:sym typeface="Arial"/>
                        </a:rPr>
                        <a:t>Зручність пересування пішки, відсутність перешкод, незручностей</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900" u="none" cap="none" strike="noStrike">
                          <a:solidFill>
                            <a:srgbClr val="000000"/>
                          </a:solidFill>
                          <a:latin typeface="Arial"/>
                          <a:ea typeface="Arial"/>
                          <a:cs typeface="Arial"/>
                          <a:sym typeface="Arial"/>
                        </a:rPr>
                        <a:t>Стан тротуарів для пішохідів </a:t>
                      </a:r>
                      <a:r>
                        <a:rPr b="0" i="0" lang="uk-UA" sz="800" u="none" cap="none" strike="noStrike">
                          <a:solidFill>
                            <a:srgbClr val="000000"/>
                          </a:solidFill>
                          <a:latin typeface="Arial"/>
                          <a:ea typeface="Arial"/>
                          <a:cs typeface="Arial"/>
                          <a:sym typeface="Arial"/>
                        </a:rPr>
                        <a:t>(якість покриття, облаштованість)</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53" name="Google Shape;753;p36"/>
          <p:cNvGraphicFramePr/>
          <p:nvPr/>
        </p:nvGraphicFramePr>
        <p:xfrm>
          <a:off x="2111192" y="2672731"/>
          <a:ext cx="1634901" cy="3312000"/>
        </p:xfrm>
        <a:graphic>
          <a:graphicData uri="http://schemas.openxmlformats.org/drawingml/2006/chart">
            <c:chart r:id="rId3"/>
          </a:graphicData>
        </a:graphic>
      </p:graphicFrame>
      <p:graphicFrame>
        <p:nvGraphicFramePr>
          <p:cNvPr id="754" name="Google Shape;754;p36"/>
          <p:cNvGraphicFramePr/>
          <p:nvPr/>
        </p:nvGraphicFramePr>
        <p:xfrm>
          <a:off x="2224193" y="2392633"/>
          <a:ext cx="3000000" cy="3000000"/>
        </p:xfrm>
        <a:graphic>
          <a:graphicData uri="http://schemas.openxmlformats.org/drawingml/2006/table">
            <a:tbl>
              <a:tblPr>
                <a:noFill/>
                <a:tableStyleId>{41833894-ECA0-4AC7-BF9E-5B81B1FD25B9}</a:tableStyleId>
              </a:tblPr>
              <a:tblGrid>
                <a:gridCol w="1587525"/>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755" name="Google Shape;755;p36"/>
          <p:cNvSpPr txBox="1"/>
          <p:nvPr/>
        </p:nvSpPr>
        <p:spPr>
          <a:xfrm>
            <a:off x="20277" y="1596026"/>
            <a:ext cx="3782718"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Зручність пересування по місту пішки </a:t>
            </a:r>
            <a:r>
              <a:rPr b="1" i="0" lang="uk-UA" sz="1200" u="none" cap="none" strike="noStrike">
                <a:solidFill>
                  <a:srgbClr val="7F340D"/>
                </a:solidFill>
                <a:latin typeface="Arial"/>
                <a:ea typeface="Arial"/>
                <a:cs typeface="Arial"/>
                <a:sym typeface="Arial"/>
              </a:rPr>
              <a:t>(показано оцінки 6+7, де 7 - надзвичайно задоволені)</a:t>
            </a:r>
            <a:endParaRPr/>
          </a:p>
        </p:txBody>
      </p:sp>
      <p:sp>
        <p:nvSpPr>
          <p:cNvPr id="756" name="Google Shape;756;p36"/>
          <p:cNvSpPr txBox="1"/>
          <p:nvPr/>
        </p:nvSpPr>
        <p:spPr>
          <a:xfrm>
            <a:off x="5329084" y="6117929"/>
            <a:ext cx="6418175" cy="707886"/>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9.2.1. </a:t>
            </a:r>
            <a:r>
              <a:rPr i="0" lang="uk-UA" sz="800" u="none" cap="none" strike="noStrike">
                <a:solidFill>
                  <a:srgbClr val="585858"/>
                </a:solidFill>
                <a:latin typeface="Arial"/>
                <a:ea typeface="Arial"/>
                <a:cs typeface="Arial"/>
                <a:sym typeface="Arial"/>
              </a:rPr>
              <a:t>Оцініть, будь ласка, наскільки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задоволені такими аспектами пересування  громадою пішки. Оцініть за шкалою від 1 до 7, де 1 – зовсім не задоволені, 4 – нейтральна оцінка, 7 – надзвичайно задоволені. </a:t>
            </a:r>
            <a:r>
              <a:rPr b="1" i="0" lang="uk-UA" sz="800" u="none" cap="none" strike="noStrike">
                <a:solidFill>
                  <a:srgbClr val="585858"/>
                </a:solidFill>
                <a:latin typeface="Arial"/>
                <a:ea typeface="Arial"/>
                <a:cs typeface="Arial"/>
                <a:sym typeface="Arial"/>
              </a:rPr>
              <a:t>9.3.1. </a:t>
            </a:r>
            <a:r>
              <a:rPr i="0" lang="uk-UA" sz="800" u="none" cap="none" strike="noStrike">
                <a:solidFill>
                  <a:srgbClr val="585858"/>
                </a:solidFill>
                <a:latin typeface="Arial"/>
                <a:ea typeface="Arial"/>
                <a:cs typeface="Arial"/>
                <a:sym typeface="Arial"/>
              </a:rPr>
              <a:t>Оцініть, будь ласка, наскільки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задоволені такими аспектами пересування по місту на велосипеді. Оцініть за шкалою від 1 до 7, де 1 – зовсім не задоволені, 4 – нейтральна оцінка, 7 – надзвичайно задоволені. </a:t>
            </a:r>
            <a:r>
              <a:rPr b="1" i="0" lang="uk-UA" sz="800" u="none" cap="none" strike="noStrike">
                <a:solidFill>
                  <a:srgbClr val="585858"/>
                </a:solidFill>
                <a:latin typeface="Arial"/>
                <a:ea typeface="Arial"/>
                <a:cs typeface="Arial"/>
                <a:sym typeface="Arial"/>
              </a:rPr>
              <a:t>9.</a:t>
            </a:r>
            <a:r>
              <a:rPr b="1" lang="uk-UA" sz="800">
                <a:solidFill>
                  <a:srgbClr val="585858"/>
                </a:solidFill>
                <a:latin typeface="Arial"/>
                <a:ea typeface="Arial"/>
                <a:cs typeface="Arial"/>
                <a:sym typeface="Arial"/>
              </a:rPr>
              <a:t>4</a:t>
            </a:r>
            <a:r>
              <a:rPr b="1" i="0" lang="uk-UA" sz="800" u="none" cap="none" strike="noStrike">
                <a:solidFill>
                  <a:srgbClr val="585858"/>
                </a:solidFill>
                <a:latin typeface="Arial"/>
                <a:ea typeface="Arial"/>
                <a:cs typeface="Arial"/>
                <a:sym typeface="Arial"/>
              </a:rPr>
              <a:t>.1. </a:t>
            </a:r>
            <a:r>
              <a:rPr i="0" lang="uk-UA" sz="800" u="none" cap="none" strike="noStrike">
                <a:solidFill>
                  <a:srgbClr val="585858"/>
                </a:solidFill>
                <a:latin typeface="Arial"/>
                <a:ea typeface="Arial"/>
                <a:cs typeface="Arial"/>
                <a:sym typeface="Arial"/>
              </a:rPr>
              <a:t>Оцініть, будь ласка, наскільки Ви задоволені такими аспектами пересування по місту на власному автомобілі. Оцініть за шкалою від 1 до 7, де 1 – зовсім не задоволені, 4 – нейтральна оцінка, 7 – надзвичайно задоволені. </a:t>
            </a:r>
            <a:endParaRPr/>
          </a:p>
        </p:txBody>
      </p:sp>
      <p:sp>
        <p:nvSpPr>
          <p:cNvPr id="757" name="Google Shape;757;p36"/>
          <p:cNvSpPr txBox="1"/>
          <p:nvPr/>
        </p:nvSpPr>
        <p:spPr>
          <a:xfrm>
            <a:off x="43436" y="2460217"/>
            <a:ext cx="2160000" cy="26161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850">
                <a:solidFill>
                  <a:srgbClr val="8E8581"/>
                </a:solidFill>
                <a:latin typeface="Play"/>
                <a:ea typeface="Play"/>
                <a:cs typeface="Play"/>
                <a:sym typeface="Play"/>
              </a:rPr>
              <a:t>% респондентів, які сказали, що повсякденно пересуваються громадою «Пішки»</a:t>
            </a:r>
            <a:endParaRPr/>
          </a:p>
        </p:txBody>
      </p:sp>
      <p:graphicFrame>
        <p:nvGraphicFramePr>
          <p:cNvPr id="758" name="Google Shape;758;p36"/>
          <p:cNvGraphicFramePr/>
          <p:nvPr/>
        </p:nvGraphicFramePr>
        <p:xfrm>
          <a:off x="6290065" y="5918907"/>
          <a:ext cx="3000000" cy="3000000"/>
        </p:xfrm>
        <a:graphic>
          <a:graphicData uri="http://schemas.openxmlformats.org/drawingml/2006/table">
            <a:tbl>
              <a:tblPr>
                <a:noFill/>
                <a:tableStyleId>{41833894-ECA0-4AC7-BF9E-5B81B1FD25B9}</a:tableStyleId>
              </a:tblPr>
              <a:tblGrid>
                <a:gridCol w="1650575"/>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N=42; W2019 N=95</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59" name="Google Shape;759;p36"/>
          <p:cNvGraphicFramePr/>
          <p:nvPr/>
        </p:nvGraphicFramePr>
        <p:xfrm>
          <a:off x="4265466" y="2766106"/>
          <a:ext cx="3000000" cy="3000000"/>
        </p:xfrm>
        <a:graphic>
          <a:graphicData uri="http://schemas.openxmlformats.org/drawingml/2006/table">
            <a:tbl>
              <a:tblPr>
                <a:noFill/>
                <a:tableStyleId>{C916CE79-FF01-4477-825F-D5C962966431}</a:tableStyleId>
              </a:tblPr>
              <a:tblGrid>
                <a:gridCol w="2052000"/>
                <a:gridCol w="1692000"/>
              </a:tblGrid>
              <a:tr h="528000">
                <a:tc>
                  <a:txBody>
                    <a:bodyPr/>
                    <a:lstStyle/>
                    <a:p>
                      <a:pPr indent="0" lvl="0" marL="0" marR="0" rtl="0" algn="r">
                        <a:spcBef>
                          <a:spcPts val="0"/>
                        </a:spcBef>
                        <a:spcAft>
                          <a:spcPts val="0"/>
                        </a:spcAft>
                        <a:buNone/>
                      </a:pPr>
                      <a:r>
                        <a:rPr b="0" i="0" lang="uk-UA" sz="900" u="none" cap="none" strike="noStrike">
                          <a:solidFill>
                            <a:srgbClr val="000000"/>
                          </a:solidFill>
                          <a:latin typeface="Arial"/>
                          <a:ea typeface="Arial"/>
                          <a:cs typeface="Arial"/>
                          <a:sym typeface="Arial"/>
                        </a:rPr>
                        <a:t>Облаштованість велосипедних маршрутів у зелених зонах </a:t>
                      </a:r>
                      <a:r>
                        <a:rPr b="0" i="0" lang="uk-UA" sz="800" u="none" cap="none" strike="noStrike">
                          <a:solidFill>
                            <a:srgbClr val="000000"/>
                          </a:solidFill>
                          <a:latin typeface="Arial"/>
                          <a:ea typeface="Arial"/>
                          <a:cs typeface="Arial"/>
                          <a:sym typeface="Arial"/>
                        </a:rPr>
                        <a:t>(парки, сквери, зони відпочинку)</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528000">
                <a:tc>
                  <a:txBody>
                    <a:bodyPr/>
                    <a:lstStyle/>
                    <a:p>
                      <a:pPr indent="0" lvl="0" marL="0" marR="0" rtl="0" algn="r">
                        <a:spcBef>
                          <a:spcPts val="0"/>
                        </a:spcBef>
                        <a:spcAft>
                          <a:spcPts val="0"/>
                        </a:spcAft>
                        <a:buNone/>
                      </a:pPr>
                      <a:r>
                        <a:rPr b="0" i="0" lang="uk-UA" sz="900" u="none" cap="none" strike="noStrike">
                          <a:solidFill>
                            <a:srgbClr val="000000"/>
                          </a:solidFill>
                          <a:latin typeface="Arial"/>
                          <a:ea typeface="Arial"/>
                          <a:cs typeface="Arial"/>
                          <a:sym typeface="Arial"/>
                        </a:rPr>
                        <a:t>Зручність зберігання велосипедів вдома</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28000">
                <a:tc>
                  <a:txBody>
                    <a:bodyPr/>
                    <a:lstStyle/>
                    <a:p>
                      <a:pPr indent="0" lvl="0" marL="0" marR="0" rtl="0" algn="r">
                        <a:spcBef>
                          <a:spcPts val="0"/>
                        </a:spcBef>
                        <a:spcAft>
                          <a:spcPts val="0"/>
                        </a:spcAft>
                        <a:buNone/>
                      </a:pPr>
                      <a:r>
                        <a:rPr b="0" i="0" lang="uk-UA" sz="900" u="none" cap="none" strike="noStrike">
                          <a:solidFill>
                            <a:srgbClr val="000000"/>
                          </a:solidFill>
                          <a:latin typeface="Arial"/>
                          <a:ea typeface="Arial"/>
                          <a:cs typeface="Arial"/>
                          <a:sym typeface="Arial"/>
                        </a:rPr>
                        <a:t>Безпечність пересування по місту на велосипеді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28000">
                <a:tc>
                  <a:txBody>
                    <a:bodyPr/>
                    <a:lstStyle/>
                    <a:p>
                      <a:pPr indent="0" lvl="0" marL="0" marR="0" rtl="0" algn="r">
                        <a:spcBef>
                          <a:spcPts val="0"/>
                        </a:spcBef>
                        <a:spcAft>
                          <a:spcPts val="0"/>
                        </a:spcAft>
                        <a:buNone/>
                      </a:pPr>
                      <a:r>
                        <a:rPr b="0" i="0" lang="uk-UA" sz="900" u="none" cap="none" strike="noStrike">
                          <a:solidFill>
                            <a:srgbClr val="000000"/>
                          </a:solidFill>
                          <a:latin typeface="Arial"/>
                          <a:ea typeface="Arial"/>
                          <a:cs typeface="Arial"/>
                          <a:sym typeface="Arial"/>
                        </a:rPr>
                        <a:t>Достатність облаштованих велосипедних доріжок</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28000">
                <a:tc>
                  <a:txBody>
                    <a:bodyPr/>
                    <a:lstStyle/>
                    <a:p>
                      <a:pPr indent="0" lvl="0" marL="0" marR="0" rtl="0" algn="r">
                        <a:spcBef>
                          <a:spcPts val="0"/>
                        </a:spcBef>
                        <a:spcAft>
                          <a:spcPts val="0"/>
                        </a:spcAft>
                        <a:buNone/>
                      </a:pPr>
                      <a:r>
                        <a:rPr b="0" i="0" lang="uk-UA" sz="900" u="none" cap="none" strike="noStrike">
                          <a:solidFill>
                            <a:srgbClr val="000000"/>
                          </a:solidFill>
                          <a:latin typeface="Arial"/>
                          <a:ea typeface="Arial"/>
                          <a:cs typeface="Arial"/>
                          <a:sym typeface="Arial"/>
                        </a:rPr>
                        <a:t>Зручність пересування по місту на велосипеді: відсутність перешкод, незручностей</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28000">
                <a:tc>
                  <a:txBody>
                    <a:bodyPr/>
                    <a:lstStyle/>
                    <a:p>
                      <a:pPr indent="0" lvl="0" marL="0" marR="0" rtl="0" algn="r">
                        <a:spcBef>
                          <a:spcPts val="0"/>
                        </a:spcBef>
                        <a:spcAft>
                          <a:spcPts val="0"/>
                        </a:spcAft>
                        <a:buNone/>
                      </a:pPr>
                      <a:r>
                        <a:rPr b="0" i="0" lang="uk-UA" sz="900" u="none" cap="none" strike="noStrike">
                          <a:solidFill>
                            <a:srgbClr val="000000"/>
                          </a:solidFill>
                          <a:latin typeface="Arial"/>
                          <a:ea typeface="Arial"/>
                          <a:cs typeface="Arial"/>
                          <a:sym typeface="Arial"/>
                        </a:rPr>
                        <a:t>Достатність місць для паркування велосипедів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60" name="Google Shape;760;p36"/>
          <p:cNvGraphicFramePr/>
          <p:nvPr/>
        </p:nvGraphicFramePr>
        <p:xfrm>
          <a:off x="6327495" y="2672731"/>
          <a:ext cx="1634901" cy="3312000"/>
        </p:xfrm>
        <a:graphic>
          <a:graphicData uri="http://schemas.openxmlformats.org/drawingml/2006/chart">
            <c:chart r:id="rId4"/>
          </a:graphicData>
        </a:graphic>
      </p:graphicFrame>
      <p:graphicFrame>
        <p:nvGraphicFramePr>
          <p:cNvPr id="761" name="Google Shape;761;p36"/>
          <p:cNvGraphicFramePr/>
          <p:nvPr/>
        </p:nvGraphicFramePr>
        <p:xfrm>
          <a:off x="6430664" y="2392633"/>
          <a:ext cx="3000000" cy="3000000"/>
        </p:xfrm>
        <a:graphic>
          <a:graphicData uri="http://schemas.openxmlformats.org/drawingml/2006/table">
            <a:tbl>
              <a:tblPr>
                <a:noFill/>
                <a:tableStyleId>{41833894-ECA0-4AC7-BF9E-5B81B1FD25B9}</a:tableStyleId>
              </a:tblPr>
              <a:tblGrid>
                <a:gridCol w="1587525"/>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762" name="Google Shape;762;p36"/>
          <p:cNvSpPr txBox="1"/>
          <p:nvPr/>
        </p:nvSpPr>
        <p:spPr>
          <a:xfrm>
            <a:off x="4226748" y="1596026"/>
            <a:ext cx="3782718"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Зручність пересування по місту на велосипеді </a:t>
            </a:r>
            <a:r>
              <a:rPr b="1" i="0" lang="uk-UA" sz="1200" u="none" cap="none" strike="noStrike">
                <a:solidFill>
                  <a:srgbClr val="7F340D"/>
                </a:solidFill>
                <a:latin typeface="Arial"/>
                <a:ea typeface="Arial"/>
                <a:cs typeface="Arial"/>
                <a:sym typeface="Arial"/>
              </a:rPr>
              <a:t>(показано оцінки 6+7, де 7 - надзвичайно задоволені)</a:t>
            </a:r>
            <a:endParaRPr/>
          </a:p>
        </p:txBody>
      </p:sp>
      <p:sp>
        <p:nvSpPr>
          <p:cNvPr id="763" name="Google Shape;763;p36"/>
          <p:cNvSpPr txBox="1"/>
          <p:nvPr/>
        </p:nvSpPr>
        <p:spPr>
          <a:xfrm>
            <a:off x="4249907" y="2460217"/>
            <a:ext cx="2160000" cy="26161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850">
                <a:solidFill>
                  <a:srgbClr val="8E8581"/>
                </a:solidFill>
                <a:latin typeface="Play"/>
                <a:ea typeface="Play"/>
                <a:cs typeface="Play"/>
                <a:sym typeface="Play"/>
              </a:rPr>
              <a:t>% респондентів, які сказали, що повсякденно пересуваються громадою «</a:t>
            </a:r>
            <a:r>
              <a:rPr i="1" lang="uk-UA" sz="800">
                <a:solidFill>
                  <a:srgbClr val="8E8581"/>
                </a:solidFill>
                <a:latin typeface="Play"/>
                <a:ea typeface="Play"/>
                <a:cs typeface="Play"/>
                <a:sym typeface="Play"/>
              </a:rPr>
              <a:t>Велосипедом</a:t>
            </a:r>
            <a:r>
              <a:rPr i="1" lang="uk-UA" sz="850">
                <a:solidFill>
                  <a:srgbClr val="8E8581"/>
                </a:solidFill>
                <a:latin typeface="Play"/>
                <a:ea typeface="Play"/>
                <a:cs typeface="Play"/>
                <a:sym typeface="Play"/>
              </a:rPr>
              <a:t>»</a:t>
            </a:r>
            <a:endParaRPr/>
          </a:p>
        </p:txBody>
      </p:sp>
      <p:graphicFrame>
        <p:nvGraphicFramePr>
          <p:cNvPr id="764" name="Google Shape;764;p36"/>
          <p:cNvGraphicFramePr/>
          <p:nvPr/>
        </p:nvGraphicFramePr>
        <p:xfrm>
          <a:off x="10425173" y="5918907"/>
          <a:ext cx="3000000" cy="3000000"/>
        </p:xfrm>
        <a:graphic>
          <a:graphicData uri="http://schemas.openxmlformats.org/drawingml/2006/table">
            <a:tbl>
              <a:tblPr>
                <a:noFill/>
                <a:tableStyleId>{41833894-ECA0-4AC7-BF9E-5B81B1FD25B9}</a:tableStyleId>
              </a:tblPr>
              <a:tblGrid>
                <a:gridCol w="1650575"/>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N=341; W2019 N=184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65" name="Google Shape;765;p36"/>
          <p:cNvGraphicFramePr/>
          <p:nvPr/>
        </p:nvGraphicFramePr>
        <p:xfrm>
          <a:off x="8400574" y="2766106"/>
          <a:ext cx="3000000" cy="3000000"/>
        </p:xfrm>
        <a:graphic>
          <a:graphicData uri="http://schemas.openxmlformats.org/drawingml/2006/table">
            <a:tbl>
              <a:tblPr>
                <a:noFill/>
                <a:tableStyleId>{C916CE79-FF01-4477-825F-D5C962966431}</a:tableStyleId>
              </a:tblPr>
              <a:tblGrid>
                <a:gridCol w="2052000"/>
                <a:gridCol w="1692000"/>
              </a:tblGrid>
              <a:tr h="452575">
                <a:tc>
                  <a:txBody>
                    <a:bodyPr/>
                    <a:lstStyle/>
                    <a:p>
                      <a:pPr indent="0" lvl="0" marL="0" marR="0" rtl="0" algn="r">
                        <a:spcBef>
                          <a:spcPts val="0"/>
                        </a:spcBef>
                        <a:spcAft>
                          <a:spcPts val="0"/>
                        </a:spcAft>
                        <a:buNone/>
                      </a:pPr>
                      <a:r>
                        <a:rPr b="0" i="0" lang="uk-UA" sz="900" u="none" cap="none" strike="noStrike">
                          <a:solidFill>
                            <a:srgbClr val="000000"/>
                          </a:solidFill>
                          <a:latin typeface="Arial"/>
                          <a:ea typeface="Arial"/>
                          <a:cs typeface="Arial"/>
                          <a:sym typeface="Arial"/>
                        </a:rPr>
                        <a:t>Можливість рухатися у «зеленій хвилі»: </a:t>
                      </a:r>
                      <a:r>
                        <a:rPr b="0" i="0" lang="uk-UA" sz="700" u="none" cap="none" strike="noStrike">
                          <a:solidFill>
                            <a:srgbClr val="000000"/>
                          </a:solidFill>
                          <a:latin typeface="Arial"/>
                          <a:ea typeface="Arial"/>
                          <a:cs typeface="Arial"/>
                          <a:sym typeface="Arial"/>
                        </a:rPr>
                        <a:t>послідовне зелене світло світлофорів для авто, що рухаються зі швидкістю 40-60 км/год</a:t>
                      </a:r>
                      <a:endParaRPr b="0" i="0" sz="900" u="none" cap="none" strike="noStrike">
                        <a:solidFill>
                          <a:srgbClr val="000000"/>
                        </a:solidFill>
                        <a:latin typeface="Arial"/>
                        <a:ea typeface="Arial"/>
                        <a:cs typeface="Arial"/>
                        <a:sym typeface="Arial"/>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850" u="none" cap="none" strike="noStrike">
                          <a:solidFill>
                            <a:srgbClr val="000000"/>
                          </a:solidFill>
                          <a:latin typeface="Arial"/>
                          <a:ea typeface="Arial"/>
                          <a:cs typeface="Arial"/>
                          <a:sym typeface="Arial"/>
                        </a:rPr>
                        <a:t>Якість дорожнього покриття для руху автомобілів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850" u="none" cap="none" strike="noStrike">
                          <a:solidFill>
                            <a:srgbClr val="000000"/>
                          </a:solidFill>
                          <a:latin typeface="Arial"/>
                          <a:ea typeface="Arial"/>
                          <a:cs typeface="Arial"/>
                          <a:sym typeface="Arial"/>
                        </a:rPr>
                        <a:t>Достатність та облаштованість місць для паркування біля великих торговельних та розважальних центрів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850" u="none" cap="none" strike="noStrike">
                          <a:solidFill>
                            <a:srgbClr val="000000"/>
                          </a:solidFill>
                          <a:latin typeface="Arial"/>
                          <a:ea typeface="Arial"/>
                          <a:cs typeface="Arial"/>
                          <a:sym typeface="Arial"/>
                        </a:rPr>
                        <a:t>Безпечність дорожнього руху </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850" u="none" cap="none" strike="noStrike">
                          <a:solidFill>
                            <a:srgbClr val="000000"/>
                          </a:solidFill>
                          <a:latin typeface="Arial"/>
                          <a:ea typeface="Arial"/>
                          <a:cs typeface="Arial"/>
                          <a:sym typeface="Arial"/>
                        </a:rPr>
                        <a:t>Зручність розв’язок на перехрестях з великим потоком автомобілів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850" u="none" cap="none" strike="noStrike">
                          <a:solidFill>
                            <a:srgbClr val="000000"/>
                          </a:solidFill>
                          <a:latin typeface="Arial"/>
                          <a:ea typeface="Arial"/>
                          <a:cs typeface="Arial"/>
                          <a:sym typeface="Arial"/>
                        </a:rPr>
                        <a:t>Достатність та облаштованість місць для паркування та зберігання автомобілів у місцях житлової забудови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52575">
                <a:tc>
                  <a:txBody>
                    <a:bodyPr/>
                    <a:lstStyle/>
                    <a:p>
                      <a:pPr indent="0" lvl="0" marL="0" marR="0" rtl="0" algn="r">
                        <a:spcBef>
                          <a:spcPts val="0"/>
                        </a:spcBef>
                        <a:spcAft>
                          <a:spcPts val="0"/>
                        </a:spcAft>
                        <a:buNone/>
                      </a:pPr>
                      <a:r>
                        <a:rPr b="0" i="0" lang="uk-UA" sz="850" u="none" cap="none" strike="noStrike">
                          <a:solidFill>
                            <a:srgbClr val="000000"/>
                          </a:solidFill>
                          <a:latin typeface="Arial"/>
                          <a:ea typeface="Arial"/>
                          <a:cs typeface="Arial"/>
                          <a:sym typeface="Arial"/>
                        </a:rPr>
                        <a:t>Достатність та облаштованість місць для паркування у центрі міста</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66" name="Google Shape;766;p36"/>
          <p:cNvGraphicFramePr/>
          <p:nvPr/>
        </p:nvGraphicFramePr>
        <p:xfrm>
          <a:off x="10452771" y="2672731"/>
          <a:ext cx="1634901" cy="3312000"/>
        </p:xfrm>
        <a:graphic>
          <a:graphicData uri="http://schemas.openxmlformats.org/drawingml/2006/chart">
            <c:chart r:id="rId5"/>
          </a:graphicData>
        </a:graphic>
      </p:graphicFrame>
      <p:sp>
        <p:nvSpPr>
          <p:cNvPr id="767" name="Google Shape;767;p36"/>
          <p:cNvSpPr txBox="1"/>
          <p:nvPr/>
        </p:nvSpPr>
        <p:spPr>
          <a:xfrm>
            <a:off x="8361856" y="1596026"/>
            <a:ext cx="3782718"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Зручність пересування по місту на власному автомобілі </a:t>
            </a:r>
            <a:r>
              <a:rPr b="1" i="0" lang="uk-UA" sz="1200" u="none" cap="none" strike="noStrike">
                <a:solidFill>
                  <a:srgbClr val="7F340D"/>
                </a:solidFill>
                <a:latin typeface="Arial"/>
                <a:ea typeface="Arial"/>
                <a:cs typeface="Arial"/>
                <a:sym typeface="Arial"/>
              </a:rPr>
              <a:t>(показано оцінки 6+7, де 7 - надзвичайно задоволені)</a:t>
            </a:r>
            <a:endParaRPr/>
          </a:p>
        </p:txBody>
      </p:sp>
      <p:sp>
        <p:nvSpPr>
          <p:cNvPr id="768" name="Google Shape;768;p36"/>
          <p:cNvSpPr txBox="1"/>
          <p:nvPr/>
        </p:nvSpPr>
        <p:spPr>
          <a:xfrm>
            <a:off x="8335855" y="2460217"/>
            <a:ext cx="2160000" cy="26161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850">
                <a:solidFill>
                  <a:srgbClr val="8E8581"/>
                </a:solidFill>
                <a:latin typeface="Play"/>
                <a:ea typeface="Play"/>
                <a:cs typeface="Play"/>
                <a:sym typeface="Play"/>
              </a:rPr>
              <a:t>% респондентів, які сказали, що повсякденно пересуваються громадою «Пішки»</a:t>
            </a:r>
            <a:endParaRPr/>
          </a:p>
        </p:txBody>
      </p:sp>
      <p:graphicFrame>
        <p:nvGraphicFramePr>
          <p:cNvPr id="769" name="Google Shape;769;p36"/>
          <p:cNvGraphicFramePr/>
          <p:nvPr/>
        </p:nvGraphicFramePr>
        <p:xfrm>
          <a:off x="10486896" y="2396657"/>
          <a:ext cx="3000000" cy="3000000"/>
        </p:xfrm>
        <a:graphic>
          <a:graphicData uri="http://schemas.openxmlformats.org/drawingml/2006/table">
            <a:tbl>
              <a:tblPr>
                <a:noFill/>
                <a:tableStyleId>{41833894-ECA0-4AC7-BF9E-5B81B1FD25B9}</a:tableStyleId>
              </a:tblPr>
              <a:tblGrid>
                <a:gridCol w="1587525"/>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770" name="Google Shape;770;p36"/>
          <p:cNvSpPr txBox="1"/>
          <p:nvPr/>
        </p:nvSpPr>
        <p:spPr>
          <a:xfrm>
            <a:off x="59589" y="6393594"/>
            <a:ext cx="2939250" cy="20774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BAB4F"/>
              </a:buClr>
              <a:buSzPts val="700"/>
              <a:buFont typeface="Montserrat"/>
              <a:buNone/>
            </a:pPr>
            <a:r>
              <a:rPr lang="uk-UA" sz="700">
                <a:solidFill>
                  <a:srgbClr val="6BAB4F"/>
                </a:solidFill>
                <a:latin typeface="Montserrat"/>
                <a:ea typeface="Montserrat"/>
                <a:cs typeface="Montserrat"/>
                <a:sym typeface="Montserrat"/>
              </a:rPr>
              <a:t>€ </a:t>
            </a:r>
            <a:r>
              <a:rPr lang="uk-UA" sz="750">
                <a:solidFill>
                  <a:srgbClr val="7F7F7F"/>
                </a:solidFill>
                <a:latin typeface="Arial"/>
                <a:ea typeface="Arial"/>
                <a:cs typeface="Arial"/>
                <a:sym typeface="Arial"/>
              </a:rPr>
              <a:t>/</a:t>
            </a:r>
            <a:r>
              <a:rPr lang="uk-UA" sz="700">
                <a:solidFill>
                  <a:srgbClr val="6BAB4F"/>
                </a:solidFill>
                <a:latin typeface="Montserrat"/>
                <a:ea typeface="Montserrat"/>
                <a:cs typeface="Montserrat"/>
                <a:sym typeface="Montserrat"/>
              </a:rPr>
              <a:t> </a:t>
            </a:r>
            <a:r>
              <a:rPr lang="uk-UA" sz="700">
                <a:solidFill>
                  <a:srgbClr val="FF0000"/>
                </a:solidFill>
                <a:latin typeface="Montserrat"/>
                <a:ea typeface="Montserrat"/>
                <a:cs typeface="Montserrat"/>
                <a:sym typeface="Montserrat"/>
              </a:rPr>
              <a:t>€ </a:t>
            </a:r>
            <a:r>
              <a:rPr lang="uk-UA" sz="750">
                <a:solidFill>
                  <a:srgbClr val="7F7F7F"/>
                </a:solidFill>
                <a:latin typeface="Arial"/>
                <a:ea typeface="Arial"/>
                <a:cs typeface="Arial"/>
                <a:sym typeface="Arial"/>
              </a:rPr>
              <a:t>- Значимо вище / нижче до попередньої хвилі на рівні 90%</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37"/>
          <p:cNvSpPr txBox="1"/>
          <p:nvPr/>
        </p:nvSpPr>
        <p:spPr>
          <a:xfrm>
            <a:off x="314631" y="773164"/>
            <a:ext cx="11621201" cy="723405"/>
          </a:xfrm>
          <a:prstGeom prst="rect">
            <a:avLst/>
          </a:prstGeom>
          <a:noFill/>
          <a:ln>
            <a:noFill/>
          </a:ln>
        </p:spPr>
        <p:txBody>
          <a:bodyPr anchorCtr="0" anchor="ctr"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Через зростання мешканців, які обирають автомобіль для пересування по місту, використання громадського транспорту зменшилось: частка тих, що використовують громадський транспорт, зменшилась із 91% до 61%, частка тих, для кого громадський транспорт є основним, впала з 77% до 42%. Водночас задоволеність якістю громадського транспорту суттєво зросла. Відносно слабким місцем залишається технічний стан громадського транспорту і зручність користування для людей старшого віку, жінок з дітьми, людей з інвалідністю.</a:t>
            </a:r>
            <a:endParaRPr/>
          </a:p>
        </p:txBody>
      </p:sp>
      <p:sp>
        <p:nvSpPr>
          <p:cNvPr id="777" name="Google Shape;777;p37"/>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778" name="Google Shape;778;p37"/>
          <p:cNvGraphicFramePr/>
          <p:nvPr/>
        </p:nvGraphicFramePr>
        <p:xfrm>
          <a:off x="1911057" y="4017825"/>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79" name="Google Shape;779;p37"/>
          <p:cNvGraphicFramePr/>
          <p:nvPr/>
        </p:nvGraphicFramePr>
        <p:xfrm>
          <a:off x="2009582" y="2028054"/>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780" name="Google Shape;780;p37"/>
          <p:cNvSpPr txBox="1"/>
          <p:nvPr/>
        </p:nvSpPr>
        <p:spPr>
          <a:xfrm>
            <a:off x="88488" y="1537034"/>
            <a:ext cx="4615395"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Якість громадського транспорту </a:t>
            </a:r>
            <a:endParaRPr/>
          </a:p>
          <a:p>
            <a:pPr indent="0" lvl="0" marL="0" marR="0" rtl="0" algn="ctr">
              <a:lnSpc>
                <a:spcPct val="100000"/>
              </a:lnSpc>
              <a:spcBef>
                <a:spcPts val="0"/>
              </a:spcBef>
              <a:spcAft>
                <a:spcPts val="0"/>
              </a:spcAft>
              <a:buNone/>
            </a:pPr>
            <a:r>
              <a:rPr b="1" i="0" lang="uk-UA" sz="1200" u="none" cap="none" strike="noStrike">
                <a:solidFill>
                  <a:srgbClr val="7F340D"/>
                </a:solidFill>
                <a:latin typeface="Arial"/>
                <a:ea typeface="Arial"/>
                <a:cs typeface="Arial"/>
                <a:sym typeface="Arial"/>
              </a:rPr>
              <a:t>(показано оцінки «дуже легко» + «легко»)</a:t>
            </a:r>
            <a:endParaRPr/>
          </a:p>
        </p:txBody>
      </p:sp>
      <p:sp>
        <p:nvSpPr>
          <p:cNvPr id="781" name="Google Shape;781;p37"/>
          <p:cNvSpPr txBox="1"/>
          <p:nvPr/>
        </p:nvSpPr>
        <p:spPr>
          <a:xfrm>
            <a:off x="62379" y="2079813"/>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graphicFrame>
        <p:nvGraphicFramePr>
          <p:cNvPr id="782" name="Google Shape;782;p37"/>
          <p:cNvGraphicFramePr/>
          <p:nvPr/>
        </p:nvGraphicFramePr>
        <p:xfrm>
          <a:off x="9910064" y="6036890"/>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N=506; W2019 N=697</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83" name="Google Shape;783;p37"/>
          <p:cNvGraphicFramePr/>
          <p:nvPr/>
        </p:nvGraphicFramePr>
        <p:xfrm>
          <a:off x="5732206" y="2284333"/>
          <a:ext cx="3000000" cy="3000000"/>
        </p:xfrm>
        <a:graphic>
          <a:graphicData uri="http://schemas.openxmlformats.org/drawingml/2006/table">
            <a:tbl>
              <a:tblPr>
                <a:noFill/>
                <a:tableStyleId>{C916CE79-FF01-4477-825F-D5C962966431}</a:tableStyleId>
              </a:tblPr>
              <a:tblGrid>
                <a:gridCol w="4224725"/>
                <a:gridCol w="2102325"/>
              </a:tblGrid>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Зручність системи оплати за послуги громадського транспорту</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Близькість зупинок громадського транспорту до вашого дому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Якість інформування про рух транспорту </a:t>
                      </a:r>
                      <a:r>
                        <a:rPr b="0" i="0" lang="uk-UA" sz="800" u="none" cap="none" strike="noStrike">
                          <a:solidFill>
                            <a:srgbClr val="000000"/>
                          </a:solidFill>
                          <a:latin typeface="Arial"/>
                          <a:ea typeface="Arial"/>
                          <a:cs typeface="Arial"/>
                          <a:sym typeface="Arial"/>
                        </a:rPr>
                        <a:t>(чітка інформація про номер маршруту, кінцеву зупинку, виконання графіку руху, у тому числі на електронних табло) </a:t>
                      </a:r>
                      <a:endParaRPr b="0" i="0" sz="1000" u="none" cap="none" strike="noStrike">
                        <a:solidFill>
                          <a:srgbClr val="000000"/>
                        </a:solidFill>
                        <a:latin typeface="Arial"/>
                        <a:ea typeface="Arial"/>
                        <a:cs typeface="Arial"/>
                        <a:sym typeface="Arial"/>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Облаштованість зупинок громадського транспорту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Наявність зручних пересадкових вузлів </a:t>
                      </a:r>
                      <a:r>
                        <a:rPr b="0" i="0" lang="uk-UA" sz="800" u="none" cap="none" strike="noStrike">
                          <a:solidFill>
                            <a:srgbClr val="000000"/>
                          </a:solidFill>
                          <a:latin typeface="Arial"/>
                          <a:ea typeface="Arial"/>
                          <a:cs typeface="Arial"/>
                          <a:sym typeface="Arial"/>
                        </a:rPr>
                        <a:t>(точок, де перетинаються головні маршрути громадського транспорту)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Достатність маршрутів громадського транспорту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Частота руху громадського транспорту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Комфорт і місткість громадського транспорту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Швидкість та безперешкодність руху громадського транспорту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Якість дорожнього покриття для руху громадського транспорту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Технічний стан громадського транспорту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124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Зручність користування громадським транспортом для людей старшого віку, людей з інвалідністю, жінок з дітьми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84" name="Google Shape;784;p37"/>
          <p:cNvGraphicFramePr/>
          <p:nvPr/>
        </p:nvGraphicFramePr>
        <p:xfrm>
          <a:off x="9986824" y="2190956"/>
          <a:ext cx="1908000" cy="3906000"/>
        </p:xfrm>
        <a:graphic>
          <a:graphicData uri="http://schemas.openxmlformats.org/drawingml/2006/chart">
            <c:chart r:id="rId3"/>
          </a:graphicData>
        </a:graphic>
      </p:graphicFrame>
      <p:graphicFrame>
        <p:nvGraphicFramePr>
          <p:cNvPr id="785" name="Google Shape;785;p37"/>
          <p:cNvGraphicFramePr/>
          <p:nvPr/>
        </p:nvGraphicFramePr>
        <p:xfrm>
          <a:off x="9981840" y="1999348"/>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786" name="Google Shape;786;p37"/>
          <p:cNvSpPr txBox="1"/>
          <p:nvPr/>
        </p:nvSpPr>
        <p:spPr>
          <a:xfrm>
            <a:off x="5732205" y="1537034"/>
            <a:ext cx="6327059"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Задоволеність аспектами громадського транспорту </a:t>
            </a:r>
            <a:endParaRPr/>
          </a:p>
          <a:p>
            <a:pPr indent="0" lvl="0" marL="0" marR="0" rtl="0" algn="ctr">
              <a:lnSpc>
                <a:spcPct val="100000"/>
              </a:lnSpc>
              <a:spcBef>
                <a:spcPts val="0"/>
              </a:spcBef>
              <a:spcAft>
                <a:spcPts val="0"/>
              </a:spcAft>
              <a:buNone/>
            </a:pPr>
            <a:r>
              <a:rPr b="1" i="0" lang="uk-UA" sz="1200" u="none" cap="none" strike="noStrike">
                <a:solidFill>
                  <a:srgbClr val="7F340D"/>
                </a:solidFill>
                <a:latin typeface="Arial"/>
                <a:ea typeface="Arial"/>
                <a:cs typeface="Arial"/>
                <a:sym typeface="Arial"/>
              </a:rPr>
              <a:t>(показано оцінки 6+7, де 7 - надзвичайно задоволені)</a:t>
            </a:r>
            <a:endParaRPr/>
          </a:p>
        </p:txBody>
      </p:sp>
      <p:sp>
        <p:nvSpPr>
          <p:cNvPr id="787" name="Google Shape;787;p37"/>
          <p:cNvSpPr txBox="1"/>
          <p:nvPr/>
        </p:nvSpPr>
        <p:spPr>
          <a:xfrm>
            <a:off x="5732205" y="2079813"/>
            <a:ext cx="3038169"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респондентів, які сказали, що повсякденно пересуваються громадою «Громадським транспортом»</a:t>
            </a:r>
            <a:endParaRPr/>
          </a:p>
        </p:txBody>
      </p:sp>
      <p:graphicFrame>
        <p:nvGraphicFramePr>
          <p:cNvPr id="788" name="Google Shape;788;p37"/>
          <p:cNvGraphicFramePr/>
          <p:nvPr/>
        </p:nvGraphicFramePr>
        <p:xfrm>
          <a:off x="88488" y="2288366"/>
          <a:ext cx="3000000" cy="3000000"/>
        </p:xfrm>
        <a:graphic>
          <a:graphicData uri="http://schemas.openxmlformats.org/drawingml/2006/table">
            <a:tbl>
              <a:tblPr>
                <a:noFill/>
                <a:tableStyleId>{C916CE79-FF01-4477-825F-D5C962966431}</a:tableStyleId>
              </a:tblPr>
              <a:tblGrid>
                <a:gridCol w="1838625"/>
                <a:gridCol w="2393300"/>
              </a:tblGrid>
              <a:tr h="1689000">
                <a:tc>
                  <a:txBody>
                    <a:bodyPr/>
                    <a:lstStyle/>
                    <a:p>
                      <a:pPr indent="0" lvl="0" marL="0" marR="0" rtl="0" algn="r">
                        <a:lnSpc>
                          <a:spcPct val="100000"/>
                        </a:lnSpc>
                        <a:spcBef>
                          <a:spcPts val="0"/>
                        </a:spcBef>
                        <a:spcAft>
                          <a:spcPts val="0"/>
                        </a:spcAft>
                        <a:buNone/>
                      </a:pPr>
                      <a:r>
                        <a:rPr b="0" i="0" lang="uk-UA" sz="1100" u="none" cap="none" strike="noStrike">
                          <a:solidFill>
                            <a:srgbClr val="000000"/>
                          </a:solidFill>
                          <a:latin typeface="Arial"/>
                          <a:ea typeface="Arial"/>
                          <a:cs typeface="Arial"/>
                          <a:sym typeface="Arial"/>
                        </a:rPr>
                        <a:t>Легкість користуватися послугами громадського транспорту</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000000">
                          <a:alpha val="0"/>
                        </a:srgbClr>
                      </a:solidFill>
                      <a:prstDash val="solid"/>
                      <a:round/>
                      <a:headEnd len="sm" w="sm" type="none"/>
                      <a:tailEnd len="sm" w="sm" type="none"/>
                    </a:lnB>
                  </a:tcPr>
                </a:tc>
              </a:tr>
            </a:tbl>
          </a:graphicData>
        </a:graphic>
      </p:graphicFrame>
      <p:sp>
        <p:nvSpPr>
          <p:cNvPr id="789" name="Google Shape;789;p37"/>
          <p:cNvSpPr txBox="1"/>
          <p:nvPr/>
        </p:nvSpPr>
        <p:spPr>
          <a:xfrm>
            <a:off x="5712541" y="6237492"/>
            <a:ext cx="6034717" cy="584775"/>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DSG 9.5.1. </a:t>
            </a:r>
            <a:r>
              <a:rPr i="0" lang="uk-UA" sz="800" u="none" cap="none" strike="noStrike">
                <a:solidFill>
                  <a:srgbClr val="585858"/>
                </a:solidFill>
                <a:latin typeface="Arial"/>
                <a:ea typeface="Arial"/>
                <a:cs typeface="Arial"/>
                <a:sym typeface="Arial"/>
              </a:rPr>
              <a:t>Наскільки легко для Вас користуватися послугами громадського транспорту, враховуючи близькість зупинок громадського транспорту, графік і частоту руху, зручність транспорту для людей старшого віку та людей з інвалідністю? </a:t>
            </a:r>
            <a:r>
              <a:rPr b="1" i="0" lang="uk-UA" sz="800" u="none" cap="none" strike="noStrike">
                <a:solidFill>
                  <a:srgbClr val="585858"/>
                </a:solidFill>
                <a:latin typeface="Arial"/>
                <a:ea typeface="Arial"/>
                <a:cs typeface="Arial"/>
                <a:sym typeface="Arial"/>
              </a:rPr>
              <a:t>9.5.2. </a:t>
            </a:r>
            <a:r>
              <a:rPr i="0" lang="uk-UA" sz="800" u="none" cap="none" strike="noStrike">
                <a:solidFill>
                  <a:srgbClr val="585858"/>
                </a:solidFill>
                <a:latin typeface="Arial"/>
                <a:ea typeface="Arial"/>
                <a:cs typeface="Arial"/>
                <a:sym typeface="Arial"/>
              </a:rPr>
              <a:t>Наскільки Ви задоволені такими аспектами якості громадського транспорту у межах міста? Оцініть за шкалою від 1 до 7, де 1 – зовсім не задоволені, 4 – нейтральна оцінка, 7 – надзвичайно задоволені.</a:t>
            </a:r>
            <a:endParaRPr/>
          </a:p>
        </p:txBody>
      </p:sp>
      <p:sp>
        <p:nvSpPr>
          <p:cNvPr id="790" name="Google Shape;790;p37"/>
          <p:cNvSpPr txBox="1"/>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Play"/>
              <a:buNone/>
            </a:pPr>
            <a:r>
              <a:rPr lang="uk-UA" sz="2400">
                <a:solidFill>
                  <a:schemeClr val="dk1"/>
                </a:solidFill>
                <a:latin typeface="Play"/>
                <a:ea typeface="Play"/>
                <a:cs typeface="Play"/>
                <a:sym typeface="Play"/>
              </a:rPr>
              <a:t>Мобільність</a:t>
            </a:r>
            <a:endParaRPr/>
          </a:p>
        </p:txBody>
      </p:sp>
      <p:graphicFrame>
        <p:nvGraphicFramePr>
          <p:cNvPr id="791" name="Google Shape;791;p37"/>
          <p:cNvGraphicFramePr/>
          <p:nvPr/>
        </p:nvGraphicFramePr>
        <p:xfrm>
          <a:off x="1980800" y="2321444"/>
          <a:ext cx="1908000" cy="1764000"/>
        </p:xfrm>
        <a:graphic>
          <a:graphicData uri="http://schemas.openxmlformats.org/drawingml/2006/chart">
            <c:chart r:id="rId4"/>
          </a:graphicData>
        </a:graphic>
      </p:graphicFrame>
      <p:sp>
        <p:nvSpPr>
          <p:cNvPr id="792" name="Google Shape;792;p37"/>
          <p:cNvSpPr txBox="1"/>
          <p:nvPr/>
        </p:nvSpPr>
        <p:spPr>
          <a:xfrm>
            <a:off x="59589" y="6393594"/>
            <a:ext cx="2939250" cy="20774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BAB4F"/>
              </a:buClr>
              <a:buSzPts val="700"/>
              <a:buFont typeface="Montserrat"/>
              <a:buNone/>
            </a:pPr>
            <a:r>
              <a:rPr lang="uk-UA" sz="700">
                <a:solidFill>
                  <a:srgbClr val="6BAB4F"/>
                </a:solidFill>
                <a:latin typeface="Montserrat"/>
                <a:ea typeface="Montserrat"/>
                <a:cs typeface="Montserrat"/>
                <a:sym typeface="Montserrat"/>
              </a:rPr>
              <a:t>€ </a:t>
            </a:r>
            <a:r>
              <a:rPr lang="uk-UA" sz="750">
                <a:solidFill>
                  <a:srgbClr val="7F7F7F"/>
                </a:solidFill>
                <a:latin typeface="Arial"/>
                <a:ea typeface="Arial"/>
                <a:cs typeface="Arial"/>
                <a:sym typeface="Arial"/>
              </a:rPr>
              <a:t>/</a:t>
            </a:r>
            <a:r>
              <a:rPr lang="uk-UA" sz="700">
                <a:solidFill>
                  <a:srgbClr val="6BAB4F"/>
                </a:solidFill>
                <a:latin typeface="Montserrat"/>
                <a:ea typeface="Montserrat"/>
                <a:cs typeface="Montserrat"/>
                <a:sym typeface="Montserrat"/>
              </a:rPr>
              <a:t> </a:t>
            </a:r>
            <a:r>
              <a:rPr lang="uk-UA" sz="700">
                <a:solidFill>
                  <a:srgbClr val="FF0000"/>
                </a:solidFill>
                <a:latin typeface="Montserrat"/>
                <a:ea typeface="Montserrat"/>
                <a:cs typeface="Montserrat"/>
                <a:sym typeface="Montserrat"/>
              </a:rPr>
              <a:t>€ </a:t>
            </a:r>
            <a:r>
              <a:rPr lang="uk-UA" sz="750">
                <a:solidFill>
                  <a:srgbClr val="7F7F7F"/>
                </a:solidFill>
                <a:latin typeface="Arial"/>
                <a:ea typeface="Arial"/>
                <a:cs typeface="Arial"/>
                <a:sym typeface="Arial"/>
              </a:rPr>
              <a:t>- Значимо вище / нижче до попередньої хвилі на рівні 90%</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38"/>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Житло і комунальні послуги</a:t>
            </a:r>
            <a:endParaRPr/>
          </a:p>
        </p:txBody>
      </p:sp>
      <p:sp>
        <p:nvSpPr>
          <p:cNvPr id="799" name="Google Shape;799;p38"/>
          <p:cNvSpPr txBox="1"/>
          <p:nvPr/>
        </p:nvSpPr>
        <p:spPr>
          <a:xfrm>
            <a:off x="314631" y="736588"/>
            <a:ext cx="11621201" cy="947625"/>
          </a:xfrm>
          <a:prstGeom prst="rect">
            <a:avLst/>
          </a:prstGeom>
          <a:noFill/>
          <a:ln>
            <a:noFill/>
          </a:ln>
        </p:spPr>
        <p:txBody>
          <a:bodyPr anchorCtr="0" anchor="ctr"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У 2024 році порівняно до 2019 року зросла частка мешканців багатоквартирних будинків, де створено ОСББ, а також були проведено капітальний ремонт і заходи підвищення енергоефективності. Задоволеність якістю житла зросла, проте слабкою стороною залишається якість обслуговування внутрішньобудинкових мереж. Щодо якості комунальних послуг зросла задоволеність стабільністю постачання холодної води, якістю водовідведення, якістю вивезення сміття та якістю постачання тепла. Слабким місцем залишається якість питної води, оцінка якості питної води є найнижчою і далі погіршилась у 2024 році порівняно до 2019 року.</a:t>
            </a:r>
            <a:endParaRPr/>
          </a:p>
        </p:txBody>
      </p:sp>
      <p:sp>
        <p:nvSpPr>
          <p:cNvPr id="800" name="Google Shape;800;p38"/>
          <p:cNvSpPr txBox="1"/>
          <p:nvPr/>
        </p:nvSpPr>
        <p:spPr>
          <a:xfrm>
            <a:off x="5279921" y="6227653"/>
            <a:ext cx="6555826" cy="584775"/>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10.3. </a:t>
            </a:r>
            <a:r>
              <a:rPr i="0" lang="uk-UA" sz="800" u="none" cap="none" strike="noStrike">
                <a:solidFill>
                  <a:srgbClr val="585858"/>
                </a:solidFill>
                <a:latin typeface="Arial"/>
                <a:ea typeface="Arial"/>
                <a:cs typeface="Arial"/>
                <a:sym typeface="Arial"/>
              </a:rPr>
              <a:t>Чи діє у Вашому будинку ОСББ? </a:t>
            </a:r>
            <a:r>
              <a:rPr b="1" i="0" lang="uk-UA" sz="800" u="none" cap="none" strike="noStrike">
                <a:solidFill>
                  <a:srgbClr val="585858"/>
                </a:solidFill>
                <a:latin typeface="Arial"/>
                <a:ea typeface="Arial"/>
                <a:cs typeface="Arial"/>
                <a:sym typeface="Arial"/>
              </a:rPr>
              <a:t>10.31. </a:t>
            </a:r>
            <a:r>
              <a:rPr i="0" lang="uk-UA" sz="800" u="none" cap="none" strike="noStrike">
                <a:solidFill>
                  <a:srgbClr val="585858"/>
                </a:solidFill>
                <a:latin typeface="Arial"/>
                <a:ea typeface="Arial"/>
                <a:cs typeface="Arial"/>
                <a:sym typeface="Arial"/>
              </a:rPr>
              <a:t>Чи проводились у Вашому багатоквартирному будинку роботи з підвищення енергоефективності або капітальний ремонт?</a:t>
            </a:r>
            <a:r>
              <a:rPr b="1" i="0" lang="uk-UA" sz="800" u="none" cap="none" strike="noStrike">
                <a:solidFill>
                  <a:srgbClr val="585858"/>
                </a:solidFill>
                <a:latin typeface="Arial"/>
                <a:ea typeface="Arial"/>
                <a:cs typeface="Arial"/>
                <a:sym typeface="Arial"/>
              </a:rPr>
              <a:t> 10.5. </a:t>
            </a:r>
            <a:r>
              <a:rPr i="0" lang="uk-UA" sz="800" u="none" cap="none" strike="noStrike">
                <a:solidFill>
                  <a:srgbClr val="585858"/>
                </a:solidFill>
                <a:latin typeface="Arial"/>
                <a:ea typeface="Arial"/>
                <a:cs typeface="Arial"/>
                <a:sym typeface="Arial"/>
              </a:rPr>
              <a:t>Наскільки Ви задоволені якістю свого житла та таких послуг? Оцініть за шкалою від 1 до 7, де 1 – абсолютно не задоволені, 4 – нейтральна оцінка, 7 – повністю задоволені</a:t>
            </a:r>
            <a:r>
              <a:rPr lang="uk-UA" sz="800">
                <a:solidFill>
                  <a:srgbClr val="585858"/>
                </a:solidFill>
                <a:latin typeface="Arial"/>
                <a:ea typeface="Arial"/>
                <a:cs typeface="Arial"/>
                <a:sym typeface="Arial"/>
              </a:rPr>
              <a:t>. </a:t>
            </a:r>
            <a:r>
              <a:rPr b="1" i="0" lang="uk-UA" sz="800" u="none" cap="none" strike="noStrike">
                <a:solidFill>
                  <a:srgbClr val="585858"/>
                </a:solidFill>
                <a:latin typeface="Arial"/>
                <a:ea typeface="Arial"/>
                <a:cs typeface="Arial"/>
                <a:sym typeface="Arial"/>
              </a:rPr>
              <a:t>10.8. </a:t>
            </a:r>
            <a:r>
              <a:rPr i="0" lang="uk-UA" sz="800" u="none" cap="none" strike="noStrike">
                <a:solidFill>
                  <a:srgbClr val="585858"/>
                </a:solidFill>
                <a:latin typeface="Arial"/>
                <a:ea typeface="Arial"/>
                <a:cs typeface="Arial"/>
                <a:sym typeface="Arial"/>
              </a:rPr>
              <a:t>Наскільки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задоволені якістю житлово-комунальних послуг? Оцініть за шкалою від 1 до 7, де 1 – абсолютно не задоволені, 4 – нейтральна оцінка, 7 – повністю задоволені.</a:t>
            </a:r>
            <a:endParaRPr/>
          </a:p>
        </p:txBody>
      </p:sp>
      <p:sp>
        <p:nvSpPr>
          <p:cNvPr id="801" name="Google Shape;801;p38"/>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802" name="Google Shape;802;p38"/>
          <p:cNvGraphicFramePr/>
          <p:nvPr/>
        </p:nvGraphicFramePr>
        <p:xfrm>
          <a:off x="1092457" y="3216810"/>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N=604; W2019 N=615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803" name="Google Shape;803;p38"/>
          <p:cNvGraphicFramePr/>
          <p:nvPr/>
        </p:nvGraphicFramePr>
        <p:xfrm>
          <a:off x="7866" y="2330538"/>
          <a:ext cx="3000000" cy="3000000"/>
        </p:xfrm>
        <a:graphic>
          <a:graphicData uri="http://schemas.openxmlformats.org/drawingml/2006/table">
            <a:tbl>
              <a:tblPr>
                <a:noFill/>
                <a:tableStyleId>{C916CE79-FF01-4477-825F-D5C962966431}</a:tableStyleId>
              </a:tblPr>
              <a:tblGrid>
                <a:gridCol w="1092125"/>
                <a:gridCol w="2102325"/>
              </a:tblGrid>
              <a:tr h="914450">
                <a:tc>
                  <a:txBody>
                    <a:bodyPr/>
                    <a:lstStyle/>
                    <a:p>
                      <a:pPr indent="0" lvl="0" marL="0" marR="0" rtl="0" algn="r">
                        <a:lnSpc>
                          <a:spcPct val="100000"/>
                        </a:lnSpc>
                        <a:spcBef>
                          <a:spcPts val="0"/>
                        </a:spcBef>
                        <a:spcAft>
                          <a:spcPts val="0"/>
                        </a:spcAft>
                        <a:buClr>
                          <a:srgbClr val="000000"/>
                        </a:buClr>
                        <a:buSzPts val="1400"/>
                        <a:buFont typeface="Arial"/>
                        <a:buNone/>
                      </a:pPr>
                      <a:r>
                        <a:rPr b="0" i="0" lang="uk-UA" sz="1400" u="none" cap="none" strike="noStrike">
                          <a:solidFill>
                            <a:srgbClr val="000000"/>
                          </a:solidFill>
                          <a:latin typeface="Arial"/>
                          <a:ea typeface="Arial"/>
                          <a:cs typeface="Arial"/>
                          <a:sym typeface="Arial"/>
                        </a:rPr>
                        <a:t>Так</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000000">
                          <a:alpha val="0"/>
                        </a:srgbClr>
                      </a:solidFill>
                      <a:prstDash val="solid"/>
                      <a:round/>
                      <a:headEnd len="sm" w="sm" type="none"/>
                      <a:tailEnd len="sm" w="sm" type="none"/>
                    </a:lnB>
                  </a:tcPr>
                </a:tc>
              </a:tr>
            </a:tbl>
          </a:graphicData>
        </a:graphic>
      </p:graphicFrame>
      <p:graphicFrame>
        <p:nvGraphicFramePr>
          <p:cNvPr id="804" name="Google Shape;804;p38"/>
          <p:cNvGraphicFramePr/>
          <p:nvPr/>
        </p:nvGraphicFramePr>
        <p:xfrm>
          <a:off x="1129888" y="2286323"/>
          <a:ext cx="1908000" cy="955069"/>
        </p:xfrm>
        <a:graphic>
          <a:graphicData uri="http://schemas.openxmlformats.org/drawingml/2006/chart">
            <c:chart r:id="rId3"/>
          </a:graphicData>
        </a:graphic>
      </p:graphicFrame>
      <p:graphicFrame>
        <p:nvGraphicFramePr>
          <p:cNvPr id="805" name="Google Shape;805;p38"/>
          <p:cNvGraphicFramePr/>
          <p:nvPr/>
        </p:nvGraphicFramePr>
        <p:xfrm>
          <a:off x="1124904" y="2035721"/>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06" name="Google Shape;806;p38"/>
          <p:cNvSpPr txBox="1"/>
          <p:nvPr/>
        </p:nvSpPr>
        <p:spPr>
          <a:xfrm>
            <a:off x="7866" y="1661904"/>
            <a:ext cx="2643895" cy="360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Наявність ОСББ</a:t>
            </a:r>
            <a:endParaRPr b="1" i="0" sz="1200" u="none" cap="none" strike="noStrike">
              <a:solidFill>
                <a:srgbClr val="7F340D"/>
              </a:solidFill>
              <a:latin typeface="Arial"/>
              <a:ea typeface="Arial"/>
              <a:cs typeface="Arial"/>
              <a:sym typeface="Arial"/>
            </a:endParaRPr>
          </a:p>
        </p:txBody>
      </p:sp>
      <p:sp>
        <p:nvSpPr>
          <p:cNvPr id="807" name="Google Shape;807;p38"/>
          <p:cNvSpPr txBox="1"/>
          <p:nvPr/>
        </p:nvSpPr>
        <p:spPr>
          <a:xfrm>
            <a:off x="56768" y="2067026"/>
            <a:ext cx="1008000"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респондентів, які проживають у багатоквартирних будинках</a:t>
            </a:r>
            <a:endParaRPr/>
          </a:p>
        </p:txBody>
      </p:sp>
      <p:graphicFrame>
        <p:nvGraphicFramePr>
          <p:cNvPr id="808" name="Google Shape;808;p38"/>
          <p:cNvGraphicFramePr/>
          <p:nvPr/>
        </p:nvGraphicFramePr>
        <p:xfrm>
          <a:off x="1087935" y="6215181"/>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N=604; W2019 N=614</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809" name="Google Shape;809;p38"/>
          <p:cNvGraphicFramePr/>
          <p:nvPr/>
        </p:nvGraphicFramePr>
        <p:xfrm>
          <a:off x="3344" y="5328909"/>
          <a:ext cx="3000000" cy="3000000"/>
        </p:xfrm>
        <a:graphic>
          <a:graphicData uri="http://schemas.openxmlformats.org/drawingml/2006/table">
            <a:tbl>
              <a:tblPr>
                <a:noFill/>
                <a:tableStyleId>{C916CE79-FF01-4477-825F-D5C962966431}</a:tableStyleId>
              </a:tblPr>
              <a:tblGrid>
                <a:gridCol w="1092125"/>
                <a:gridCol w="2102325"/>
              </a:tblGrid>
              <a:tr h="914450">
                <a:tc>
                  <a:txBody>
                    <a:bodyPr/>
                    <a:lstStyle/>
                    <a:p>
                      <a:pPr indent="0" lvl="0" marL="0" marR="0" rtl="0" algn="r">
                        <a:lnSpc>
                          <a:spcPct val="100000"/>
                        </a:lnSpc>
                        <a:spcBef>
                          <a:spcPts val="0"/>
                        </a:spcBef>
                        <a:spcAft>
                          <a:spcPts val="0"/>
                        </a:spcAft>
                        <a:buClr>
                          <a:srgbClr val="000000"/>
                        </a:buClr>
                        <a:buSzPts val="1400"/>
                        <a:buFont typeface="Arial"/>
                        <a:buNone/>
                      </a:pPr>
                      <a:r>
                        <a:rPr b="0" i="0" lang="uk-UA" sz="1400" u="none" cap="none" strike="noStrike">
                          <a:solidFill>
                            <a:srgbClr val="000000"/>
                          </a:solidFill>
                          <a:latin typeface="Arial"/>
                          <a:ea typeface="Arial"/>
                          <a:cs typeface="Arial"/>
                          <a:sym typeface="Arial"/>
                        </a:rPr>
                        <a:t>Так</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000000">
                          <a:alpha val="0"/>
                        </a:srgbClr>
                      </a:solidFill>
                      <a:prstDash val="solid"/>
                      <a:round/>
                      <a:headEnd len="sm" w="sm" type="none"/>
                      <a:tailEnd len="sm" w="sm" type="none"/>
                    </a:lnB>
                  </a:tcPr>
                </a:tc>
              </a:tr>
            </a:tbl>
          </a:graphicData>
        </a:graphic>
      </p:graphicFrame>
      <p:graphicFrame>
        <p:nvGraphicFramePr>
          <p:cNvPr id="810" name="Google Shape;810;p38"/>
          <p:cNvGraphicFramePr/>
          <p:nvPr/>
        </p:nvGraphicFramePr>
        <p:xfrm>
          <a:off x="1125366" y="5284694"/>
          <a:ext cx="1908000" cy="955069"/>
        </p:xfrm>
        <a:graphic>
          <a:graphicData uri="http://schemas.openxmlformats.org/drawingml/2006/chart">
            <c:chart r:id="rId4"/>
          </a:graphicData>
        </a:graphic>
      </p:graphicFrame>
      <p:graphicFrame>
        <p:nvGraphicFramePr>
          <p:cNvPr id="811" name="Google Shape;811;p38"/>
          <p:cNvGraphicFramePr/>
          <p:nvPr/>
        </p:nvGraphicFramePr>
        <p:xfrm>
          <a:off x="1120382" y="4975099"/>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12" name="Google Shape;812;p38"/>
          <p:cNvSpPr txBox="1"/>
          <p:nvPr/>
        </p:nvSpPr>
        <p:spPr>
          <a:xfrm>
            <a:off x="60961" y="4070336"/>
            <a:ext cx="2590800" cy="90115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Проведення заходів з енергоефективності і капітального ремонту</a:t>
            </a:r>
            <a:endParaRPr b="1" i="0" sz="1200" u="none" cap="none" strike="noStrike">
              <a:solidFill>
                <a:srgbClr val="7F340D"/>
              </a:solidFill>
              <a:latin typeface="Arial"/>
              <a:ea typeface="Arial"/>
              <a:cs typeface="Arial"/>
              <a:sym typeface="Arial"/>
            </a:endParaRPr>
          </a:p>
        </p:txBody>
      </p:sp>
      <p:sp>
        <p:nvSpPr>
          <p:cNvPr id="813" name="Google Shape;813;p38"/>
          <p:cNvSpPr txBox="1"/>
          <p:nvPr/>
        </p:nvSpPr>
        <p:spPr>
          <a:xfrm>
            <a:off x="52246" y="5065397"/>
            <a:ext cx="1008000"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респондентів, які проживають у багатоквартирних будинках</a:t>
            </a:r>
            <a:endParaRPr/>
          </a:p>
        </p:txBody>
      </p:sp>
      <p:graphicFrame>
        <p:nvGraphicFramePr>
          <p:cNvPr id="814" name="Google Shape;814;p38"/>
          <p:cNvGraphicFramePr/>
          <p:nvPr/>
        </p:nvGraphicFramePr>
        <p:xfrm>
          <a:off x="3302000" y="2516418"/>
          <a:ext cx="3000000" cy="3000000"/>
        </p:xfrm>
        <a:graphic>
          <a:graphicData uri="http://schemas.openxmlformats.org/drawingml/2006/table">
            <a:tbl>
              <a:tblPr>
                <a:noFill/>
                <a:tableStyleId>{C916CE79-FF01-4477-825F-D5C962966431}</a:tableStyleId>
              </a:tblPr>
              <a:tblGrid>
                <a:gridCol w="2286750"/>
                <a:gridCol w="1764000"/>
              </a:tblGrid>
              <a:tr h="7136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Якість вуличного освітлення прибудинкових територій</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7136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Якість Вашого житла</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7136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Облаштованість і прибирання прибудинкових територій</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7136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Прибирання всередині </a:t>
                      </a:r>
                      <a:endParaRPr/>
                    </a:p>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будинку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7136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Якість обслуговування внутрішньобудинкових </a:t>
                      </a:r>
                      <a:endParaRPr/>
                    </a:p>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технічних мереж</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815" name="Google Shape;815;p38"/>
          <p:cNvGraphicFramePr/>
          <p:nvPr/>
        </p:nvGraphicFramePr>
        <p:xfrm>
          <a:off x="5618635" y="2458412"/>
          <a:ext cx="1908000" cy="3651932"/>
        </p:xfrm>
        <a:graphic>
          <a:graphicData uri="http://schemas.openxmlformats.org/drawingml/2006/chart">
            <c:chart r:id="rId5"/>
          </a:graphicData>
        </a:graphic>
      </p:graphicFrame>
      <p:graphicFrame>
        <p:nvGraphicFramePr>
          <p:cNvPr id="816" name="Google Shape;816;p38"/>
          <p:cNvGraphicFramePr/>
          <p:nvPr/>
        </p:nvGraphicFramePr>
        <p:xfrm>
          <a:off x="5613651" y="2180457"/>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17" name="Google Shape;817;p38"/>
          <p:cNvSpPr txBox="1"/>
          <p:nvPr/>
        </p:nvSpPr>
        <p:spPr>
          <a:xfrm>
            <a:off x="3283199" y="1668984"/>
            <a:ext cx="4069551" cy="5565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Задоволеність якістю житла </a:t>
            </a:r>
            <a:endParaRPr/>
          </a:p>
          <a:p>
            <a:pPr indent="0" lvl="0" marL="0" marR="0" rtl="0" algn="ctr">
              <a:lnSpc>
                <a:spcPct val="100000"/>
              </a:lnSpc>
              <a:spcBef>
                <a:spcPts val="0"/>
              </a:spcBef>
              <a:spcAft>
                <a:spcPts val="0"/>
              </a:spcAft>
              <a:buNone/>
            </a:pPr>
            <a:r>
              <a:rPr b="1" i="0" lang="uk-UA" sz="1200" u="none" cap="none" strike="noStrike">
                <a:solidFill>
                  <a:srgbClr val="7F340D"/>
                </a:solidFill>
                <a:latin typeface="Arial"/>
                <a:ea typeface="Arial"/>
                <a:cs typeface="Arial"/>
                <a:sym typeface="Arial"/>
              </a:rPr>
              <a:t>(показано оцінки 6+7, де 7 - повністю задоволені)</a:t>
            </a:r>
            <a:endParaRPr b="1" i="0" sz="1800" u="none" cap="none" strike="noStrike">
              <a:solidFill>
                <a:srgbClr val="7F340D"/>
              </a:solidFill>
              <a:latin typeface="Arial"/>
              <a:ea typeface="Arial"/>
              <a:cs typeface="Arial"/>
              <a:sym typeface="Arial"/>
            </a:endParaRPr>
          </a:p>
        </p:txBody>
      </p:sp>
      <p:sp>
        <p:nvSpPr>
          <p:cNvPr id="818" name="Google Shape;818;p38"/>
          <p:cNvSpPr txBox="1"/>
          <p:nvPr/>
        </p:nvSpPr>
        <p:spPr>
          <a:xfrm>
            <a:off x="3227673" y="2515412"/>
            <a:ext cx="1208315" cy="11541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750">
                <a:solidFill>
                  <a:srgbClr val="8E8581"/>
                </a:solidFill>
                <a:latin typeface="Play"/>
                <a:ea typeface="Play"/>
                <a:cs typeface="Play"/>
                <a:sym typeface="Play"/>
              </a:rPr>
              <a:t>% Всі респонденти</a:t>
            </a:r>
            <a:endParaRPr/>
          </a:p>
        </p:txBody>
      </p:sp>
      <p:sp>
        <p:nvSpPr>
          <p:cNvPr id="819" name="Google Shape;819;p38"/>
          <p:cNvSpPr txBox="1"/>
          <p:nvPr/>
        </p:nvSpPr>
        <p:spPr>
          <a:xfrm>
            <a:off x="3230880" y="3266846"/>
            <a:ext cx="1208315" cy="11541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750">
                <a:solidFill>
                  <a:srgbClr val="8E8581"/>
                </a:solidFill>
                <a:latin typeface="Play"/>
                <a:ea typeface="Play"/>
                <a:cs typeface="Play"/>
                <a:sym typeface="Play"/>
              </a:rPr>
              <a:t>% Всі респонденти</a:t>
            </a:r>
            <a:endParaRPr/>
          </a:p>
        </p:txBody>
      </p:sp>
      <p:sp>
        <p:nvSpPr>
          <p:cNvPr id="820" name="Google Shape;820;p38"/>
          <p:cNvSpPr txBox="1"/>
          <p:nvPr/>
        </p:nvSpPr>
        <p:spPr>
          <a:xfrm>
            <a:off x="3227674" y="4016182"/>
            <a:ext cx="1208315" cy="11541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750">
                <a:solidFill>
                  <a:srgbClr val="8E8581"/>
                </a:solidFill>
                <a:latin typeface="Play"/>
                <a:ea typeface="Play"/>
                <a:cs typeface="Play"/>
                <a:sym typeface="Play"/>
              </a:rPr>
              <a:t>% Всі респонденти</a:t>
            </a:r>
            <a:endParaRPr/>
          </a:p>
        </p:txBody>
      </p:sp>
      <p:sp>
        <p:nvSpPr>
          <p:cNvPr id="821" name="Google Shape;821;p38"/>
          <p:cNvSpPr txBox="1"/>
          <p:nvPr/>
        </p:nvSpPr>
        <p:spPr>
          <a:xfrm>
            <a:off x="3220663" y="4663224"/>
            <a:ext cx="815482" cy="46166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750">
                <a:solidFill>
                  <a:srgbClr val="8E8581"/>
                </a:solidFill>
                <a:latin typeface="Play"/>
                <a:ea typeface="Play"/>
                <a:cs typeface="Play"/>
                <a:sym typeface="Play"/>
              </a:rPr>
              <a:t>% респондентів, які проживають у багатоквартирних будинках</a:t>
            </a:r>
            <a:endParaRPr/>
          </a:p>
        </p:txBody>
      </p:sp>
      <p:sp>
        <p:nvSpPr>
          <p:cNvPr id="822" name="Google Shape;822;p38"/>
          <p:cNvSpPr txBox="1"/>
          <p:nvPr/>
        </p:nvSpPr>
        <p:spPr>
          <a:xfrm>
            <a:off x="3220663" y="5378051"/>
            <a:ext cx="815482" cy="46166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750">
                <a:solidFill>
                  <a:srgbClr val="8E8581"/>
                </a:solidFill>
                <a:latin typeface="Play"/>
                <a:ea typeface="Play"/>
                <a:cs typeface="Play"/>
                <a:sym typeface="Play"/>
              </a:rPr>
              <a:t>% респондентів, які проживають у багатоквартирних будинках</a:t>
            </a:r>
            <a:endParaRPr/>
          </a:p>
        </p:txBody>
      </p:sp>
      <p:graphicFrame>
        <p:nvGraphicFramePr>
          <p:cNvPr id="823" name="Google Shape;823;p38"/>
          <p:cNvGraphicFramePr/>
          <p:nvPr/>
        </p:nvGraphicFramePr>
        <p:xfrm>
          <a:off x="6871285" y="2577391"/>
          <a:ext cx="3000000" cy="3000000"/>
        </p:xfrm>
        <a:graphic>
          <a:graphicData uri="http://schemas.openxmlformats.org/drawingml/2006/table">
            <a:tbl>
              <a:tblPr>
                <a:noFill/>
                <a:tableStyleId>{41833894-ECA0-4AC7-BF9E-5B81B1FD25B9}</a:tableStyleId>
              </a:tblPr>
              <a:tblGrid>
                <a:gridCol w="394950"/>
              </a:tblGrid>
              <a:tr h="693350">
                <a:tc>
                  <a:txBody>
                    <a:bodyPr/>
                    <a:lstStyle/>
                    <a:p>
                      <a:pPr indent="0" lvl="0" marL="0" marR="0" rtl="0" algn="ctr">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N=817</a:t>
                      </a:r>
                      <a:endParaRPr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N=764</a:t>
                      </a:r>
                      <a:endParaRPr sz="800" u="none" cap="none" strike="noStrike">
                        <a:solidFill>
                          <a:srgbClr val="7F7F7F"/>
                        </a:solidFill>
                        <a:latin typeface="Arial"/>
                        <a:ea typeface="Arial"/>
                        <a:cs typeface="Arial"/>
                        <a:sym typeface="Arial"/>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93350">
                <a:tc>
                  <a:txBody>
                    <a:bodyPr/>
                    <a:lstStyle/>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N=817</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N=764</a:t>
                      </a:r>
                      <a:endParaRPr b="0" i="0" sz="800" u="none" cap="none" strike="noStrike">
                        <a:solidFill>
                          <a:srgbClr val="7F7F7F"/>
                        </a:solidFill>
                        <a:latin typeface="Arial"/>
                        <a:ea typeface="Arial"/>
                        <a:cs typeface="Arial"/>
                        <a:sym typeface="Arial"/>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93350">
                <a:tc>
                  <a:txBody>
                    <a:bodyPr/>
                    <a:lstStyle/>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N=817</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N=764</a:t>
                      </a:r>
                      <a:endParaRPr b="0" i="0" sz="800" u="none" cap="none" strike="noStrike">
                        <a:solidFill>
                          <a:srgbClr val="7F7F7F"/>
                        </a:solidFill>
                        <a:latin typeface="Arial"/>
                        <a:ea typeface="Arial"/>
                        <a:cs typeface="Arial"/>
                        <a:sym typeface="Arial"/>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93350">
                <a:tc>
                  <a:txBody>
                    <a:bodyPr/>
                    <a:lstStyle/>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N=604</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N=614</a:t>
                      </a:r>
                      <a:endParaRPr b="0" i="0" sz="800" u="none" cap="none" strike="noStrike">
                        <a:solidFill>
                          <a:srgbClr val="7F7F7F"/>
                        </a:solidFill>
                        <a:latin typeface="Arial"/>
                        <a:ea typeface="Arial"/>
                        <a:cs typeface="Arial"/>
                        <a:sym typeface="Arial"/>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93350">
                <a:tc>
                  <a:txBody>
                    <a:bodyPr/>
                    <a:lstStyle/>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N=604</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N=614</a:t>
                      </a:r>
                      <a:endParaRPr b="0" i="0" sz="800" u="none" cap="none" strike="noStrike">
                        <a:solidFill>
                          <a:srgbClr val="7F7F7F"/>
                        </a:solidFill>
                        <a:latin typeface="Arial"/>
                        <a:ea typeface="Arial"/>
                        <a:cs typeface="Arial"/>
                        <a:sym typeface="Arial"/>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824" name="Google Shape;824;p38"/>
          <p:cNvGraphicFramePr/>
          <p:nvPr/>
        </p:nvGraphicFramePr>
        <p:xfrm>
          <a:off x="7844796" y="2516418"/>
          <a:ext cx="3000000" cy="3000000"/>
        </p:xfrm>
        <a:graphic>
          <a:graphicData uri="http://schemas.openxmlformats.org/drawingml/2006/table">
            <a:tbl>
              <a:tblPr>
                <a:noFill/>
                <a:tableStyleId>{C916CE79-FF01-4477-825F-D5C962966431}</a:tableStyleId>
              </a:tblPr>
              <a:tblGrid>
                <a:gridCol w="2286750"/>
                <a:gridCol w="1908000"/>
              </a:tblGrid>
              <a:tr h="5947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Стабільність, </a:t>
                      </a:r>
                      <a:endParaRPr/>
                    </a:p>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неперервність </a:t>
                      </a:r>
                      <a:endParaRPr/>
                    </a:p>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постачання холодної води</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5947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Якість роботи </a:t>
                      </a:r>
                      <a:endParaRPr/>
                    </a:p>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водовідведення </a:t>
                      </a:r>
                      <a:endParaRPr/>
                    </a:p>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та каналізації</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947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Якість вивозу сміття (вчасно, охайно)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947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Якість </a:t>
                      </a:r>
                      <a:endParaRPr/>
                    </a:p>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постачання </a:t>
                      </a:r>
                      <a:endParaRPr/>
                    </a:p>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тепла</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947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Якість </a:t>
                      </a:r>
                      <a:endParaRPr/>
                    </a:p>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постачання </a:t>
                      </a:r>
                      <a:endParaRPr/>
                    </a:p>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гарячої води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9472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Якість питної води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825" name="Google Shape;825;p38"/>
          <p:cNvGraphicFramePr/>
          <p:nvPr/>
        </p:nvGraphicFramePr>
        <p:xfrm>
          <a:off x="10161431" y="2458412"/>
          <a:ext cx="1908000" cy="3662689"/>
        </p:xfrm>
        <a:graphic>
          <a:graphicData uri="http://schemas.openxmlformats.org/drawingml/2006/chart">
            <c:chart r:id="rId6"/>
          </a:graphicData>
        </a:graphic>
      </p:graphicFrame>
      <p:graphicFrame>
        <p:nvGraphicFramePr>
          <p:cNvPr id="826" name="Google Shape;826;p38"/>
          <p:cNvGraphicFramePr/>
          <p:nvPr/>
        </p:nvGraphicFramePr>
        <p:xfrm>
          <a:off x="10156447" y="2180457"/>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27" name="Google Shape;827;p38"/>
          <p:cNvSpPr txBox="1"/>
          <p:nvPr/>
        </p:nvSpPr>
        <p:spPr>
          <a:xfrm>
            <a:off x="7663434" y="1668984"/>
            <a:ext cx="4518405" cy="5565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Задоволеність якістю комунальних послуг </a:t>
            </a:r>
            <a:r>
              <a:rPr b="1" i="0" lang="uk-UA" sz="1200" u="none" cap="none" strike="noStrike">
                <a:solidFill>
                  <a:srgbClr val="7F340D"/>
                </a:solidFill>
                <a:latin typeface="Arial"/>
                <a:ea typeface="Arial"/>
                <a:cs typeface="Arial"/>
                <a:sym typeface="Arial"/>
              </a:rPr>
              <a:t>(показано оцінки 6+7, де 7 - повністю задоволені)</a:t>
            </a:r>
            <a:endParaRPr b="1" i="0" sz="1800" u="none" cap="none" strike="noStrike">
              <a:solidFill>
                <a:srgbClr val="7F340D"/>
              </a:solidFill>
              <a:latin typeface="Arial"/>
              <a:ea typeface="Arial"/>
              <a:cs typeface="Arial"/>
              <a:sym typeface="Arial"/>
            </a:endParaRPr>
          </a:p>
        </p:txBody>
      </p:sp>
      <p:graphicFrame>
        <p:nvGraphicFramePr>
          <p:cNvPr id="828" name="Google Shape;828;p38"/>
          <p:cNvGraphicFramePr/>
          <p:nvPr/>
        </p:nvGraphicFramePr>
        <p:xfrm>
          <a:off x="11657921" y="2577391"/>
          <a:ext cx="3000000" cy="3000000"/>
        </p:xfrm>
        <a:graphic>
          <a:graphicData uri="http://schemas.openxmlformats.org/drawingml/2006/table">
            <a:tbl>
              <a:tblPr>
                <a:noFill/>
                <a:tableStyleId>{41833894-ECA0-4AC7-BF9E-5B81B1FD25B9}</a:tableStyleId>
              </a:tblPr>
              <a:tblGrid>
                <a:gridCol w="394950"/>
              </a:tblGrid>
              <a:tr h="584575">
                <a:tc>
                  <a:txBody>
                    <a:bodyPr/>
                    <a:lstStyle/>
                    <a:p>
                      <a:pPr indent="0" lvl="0" marL="0" marR="0" rtl="0" algn="ctr">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N=713</a:t>
                      </a:r>
                      <a:endParaRPr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N=710</a:t>
                      </a:r>
                      <a:endParaRPr sz="800" u="none" cap="none" strike="noStrike">
                        <a:solidFill>
                          <a:srgbClr val="7F7F7F"/>
                        </a:solidFill>
                        <a:latin typeface="Arial"/>
                        <a:ea typeface="Arial"/>
                        <a:cs typeface="Arial"/>
                        <a:sym typeface="Arial"/>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84575">
                <a:tc>
                  <a:txBody>
                    <a:bodyPr/>
                    <a:lstStyle/>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N=651</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N=684</a:t>
                      </a:r>
                      <a:endParaRPr b="0" i="0" sz="800" u="none" cap="none" strike="noStrike">
                        <a:solidFill>
                          <a:srgbClr val="7F7F7F"/>
                        </a:solidFill>
                        <a:latin typeface="Arial"/>
                        <a:ea typeface="Arial"/>
                        <a:cs typeface="Arial"/>
                        <a:sym typeface="Arial"/>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84575">
                <a:tc>
                  <a:txBody>
                    <a:bodyPr/>
                    <a:lstStyle/>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N=817</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N=764</a:t>
                      </a:r>
                      <a:endParaRPr b="0" i="0" sz="800" u="none" cap="none" strike="noStrike">
                        <a:solidFill>
                          <a:srgbClr val="7F7F7F"/>
                        </a:solidFill>
                        <a:latin typeface="Arial"/>
                        <a:ea typeface="Arial"/>
                        <a:cs typeface="Arial"/>
                        <a:sym typeface="Arial"/>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84575">
                <a:tc>
                  <a:txBody>
                    <a:bodyPr/>
                    <a:lstStyle/>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N=402</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N=553</a:t>
                      </a:r>
                      <a:endParaRPr b="0" i="0" sz="800" u="none" cap="none" strike="noStrike">
                        <a:solidFill>
                          <a:srgbClr val="7F7F7F"/>
                        </a:solidFill>
                        <a:latin typeface="Arial"/>
                        <a:ea typeface="Arial"/>
                        <a:cs typeface="Arial"/>
                        <a:sym typeface="Arial"/>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84575">
                <a:tc>
                  <a:txBody>
                    <a:bodyPr/>
                    <a:lstStyle/>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N=402</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N=553</a:t>
                      </a:r>
                      <a:endParaRPr b="0" i="0" sz="800" u="none" cap="none" strike="noStrike">
                        <a:solidFill>
                          <a:srgbClr val="7F7F7F"/>
                        </a:solidFill>
                        <a:latin typeface="Arial"/>
                        <a:ea typeface="Arial"/>
                        <a:cs typeface="Arial"/>
                        <a:sym typeface="Arial"/>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84575">
                <a:tc>
                  <a:txBody>
                    <a:bodyPr/>
                    <a:lstStyle/>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N=817</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N=764</a:t>
                      </a:r>
                      <a:endParaRPr b="0" i="0" sz="800" u="none" cap="none" strike="noStrike">
                        <a:solidFill>
                          <a:srgbClr val="7F7F7F"/>
                        </a:solidFill>
                        <a:latin typeface="Arial"/>
                        <a:ea typeface="Arial"/>
                        <a:cs typeface="Arial"/>
                        <a:sym typeface="Arial"/>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29" name="Google Shape;829;p38"/>
          <p:cNvSpPr txBox="1"/>
          <p:nvPr/>
        </p:nvSpPr>
        <p:spPr>
          <a:xfrm>
            <a:off x="7901414" y="2515412"/>
            <a:ext cx="1110463" cy="34624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750">
                <a:solidFill>
                  <a:srgbClr val="8E8581"/>
                </a:solidFill>
                <a:latin typeface="Play"/>
                <a:ea typeface="Play"/>
                <a:cs typeface="Play"/>
                <a:sym typeface="Play"/>
              </a:rPr>
              <a:t>% респондентів, які мають централізоване постачання холодної води</a:t>
            </a:r>
            <a:endParaRPr/>
          </a:p>
        </p:txBody>
      </p:sp>
      <p:sp>
        <p:nvSpPr>
          <p:cNvPr id="830" name="Google Shape;830;p38"/>
          <p:cNvSpPr txBox="1"/>
          <p:nvPr/>
        </p:nvSpPr>
        <p:spPr>
          <a:xfrm>
            <a:off x="7898665" y="3141290"/>
            <a:ext cx="884614" cy="46166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750">
                <a:solidFill>
                  <a:srgbClr val="8E8581"/>
                </a:solidFill>
                <a:latin typeface="Play"/>
                <a:ea typeface="Play"/>
                <a:cs typeface="Play"/>
                <a:sym typeface="Play"/>
              </a:rPr>
              <a:t>% респондентів, які підключені до централізованого водовідведення</a:t>
            </a:r>
            <a:endParaRPr/>
          </a:p>
        </p:txBody>
      </p:sp>
      <p:sp>
        <p:nvSpPr>
          <p:cNvPr id="831" name="Google Shape;831;p38"/>
          <p:cNvSpPr txBox="1"/>
          <p:nvPr/>
        </p:nvSpPr>
        <p:spPr>
          <a:xfrm>
            <a:off x="7900810" y="3725007"/>
            <a:ext cx="1208315" cy="11541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750">
                <a:solidFill>
                  <a:srgbClr val="8E8581"/>
                </a:solidFill>
                <a:latin typeface="Play"/>
                <a:ea typeface="Play"/>
                <a:cs typeface="Play"/>
                <a:sym typeface="Play"/>
              </a:rPr>
              <a:t>% Всі респонденти</a:t>
            </a:r>
            <a:endParaRPr/>
          </a:p>
        </p:txBody>
      </p:sp>
      <p:sp>
        <p:nvSpPr>
          <p:cNvPr id="832" name="Google Shape;832;p38"/>
          <p:cNvSpPr txBox="1"/>
          <p:nvPr/>
        </p:nvSpPr>
        <p:spPr>
          <a:xfrm>
            <a:off x="7898663" y="4299081"/>
            <a:ext cx="1304753" cy="34624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750">
                <a:solidFill>
                  <a:srgbClr val="8E8581"/>
                </a:solidFill>
                <a:latin typeface="Play"/>
                <a:ea typeface="Play"/>
                <a:cs typeface="Play"/>
                <a:sym typeface="Play"/>
              </a:rPr>
              <a:t>% респондентів, які підключені до централізованого опалення та гарячого водопостачання</a:t>
            </a:r>
            <a:endParaRPr/>
          </a:p>
        </p:txBody>
      </p:sp>
      <p:sp>
        <p:nvSpPr>
          <p:cNvPr id="833" name="Google Shape;833;p38"/>
          <p:cNvSpPr txBox="1"/>
          <p:nvPr/>
        </p:nvSpPr>
        <p:spPr>
          <a:xfrm>
            <a:off x="7898663" y="4912856"/>
            <a:ext cx="1370389" cy="34624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750">
                <a:solidFill>
                  <a:srgbClr val="8E8581"/>
                </a:solidFill>
                <a:latin typeface="Play"/>
                <a:ea typeface="Play"/>
                <a:cs typeface="Play"/>
                <a:sym typeface="Play"/>
              </a:rPr>
              <a:t>% респондентів, які підключені до централізованого опалення та гарячого водопостачання</a:t>
            </a:r>
            <a:endParaRPr/>
          </a:p>
        </p:txBody>
      </p:sp>
      <p:sp>
        <p:nvSpPr>
          <p:cNvPr id="834" name="Google Shape;834;p38"/>
          <p:cNvSpPr txBox="1"/>
          <p:nvPr/>
        </p:nvSpPr>
        <p:spPr>
          <a:xfrm>
            <a:off x="7894767" y="5525937"/>
            <a:ext cx="815482" cy="11541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750">
                <a:solidFill>
                  <a:srgbClr val="8E8581"/>
                </a:solidFill>
                <a:latin typeface="Play"/>
                <a:ea typeface="Play"/>
                <a:cs typeface="Play"/>
                <a:sym typeface="Play"/>
              </a:rPr>
              <a:t>% Всі респонденти</a:t>
            </a:r>
            <a:endParaRPr/>
          </a:p>
        </p:txBody>
      </p:sp>
      <p:sp>
        <p:nvSpPr>
          <p:cNvPr id="835" name="Google Shape;835;p38"/>
          <p:cNvSpPr txBox="1"/>
          <p:nvPr/>
        </p:nvSpPr>
        <p:spPr>
          <a:xfrm>
            <a:off x="59589" y="6393594"/>
            <a:ext cx="2939250" cy="20774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BAB4F"/>
              </a:buClr>
              <a:buSzPts val="700"/>
              <a:buFont typeface="Montserrat"/>
              <a:buNone/>
            </a:pPr>
            <a:r>
              <a:rPr lang="uk-UA" sz="700">
                <a:solidFill>
                  <a:srgbClr val="6BAB4F"/>
                </a:solidFill>
                <a:latin typeface="Montserrat"/>
                <a:ea typeface="Montserrat"/>
                <a:cs typeface="Montserrat"/>
                <a:sym typeface="Montserrat"/>
              </a:rPr>
              <a:t>€ </a:t>
            </a:r>
            <a:r>
              <a:rPr lang="uk-UA" sz="750">
                <a:solidFill>
                  <a:srgbClr val="7F7F7F"/>
                </a:solidFill>
                <a:latin typeface="Arial"/>
                <a:ea typeface="Arial"/>
                <a:cs typeface="Arial"/>
                <a:sym typeface="Arial"/>
              </a:rPr>
              <a:t>/</a:t>
            </a:r>
            <a:r>
              <a:rPr lang="uk-UA" sz="700">
                <a:solidFill>
                  <a:srgbClr val="6BAB4F"/>
                </a:solidFill>
                <a:latin typeface="Montserrat"/>
                <a:ea typeface="Montserrat"/>
                <a:cs typeface="Montserrat"/>
                <a:sym typeface="Montserrat"/>
              </a:rPr>
              <a:t> </a:t>
            </a:r>
            <a:r>
              <a:rPr lang="uk-UA" sz="700">
                <a:solidFill>
                  <a:srgbClr val="FF0000"/>
                </a:solidFill>
                <a:latin typeface="Montserrat"/>
                <a:ea typeface="Montserrat"/>
                <a:cs typeface="Montserrat"/>
                <a:sym typeface="Montserrat"/>
              </a:rPr>
              <a:t>€ </a:t>
            </a:r>
            <a:r>
              <a:rPr lang="uk-UA" sz="750">
                <a:solidFill>
                  <a:srgbClr val="7F7F7F"/>
                </a:solidFill>
                <a:latin typeface="Arial"/>
                <a:ea typeface="Arial"/>
                <a:cs typeface="Arial"/>
                <a:sym typeface="Arial"/>
              </a:rPr>
              <a:t>- Значимо вище / нижче до попередньої хвилі на рівні 90%</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39"/>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Дошкілька і шкільна освіта</a:t>
            </a:r>
            <a:endParaRPr/>
          </a:p>
        </p:txBody>
      </p:sp>
      <p:sp>
        <p:nvSpPr>
          <p:cNvPr id="842" name="Google Shape;842;p39"/>
          <p:cNvSpPr txBox="1"/>
          <p:nvPr/>
        </p:nvSpPr>
        <p:spPr>
          <a:xfrm>
            <a:off x="314631" y="773164"/>
            <a:ext cx="11621201" cy="1062429"/>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Частка опитаних, які мають дітей дошкільного віку, у 2024 році порівняно до 2019 року зменшилась із 23% до 14%. Натомість зросла частка опитаних, які мають дітей шкільного віку, з 28% до 32%. Задоволеність аспектами дошкільної освіти покращилась, зокрема за параметром кількості дітей на одного вихователя. Проте навантаження на шкільну освіту, ймовірно, зросло і погіршилась задоволеність шкільною освітою за параметром кількості дітей (класів) на одного вчителя. Водночас щодо шкільної освіти зросла задоволеність доступністю шкіл, ставленням вчителів та керівництва шкіл до дітей і батьків, якістю навчання.</a:t>
            </a:r>
            <a:endParaRPr/>
          </a:p>
        </p:txBody>
      </p:sp>
      <p:sp>
        <p:nvSpPr>
          <p:cNvPr id="843" name="Google Shape;843;p39"/>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844" name="Google Shape;844;p39"/>
          <p:cNvGraphicFramePr/>
          <p:nvPr/>
        </p:nvGraphicFramePr>
        <p:xfrm>
          <a:off x="2773488" y="6008378"/>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N=92; W2019 N=100</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845" name="Google Shape;845;p39"/>
          <p:cNvGraphicFramePr/>
          <p:nvPr/>
        </p:nvGraphicFramePr>
        <p:xfrm>
          <a:off x="60960" y="2827067"/>
          <a:ext cx="3000000" cy="3000000"/>
        </p:xfrm>
        <a:graphic>
          <a:graphicData uri="http://schemas.openxmlformats.org/drawingml/2006/table">
            <a:tbl>
              <a:tblPr>
                <a:noFill/>
                <a:tableStyleId>{C916CE79-FF01-4477-825F-D5C962966431}</a:tableStyleId>
              </a:tblPr>
              <a:tblGrid>
                <a:gridCol w="2759400"/>
                <a:gridCol w="2102325"/>
              </a:tblGrid>
              <a:tr h="5291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Ставлення вихователів та керівництва закладу до дітей</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5291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Ставлення вихователів та керівництва закладу до батьків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291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Доступність закладів дошкільної освіти близько до вашого дому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291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Якість виховання та навчання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291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Облаштованість обладнанням для розвитку дітей</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291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Кількість дітей на одного вихователя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846" name="Google Shape;846;p39"/>
          <p:cNvGraphicFramePr/>
          <p:nvPr/>
        </p:nvGraphicFramePr>
        <p:xfrm>
          <a:off x="2850248" y="2743521"/>
          <a:ext cx="1908000" cy="3312000"/>
        </p:xfrm>
        <a:graphic>
          <a:graphicData uri="http://schemas.openxmlformats.org/drawingml/2006/chart">
            <c:chart r:id="rId3"/>
          </a:graphicData>
        </a:graphic>
      </p:graphicFrame>
      <p:graphicFrame>
        <p:nvGraphicFramePr>
          <p:cNvPr id="847" name="Google Shape;847;p39"/>
          <p:cNvGraphicFramePr/>
          <p:nvPr/>
        </p:nvGraphicFramePr>
        <p:xfrm>
          <a:off x="2845264" y="2424097"/>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48" name="Google Shape;848;p39"/>
          <p:cNvSpPr txBox="1"/>
          <p:nvPr/>
        </p:nvSpPr>
        <p:spPr>
          <a:xfrm>
            <a:off x="60960" y="1841831"/>
            <a:ext cx="4861728"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Задоволеність аспектами дошкільної освіти </a:t>
            </a:r>
            <a:r>
              <a:rPr b="1" i="0" lang="uk-UA" sz="1200" u="none" cap="none" strike="noStrike">
                <a:solidFill>
                  <a:srgbClr val="7F340D"/>
                </a:solidFill>
                <a:latin typeface="Arial"/>
                <a:ea typeface="Arial"/>
                <a:cs typeface="Arial"/>
                <a:sym typeface="Arial"/>
              </a:rPr>
              <a:t>(показано оцінки 6+7, де 7 - повністю задоволені)</a:t>
            </a:r>
            <a:endParaRPr b="1" i="0" sz="1200" u="none" cap="none" strike="noStrike">
              <a:solidFill>
                <a:srgbClr val="7F340D"/>
              </a:solidFill>
              <a:latin typeface="Arial"/>
              <a:ea typeface="Arial"/>
              <a:cs typeface="Arial"/>
              <a:sym typeface="Arial"/>
            </a:endParaRPr>
          </a:p>
        </p:txBody>
      </p:sp>
      <p:sp>
        <p:nvSpPr>
          <p:cNvPr id="849" name="Google Shape;849;p39"/>
          <p:cNvSpPr txBox="1"/>
          <p:nvPr/>
        </p:nvSpPr>
        <p:spPr>
          <a:xfrm>
            <a:off x="65002" y="2563554"/>
            <a:ext cx="2452056"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респондентів, які мають дітей дошкільного віку та відвідують заклади дошкільної освіти</a:t>
            </a:r>
            <a:endParaRPr/>
          </a:p>
        </p:txBody>
      </p:sp>
      <p:sp>
        <p:nvSpPr>
          <p:cNvPr id="850" name="Google Shape;850;p39"/>
          <p:cNvSpPr txBox="1"/>
          <p:nvPr/>
        </p:nvSpPr>
        <p:spPr>
          <a:xfrm>
            <a:off x="5279922" y="6357187"/>
            <a:ext cx="6526330" cy="461665"/>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16.3. </a:t>
            </a:r>
            <a:r>
              <a:rPr i="0" lang="uk-UA" sz="800" u="none" cap="none" strike="noStrike">
                <a:solidFill>
                  <a:srgbClr val="585858"/>
                </a:solidFill>
                <a:latin typeface="Arial"/>
                <a:ea typeface="Arial"/>
                <a:cs typeface="Arial"/>
                <a:sym typeface="Arial"/>
              </a:rPr>
              <a:t>Наскільки Ви задоволені доступністю та якістю закладів дошкільної освіти у Вашому місті? Оцініть за шкалою від 1 до 7, де 1 – абсолютно не задоволені, 4 – нейтральна оцінка, 7 – повністю задоволені. </a:t>
            </a:r>
            <a:r>
              <a:rPr b="1" i="0" lang="uk-UA" sz="800" u="none" cap="none" strike="noStrike">
                <a:solidFill>
                  <a:srgbClr val="585858"/>
                </a:solidFill>
                <a:latin typeface="Arial"/>
                <a:ea typeface="Arial"/>
                <a:cs typeface="Arial"/>
                <a:sym typeface="Arial"/>
              </a:rPr>
              <a:t>16.4. </a:t>
            </a:r>
            <a:r>
              <a:rPr i="0" lang="uk-UA" sz="800" u="none" cap="none" strike="noStrike">
                <a:solidFill>
                  <a:srgbClr val="585858"/>
                </a:solidFill>
                <a:latin typeface="Arial"/>
                <a:ea typeface="Arial"/>
                <a:cs typeface="Arial"/>
                <a:sym typeface="Arial"/>
              </a:rPr>
              <a:t>Наскільки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задоволені доступністю і якістю закладів шкільної освіти? Оцініть за шкалою від 1 до 7, де 1 – абсолютно не задоволені, 4 – нейтральна оцінка, 7 – повністю задоволені.</a:t>
            </a:r>
            <a:endParaRPr/>
          </a:p>
        </p:txBody>
      </p:sp>
      <p:graphicFrame>
        <p:nvGraphicFramePr>
          <p:cNvPr id="851" name="Google Shape;851;p39"/>
          <p:cNvGraphicFramePr/>
          <p:nvPr/>
        </p:nvGraphicFramePr>
        <p:xfrm>
          <a:off x="9910064" y="6008378"/>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N=283; W2019 N=213</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852" name="Google Shape;852;p39"/>
          <p:cNvGraphicFramePr/>
          <p:nvPr/>
        </p:nvGraphicFramePr>
        <p:xfrm>
          <a:off x="6421120" y="2827066"/>
          <a:ext cx="3000000" cy="3000000"/>
        </p:xfrm>
        <a:graphic>
          <a:graphicData uri="http://schemas.openxmlformats.org/drawingml/2006/table">
            <a:tbl>
              <a:tblPr>
                <a:noFill/>
                <a:tableStyleId>{C916CE79-FF01-4477-825F-D5C962966431}</a:tableStyleId>
              </a:tblPr>
              <a:tblGrid>
                <a:gridCol w="3535825"/>
                <a:gridCol w="2102325"/>
              </a:tblGrid>
              <a:tr h="3969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Доступність шкіл близько до вашого дому</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3969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Ставлення вчителів та керівництва закладу до батьків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969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Наявність, доступність та якість послуг позашкільної освіти </a:t>
                      </a:r>
                      <a:r>
                        <a:rPr b="0" i="0" lang="uk-UA" sz="900" u="none" cap="none" strike="noStrike">
                          <a:solidFill>
                            <a:srgbClr val="000000"/>
                          </a:solidFill>
                          <a:latin typeface="Arial"/>
                          <a:ea typeface="Arial"/>
                          <a:cs typeface="Arial"/>
                          <a:sym typeface="Arial"/>
                        </a:rPr>
                        <a:t>(музичні і художні школи, школи мистецтв)</a:t>
                      </a:r>
                      <a:endParaRPr b="0" i="0" sz="1100" u="none" cap="none" strike="noStrike">
                        <a:solidFill>
                          <a:srgbClr val="000000"/>
                        </a:solidFill>
                        <a:latin typeface="Arial"/>
                        <a:ea typeface="Arial"/>
                        <a:cs typeface="Arial"/>
                        <a:sym typeface="Arial"/>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969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Ставлення вчителів та керівництва закладу до учнів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969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Забезпеченість кабінетів обладнанням для навчання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969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Якість навчання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969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Забезпеченість комп’ютерами для навчання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969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Кількість дітей (класів) на одного вчителя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853" name="Google Shape;853;p39"/>
          <p:cNvGraphicFramePr/>
          <p:nvPr/>
        </p:nvGraphicFramePr>
        <p:xfrm>
          <a:off x="9986824" y="2743521"/>
          <a:ext cx="1908000" cy="3312000"/>
        </p:xfrm>
        <a:graphic>
          <a:graphicData uri="http://schemas.openxmlformats.org/drawingml/2006/chart">
            <c:chart r:id="rId4"/>
          </a:graphicData>
        </a:graphic>
      </p:graphicFrame>
      <p:graphicFrame>
        <p:nvGraphicFramePr>
          <p:cNvPr id="854" name="Google Shape;854;p39"/>
          <p:cNvGraphicFramePr/>
          <p:nvPr/>
        </p:nvGraphicFramePr>
        <p:xfrm>
          <a:off x="9981840" y="2424097"/>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55" name="Google Shape;855;p39"/>
          <p:cNvSpPr txBox="1"/>
          <p:nvPr/>
        </p:nvSpPr>
        <p:spPr>
          <a:xfrm>
            <a:off x="6319520" y="1841831"/>
            <a:ext cx="5841345"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Задоволеність аспектами шкільної освіти </a:t>
            </a:r>
            <a:r>
              <a:rPr b="1" i="0" lang="uk-UA" sz="1200" u="none" cap="none" strike="noStrike">
                <a:solidFill>
                  <a:srgbClr val="7F340D"/>
                </a:solidFill>
                <a:latin typeface="Arial"/>
                <a:ea typeface="Arial"/>
                <a:cs typeface="Arial"/>
                <a:sym typeface="Arial"/>
              </a:rPr>
              <a:t>(показано оцінки 6+7, де 7 - повністю задоволені)</a:t>
            </a:r>
            <a:endParaRPr/>
          </a:p>
        </p:txBody>
      </p:sp>
      <p:sp>
        <p:nvSpPr>
          <p:cNvPr id="856" name="Google Shape;856;p39"/>
          <p:cNvSpPr txBox="1"/>
          <p:nvPr/>
        </p:nvSpPr>
        <p:spPr>
          <a:xfrm>
            <a:off x="6520858" y="2563554"/>
            <a:ext cx="2531702"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респондентів, які мають дітей шкільного віку</a:t>
            </a:r>
            <a:endParaRPr/>
          </a:p>
        </p:txBody>
      </p:sp>
      <p:sp>
        <p:nvSpPr>
          <p:cNvPr id="857" name="Google Shape;857;p39"/>
          <p:cNvSpPr txBox="1"/>
          <p:nvPr/>
        </p:nvSpPr>
        <p:spPr>
          <a:xfrm>
            <a:off x="59589" y="6393594"/>
            <a:ext cx="2939250" cy="20774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BAB4F"/>
              </a:buClr>
              <a:buSzPts val="700"/>
              <a:buFont typeface="Montserrat"/>
              <a:buNone/>
            </a:pPr>
            <a:r>
              <a:rPr lang="uk-UA" sz="700">
                <a:solidFill>
                  <a:srgbClr val="6BAB4F"/>
                </a:solidFill>
                <a:latin typeface="Montserrat"/>
                <a:ea typeface="Montserrat"/>
                <a:cs typeface="Montserrat"/>
                <a:sym typeface="Montserrat"/>
              </a:rPr>
              <a:t>€ </a:t>
            </a:r>
            <a:r>
              <a:rPr lang="uk-UA" sz="750">
                <a:solidFill>
                  <a:srgbClr val="7F7F7F"/>
                </a:solidFill>
                <a:latin typeface="Arial"/>
                <a:ea typeface="Arial"/>
                <a:cs typeface="Arial"/>
                <a:sym typeface="Arial"/>
              </a:rPr>
              <a:t>/</a:t>
            </a:r>
            <a:r>
              <a:rPr lang="uk-UA" sz="700">
                <a:solidFill>
                  <a:srgbClr val="6BAB4F"/>
                </a:solidFill>
                <a:latin typeface="Montserrat"/>
                <a:ea typeface="Montserrat"/>
                <a:cs typeface="Montserrat"/>
                <a:sym typeface="Montserrat"/>
              </a:rPr>
              <a:t> </a:t>
            </a:r>
            <a:r>
              <a:rPr lang="uk-UA" sz="700">
                <a:solidFill>
                  <a:srgbClr val="FF0000"/>
                </a:solidFill>
                <a:latin typeface="Montserrat"/>
                <a:ea typeface="Montserrat"/>
                <a:cs typeface="Montserrat"/>
                <a:sym typeface="Montserrat"/>
              </a:rPr>
              <a:t>€ </a:t>
            </a:r>
            <a:r>
              <a:rPr lang="uk-UA" sz="750">
                <a:solidFill>
                  <a:srgbClr val="7F7F7F"/>
                </a:solidFill>
                <a:latin typeface="Arial"/>
                <a:ea typeface="Arial"/>
                <a:cs typeface="Arial"/>
                <a:sym typeface="Arial"/>
              </a:rPr>
              <a:t>- Значимо вище / нижче до попередньої хвилі на рівні 90%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ph type="ctrTitle"/>
          </p:nvPr>
        </p:nvSpPr>
        <p:spPr>
          <a:xfrm>
            <a:off x="373624" y="2320413"/>
            <a:ext cx="11454582" cy="2310581"/>
          </a:xfrm>
          <a:prstGeom prst="rect">
            <a:avLst/>
          </a:prstGeom>
          <a:solidFill>
            <a:srgbClr val="7B98A1"/>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b="1" lang="uk-UA" sz="4400">
                <a:solidFill>
                  <a:schemeClr val="lt1"/>
                </a:solidFill>
                <a:latin typeface="Arial"/>
                <a:ea typeface="Arial"/>
                <a:cs typeface="Arial"/>
                <a:sym typeface="Arial"/>
              </a:rPr>
              <a:t>Лояльність до громади, сприйняття образу міста Вінниця та задоволеність аспектами життя у громаді</a:t>
            </a:r>
            <a:endParaRPr sz="4400">
              <a:solidFill>
                <a:srgbClr val="FF0000"/>
              </a:solidFill>
              <a:latin typeface="Arial"/>
              <a:ea typeface="Arial"/>
              <a:cs typeface="Arial"/>
              <a:sym typeface="Arial"/>
            </a:endParaRPr>
          </a:p>
        </p:txBody>
      </p:sp>
      <p:sp>
        <p:nvSpPr>
          <p:cNvPr id="120" name="Google Shape;120;p4"/>
          <p:cNvSpPr txBox="1"/>
          <p:nvPr>
            <p:ph idx="1" type="subTitle"/>
          </p:nvPr>
        </p:nvSpPr>
        <p:spPr>
          <a:xfrm>
            <a:off x="167149" y="5801033"/>
            <a:ext cx="5574890" cy="9316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200"/>
              <a:buNone/>
            </a:pPr>
            <a:r>
              <a:rPr lang="uk-UA" sz="1200">
                <a:solidFill>
                  <a:schemeClr val="lt1"/>
                </a:solidFill>
              </a:rPr>
              <a:t>Контакт: Тетяна Ситник ​</a:t>
            </a:r>
            <a:endParaRPr/>
          </a:p>
          <a:p>
            <a:pPr indent="0" lvl="0" marL="0" rtl="0" algn="l">
              <a:lnSpc>
                <a:spcPct val="90000"/>
              </a:lnSpc>
              <a:spcBef>
                <a:spcPts val="600"/>
              </a:spcBef>
              <a:spcAft>
                <a:spcPts val="0"/>
              </a:spcAft>
              <a:buClr>
                <a:schemeClr val="lt1"/>
              </a:buClr>
              <a:buSzPts val="1200"/>
              <a:buNone/>
            </a:pPr>
            <a:r>
              <a:rPr lang="uk-UA" sz="1200">
                <a:solidFill>
                  <a:schemeClr val="lt1"/>
                </a:solidFill>
              </a:rPr>
              <a:t>Tetiana.Sytnyk@cbr.com.ua​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40"/>
          <p:cNvSpPr txBox="1"/>
          <p:nvPr/>
        </p:nvSpPr>
        <p:spPr>
          <a:xfrm>
            <a:off x="314631" y="773164"/>
            <a:ext cx="11621201" cy="100104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Частка опитаних, які відвідували навчальні курси, семінари, лекції або тренінги зросла у 2024 році до 26% порівняно до 10% у 2019 році. Задоволеність аспектами для навчання дорослих серед тих, хто користується послугами навчання для дорослих, є стабільною.</a:t>
            </a:r>
            <a:endParaRPr/>
          </a:p>
        </p:txBody>
      </p:sp>
      <p:sp>
        <p:nvSpPr>
          <p:cNvPr id="864" name="Google Shape;864;p40"/>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865" name="Google Shape;865;p40"/>
          <p:cNvGraphicFramePr/>
          <p:nvPr/>
        </p:nvGraphicFramePr>
        <p:xfrm>
          <a:off x="1911057" y="4853569"/>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866" name="Google Shape;866;p40"/>
          <p:cNvGraphicFramePr/>
          <p:nvPr/>
        </p:nvGraphicFramePr>
        <p:xfrm>
          <a:off x="2009582" y="2863798"/>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67" name="Google Shape;867;p40"/>
          <p:cNvSpPr txBox="1"/>
          <p:nvPr/>
        </p:nvSpPr>
        <p:spPr>
          <a:xfrm>
            <a:off x="88488" y="2199042"/>
            <a:ext cx="4615395"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Додаткове навчання для дорослих </a:t>
            </a:r>
            <a:endParaRPr/>
          </a:p>
          <a:p>
            <a:pPr indent="0" lvl="0" marL="0" marR="0" rtl="0" algn="ctr">
              <a:lnSpc>
                <a:spcPct val="100000"/>
              </a:lnSpc>
              <a:spcBef>
                <a:spcPts val="0"/>
              </a:spcBef>
              <a:spcAft>
                <a:spcPts val="0"/>
              </a:spcAft>
              <a:buNone/>
            </a:pPr>
            <a:r>
              <a:rPr b="1" i="0" lang="uk-UA" sz="1200" u="none" cap="none" strike="noStrike">
                <a:solidFill>
                  <a:srgbClr val="7F340D"/>
                </a:solidFill>
                <a:latin typeface="Arial"/>
                <a:ea typeface="Arial"/>
                <a:cs typeface="Arial"/>
                <a:sym typeface="Arial"/>
              </a:rPr>
              <a:t>(% відвідували навчальні курси, семінари, лекції, тренінги, додаткові уроки)</a:t>
            </a:r>
            <a:endParaRPr/>
          </a:p>
        </p:txBody>
      </p:sp>
      <p:sp>
        <p:nvSpPr>
          <p:cNvPr id="868" name="Google Shape;868;p40"/>
          <p:cNvSpPr txBox="1"/>
          <p:nvPr/>
        </p:nvSpPr>
        <p:spPr>
          <a:xfrm>
            <a:off x="62379" y="2915557"/>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graphicFrame>
        <p:nvGraphicFramePr>
          <p:cNvPr id="869" name="Google Shape;869;p40"/>
          <p:cNvGraphicFramePr/>
          <p:nvPr/>
        </p:nvGraphicFramePr>
        <p:xfrm>
          <a:off x="9910064" y="5712425"/>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N=226; W2019 N=74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870" name="Google Shape;870;p40"/>
          <p:cNvGraphicFramePr/>
          <p:nvPr/>
        </p:nvGraphicFramePr>
        <p:xfrm>
          <a:off x="5732206" y="3120076"/>
          <a:ext cx="3000000" cy="3000000"/>
        </p:xfrm>
        <a:graphic>
          <a:graphicData uri="http://schemas.openxmlformats.org/drawingml/2006/table">
            <a:tbl>
              <a:tblPr>
                <a:noFill/>
                <a:tableStyleId>{C916CE79-FF01-4477-825F-D5C962966431}</a:tableStyleId>
              </a:tblPr>
              <a:tblGrid>
                <a:gridCol w="4224725"/>
                <a:gridCol w="2102325"/>
              </a:tblGrid>
              <a:tr h="64812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Якість навчальних курсів, лекцій у місті</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64812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Наявність та різноманіття навчальних курсів для дорослих, лекцій</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64812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Зручність розташування навчальних курсів, місць проведення лекцій</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64812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Доступність навчальних курсів, гуртків, лекцій для дорослих</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871" name="Google Shape;871;p40"/>
          <p:cNvGraphicFramePr/>
          <p:nvPr/>
        </p:nvGraphicFramePr>
        <p:xfrm>
          <a:off x="9986824" y="3026700"/>
          <a:ext cx="1908000" cy="2744835"/>
        </p:xfrm>
        <a:graphic>
          <a:graphicData uri="http://schemas.openxmlformats.org/drawingml/2006/chart">
            <c:chart r:id="rId3"/>
          </a:graphicData>
        </a:graphic>
      </p:graphicFrame>
      <p:graphicFrame>
        <p:nvGraphicFramePr>
          <p:cNvPr id="872" name="Google Shape;872;p40"/>
          <p:cNvGraphicFramePr/>
          <p:nvPr/>
        </p:nvGraphicFramePr>
        <p:xfrm>
          <a:off x="9981840" y="2835092"/>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73" name="Google Shape;873;p40"/>
          <p:cNvSpPr txBox="1"/>
          <p:nvPr/>
        </p:nvSpPr>
        <p:spPr>
          <a:xfrm>
            <a:off x="5732205" y="2372778"/>
            <a:ext cx="6327059"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Задоволеність можливостями для навчання дорослих </a:t>
            </a:r>
            <a:r>
              <a:rPr b="1" i="0" lang="uk-UA" sz="1200" u="none" cap="none" strike="noStrike">
                <a:solidFill>
                  <a:srgbClr val="7F340D"/>
                </a:solidFill>
                <a:latin typeface="Arial"/>
                <a:ea typeface="Arial"/>
                <a:cs typeface="Arial"/>
                <a:sym typeface="Arial"/>
              </a:rPr>
              <a:t>(показано оцінки 6+7, де 7 - повністю задоволені)</a:t>
            </a:r>
            <a:endParaRPr/>
          </a:p>
        </p:txBody>
      </p:sp>
      <p:sp>
        <p:nvSpPr>
          <p:cNvPr id="874" name="Google Shape;874;p40"/>
          <p:cNvSpPr txBox="1"/>
          <p:nvPr/>
        </p:nvSpPr>
        <p:spPr>
          <a:xfrm>
            <a:off x="5732206" y="2915557"/>
            <a:ext cx="2595718" cy="4154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респондентів, які відвідували навчальні курси, семінари, лекції, тренінги або замовляли додаткові уроки</a:t>
            </a:r>
            <a:endParaRPr i="1" sz="900">
              <a:solidFill>
                <a:srgbClr val="8E8581"/>
              </a:solidFill>
              <a:latin typeface="Play"/>
              <a:ea typeface="Play"/>
              <a:cs typeface="Play"/>
              <a:sym typeface="Play"/>
            </a:endParaRPr>
          </a:p>
        </p:txBody>
      </p:sp>
      <p:graphicFrame>
        <p:nvGraphicFramePr>
          <p:cNvPr id="875" name="Google Shape;875;p40"/>
          <p:cNvGraphicFramePr/>
          <p:nvPr/>
        </p:nvGraphicFramePr>
        <p:xfrm>
          <a:off x="88488" y="3124110"/>
          <a:ext cx="3000000" cy="3000000"/>
        </p:xfrm>
        <a:graphic>
          <a:graphicData uri="http://schemas.openxmlformats.org/drawingml/2006/table">
            <a:tbl>
              <a:tblPr>
                <a:noFill/>
                <a:tableStyleId>{C916CE79-FF01-4477-825F-D5C962966431}</a:tableStyleId>
              </a:tblPr>
              <a:tblGrid>
                <a:gridCol w="1838625"/>
                <a:gridCol w="2393300"/>
              </a:tblGrid>
              <a:tr h="1689000">
                <a:tc>
                  <a:txBody>
                    <a:bodyPr/>
                    <a:lstStyle/>
                    <a:p>
                      <a:pPr indent="0" lvl="0" marL="0" marR="0" rtl="0" algn="r">
                        <a:lnSpc>
                          <a:spcPct val="100000"/>
                        </a:lnSpc>
                        <a:spcBef>
                          <a:spcPts val="0"/>
                        </a:spcBef>
                        <a:spcAft>
                          <a:spcPts val="0"/>
                        </a:spcAft>
                        <a:buNone/>
                      </a:pPr>
                      <a:r>
                        <a:rPr b="0" i="0" lang="uk-UA" sz="1100" u="none" cap="none" strike="noStrike">
                          <a:solidFill>
                            <a:srgbClr val="000000"/>
                          </a:solidFill>
                          <a:latin typeface="Arial"/>
                          <a:ea typeface="Arial"/>
                          <a:cs typeface="Arial"/>
                          <a:sym typeface="Arial"/>
                        </a:rPr>
                        <a:t>Відвідування навчальних курсів, семінарів, лекцій, тренінгів або замовляли приватні уроки</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000000">
                          <a:alpha val="0"/>
                        </a:srgbClr>
                      </a:solidFill>
                      <a:prstDash val="solid"/>
                      <a:round/>
                      <a:headEnd len="sm" w="sm" type="none"/>
                      <a:tailEnd len="sm" w="sm" type="none"/>
                    </a:lnB>
                  </a:tcPr>
                </a:tc>
              </a:tr>
            </a:tbl>
          </a:graphicData>
        </a:graphic>
      </p:graphicFrame>
      <p:sp>
        <p:nvSpPr>
          <p:cNvPr id="876" name="Google Shape;876;p40"/>
          <p:cNvSpPr txBox="1"/>
          <p:nvPr/>
        </p:nvSpPr>
        <p:spPr>
          <a:xfrm>
            <a:off x="5420201" y="6355480"/>
            <a:ext cx="6327058" cy="338554"/>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DSG 16.6. </a:t>
            </a:r>
            <a:r>
              <a:rPr i="0" lang="uk-UA" sz="800" u="none" cap="none" strike="noStrike">
                <a:solidFill>
                  <a:srgbClr val="585858"/>
                </a:solidFill>
                <a:latin typeface="Arial"/>
                <a:ea typeface="Arial"/>
                <a:cs typeface="Arial"/>
                <a:sym typeface="Arial"/>
              </a:rPr>
              <a:t>Протягом останніх 4 тижнів чи відвідували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навчальні курси, семінари, лекції, тренінги або замовляли приватні уроки (додатково до вашого основного навчання або освіти).</a:t>
            </a:r>
            <a:endParaRPr/>
          </a:p>
        </p:txBody>
      </p:sp>
      <p:sp>
        <p:nvSpPr>
          <p:cNvPr id="877" name="Google Shape;877;p40"/>
          <p:cNvSpPr txBox="1"/>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Play"/>
              <a:buNone/>
            </a:pPr>
            <a:r>
              <a:rPr lang="uk-UA" sz="2400">
                <a:solidFill>
                  <a:schemeClr val="dk1"/>
                </a:solidFill>
                <a:latin typeface="Play"/>
                <a:ea typeface="Play"/>
                <a:cs typeface="Play"/>
                <a:sym typeface="Play"/>
              </a:rPr>
              <a:t>Навчання для дорослих</a:t>
            </a:r>
            <a:endParaRPr/>
          </a:p>
        </p:txBody>
      </p:sp>
      <p:graphicFrame>
        <p:nvGraphicFramePr>
          <p:cNvPr id="878" name="Google Shape;878;p40"/>
          <p:cNvGraphicFramePr/>
          <p:nvPr/>
        </p:nvGraphicFramePr>
        <p:xfrm>
          <a:off x="1980800" y="3157188"/>
          <a:ext cx="1908000" cy="1764000"/>
        </p:xfrm>
        <a:graphic>
          <a:graphicData uri="http://schemas.openxmlformats.org/drawingml/2006/chart">
            <c:chart r:id="rId4"/>
          </a:graphicData>
        </a:graphic>
      </p:graphicFrame>
      <p:sp>
        <p:nvSpPr>
          <p:cNvPr id="879" name="Google Shape;879;p40"/>
          <p:cNvSpPr txBox="1"/>
          <p:nvPr/>
        </p:nvSpPr>
        <p:spPr>
          <a:xfrm>
            <a:off x="59589" y="6393594"/>
            <a:ext cx="2939250" cy="20774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BAB4F"/>
              </a:buClr>
              <a:buSzPts val="700"/>
              <a:buFont typeface="Montserrat"/>
              <a:buNone/>
            </a:pPr>
            <a:r>
              <a:rPr lang="uk-UA" sz="700">
                <a:solidFill>
                  <a:srgbClr val="6BAB4F"/>
                </a:solidFill>
                <a:latin typeface="Montserrat"/>
                <a:ea typeface="Montserrat"/>
                <a:cs typeface="Montserrat"/>
                <a:sym typeface="Montserrat"/>
              </a:rPr>
              <a:t>€ </a:t>
            </a:r>
            <a:r>
              <a:rPr lang="uk-UA" sz="750">
                <a:solidFill>
                  <a:srgbClr val="7F7F7F"/>
                </a:solidFill>
                <a:latin typeface="Arial"/>
                <a:ea typeface="Arial"/>
                <a:cs typeface="Arial"/>
                <a:sym typeface="Arial"/>
              </a:rPr>
              <a:t>/</a:t>
            </a:r>
            <a:r>
              <a:rPr lang="uk-UA" sz="700">
                <a:solidFill>
                  <a:srgbClr val="6BAB4F"/>
                </a:solidFill>
                <a:latin typeface="Montserrat"/>
                <a:ea typeface="Montserrat"/>
                <a:cs typeface="Montserrat"/>
                <a:sym typeface="Montserrat"/>
              </a:rPr>
              <a:t> </a:t>
            </a:r>
            <a:r>
              <a:rPr lang="uk-UA" sz="700">
                <a:solidFill>
                  <a:srgbClr val="FF0000"/>
                </a:solidFill>
                <a:latin typeface="Montserrat"/>
                <a:ea typeface="Montserrat"/>
                <a:cs typeface="Montserrat"/>
                <a:sym typeface="Montserrat"/>
              </a:rPr>
              <a:t>€ </a:t>
            </a:r>
            <a:r>
              <a:rPr lang="uk-UA" sz="750">
                <a:solidFill>
                  <a:srgbClr val="7F7F7F"/>
                </a:solidFill>
                <a:latin typeface="Arial"/>
                <a:ea typeface="Arial"/>
                <a:cs typeface="Arial"/>
                <a:sym typeface="Arial"/>
              </a:rPr>
              <a:t>- Значимо вище / нижче до попередньої хвилі на рівні 90%</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41"/>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Охорона здоров'я</a:t>
            </a:r>
            <a:endParaRPr/>
          </a:p>
        </p:txBody>
      </p:sp>
      <p:sp>
        <p:nvSpPr>
          <p:cNvPr id="886" name="Google Shape;886;p41"/>
          <p:cNvSpPr txBox="1"/>
          <p:nvPr/>
        </p:nvSpPr>
        <p:spPr>
          <a:xfrm>
            <a:off x="314631" y="773165"/>
            <a:ext cx="11621201" cy="97115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Потреба у медичній допомозі і звернення до медичних закладів зросли у 2024 році порівняно до 2019 року. </a:t>
            </a:r>
            <a:endParaRPr/>
          </a:p>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Оцінка доступності медичної допомоги дещо знизилась: 91% тих, хто потребував медичної допомоги, отримали допомогу, порівняно до 94% у 2019 році. Задоволеність якістю послуг у комунальних медичних закладах зросла.</a:t>
            </a:r>
            <a:endParaRPr/>
          </a:p>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Частка осіб, які мають добровільне медичне страхування, збільшилась. Проте ставлення до добровільного медичного страхування як умови для успішного розвитку медичних закладів у місті є стабільним.  </a:t>
            </a:r>
            <a:endParaRPr/>
          </a:p>
        </p:txBody>
      </p:sp>
      <p:sp>
        <p:nvSpPr>
          <p:cNvPr id="887" name="Google Shape;887;p41"/>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888" name="Google Shape;888;p41"/>
          <p:cNvGraphicFramePr/>
          <p:nvPr/>
        </p:nvGraphicFramePr>
        <p:xfrm>
          <a:off x="60960" y="2827066"/>
          <a:ext cx="3000000" cy="3000000"/>
        </p:xfrm>
        <a:graphic>
          <a:graphicData uri="http://schemas.openxmlformats.org/drawingml/2006/table">
            <a:tbl>
              <a:tblPr>
                <a:noFill/>
                <a:tableStyleId>{C916CE79-FF01-4477-825F-D5C962966431}</a:tableStyleId>
              </a:tblPr>
              <a:tblGrid>
                <a:gridCol w="2759400"/>
                <a:gridCol w="2102325"/>
              </a:tblGrid>
              <a:tr h="8054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Потребували медичної допомоги </a:t>
                      </a:r>
                      <a:br>
                        <a:rPr b="0" i="0" lang="uk-UA" sz="1100" u="none" cap="none" strike="noStrike">
                          <a:solidFill>
                            <a:srgbClr val="000000"/>
                          </a:solidFill>
                          <a:latin typeface="Arial"/>
                          <a:ea typeface="Arial"/>
                          <a:cs typeface="Arial"/>
                          <a:sym typeface="Arial"/>
                        </a:rPr>
                      </a:br>
                      <a:r>
                        <a:rPr b="0" i="0" lang="uk-UA" sz="1100" u="none" cap="none" strike="noStrike">
                          <a:solidFill>
                            <a:srgbClr val="000000"/>
                          </a:solidFill>
                          <a:latin typeface="Arial"/>
                          <a:ea typeface="Arial"/>
                          <a:cs typeface="Arial"/>
                          <a:sym typeface="Arial"/>
                        </a:rPr>
                        <a:t>за останні 12 місяців</a:t>
                      </a:r>
                      <a:endParaRPr b="0" i="1" sz="1100" u="none" cap="none" strike="noStrike">
                        <a:solidFill>
                          <a:srgbClr val="000000"/>
                        </a:solidFill>
                        <a:latin typeface="Arial"/>
                        <a:ea typeface="Arial"/>
                        <a:cs typeface="Arial"/>
                        <a:sym typeface="Arial"/>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8054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Отримали медичну допомогу у разі потреби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80547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Звертались до медичних закладів за останні 12 місяців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805475">
                <a:tc>
                  <a:txBody>
                    <a:bodyPr/>
                    <a:lstStyle/>
                    <a:p>
                      <a:pPr indent="0" lvl="0" marL="0" marR="0" rtl="0" algn="r">
                        <a:lnSpc>
                          <a:spcPct val="100000"/>
                        </a:lnSpc>
                        <a:spcBef>
                          <a:spcPts val="0"/>
                        </a:spcBef>
                        <a:spcAft>
                          <a:spcPts val="0"/>
                        </a:spcAft>
                        <a:buClr>
                          <a:srgbClr val="000000"/>
                        </a:buClr>
                        <a:buSzPts val="1100"/>
                        <a:buFont typeface="Arial"/>
                        <a:buNone/>
                      </a:pPr>
                      <a:r>
                        <a:rPr b="0" i="0" lang="uk-UA" sz="1100" u="none" cap="none" strike="noStrike">
                          <a:solidFill>
                            <a:srgbClr val="000000"/>
                          </a:solidFill>
                          <a:latin typeface="Arial"/>
                          <a:ea typeface="Arial"/>
                          <a:cs typeface="Arial"/>
                          <a:sym typeface="Arial"/>
                        </a:rPr>
                        <a:t>Наявність добровільного медичного страхування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889" name="Google Shape;889;p41"/>
          <p:cNvGraphicFramePr/>
          <p:nvPr/>
        </p:nvGraphicFramePr>
        <p:xfrm>
          <a:off x="2850248" y="2959510"/>
          <a:ext cx="1908000" cy="2920180"/>
        </p:xfrm>
        <a:graphic>
          <a:graphicData uri="http://schemas.openxmlformats.org/drawingml/2006/chart">
            <c:chart r:id="rId3"/>
          </a:graphicData>
        </a:graphic>
      </p:graphicFrame>
      <p:graphicFrame>
        <p:nvGraphicFramePr>
          <p:cNvPr id="890" name="Google Shape;890;p41"/>
          <p:cNvGraphicFramePr/>
          <p:nvPr/>
        </p:nvGraphicFramePr>
        <p:xfrm>
          <a:off x="2845264" y="2424097"/>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91" name="Google Shape;891;p41"/>
          <p:cNvSpPr txBox="1"/>
          <p:nvPr/>
        </p:nvSpPr>
        <p:spPr>
          <a:xfrm>
            <a:off x="60960" y="1841831"/>
            <a:ext cx="4861728"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Потреба і доступність медичної допомоги </a:t>
            </a:r>
            <a:r>
              <a:rPr b="1" i="0" lang="uk-UA" sz="1200" u="none" cap="none" strike="noStrike">
                <a:solidFill>
                  <a:srgbClr val="7F340D"/>
                </a:solidFill>
                <a:latin typeface="Arial"/>
                <a:ea typeface="Arial"/>
                <a:cs typeface="Arial"/>
                <a:sym typeface="Arial"/>
              </a:rPr>
              <a:t>(показано % «так»)</a:t>
            </a:r>
            <a:endParaRPr/>
          </a:p>
        </p:txBody>
      </p:sp>
      <p:sp>
        <p:nvSpPr>
          <p:cNvPr id="892" name="Google Shape;892;p41"/>
          <p:cNvSpPr txBox="1"/>
          <p:nvPr/>
        </p:nvSpPr>
        <p:spPr>
          <a:xfrm>
            <a:off x="5272028" y="5865569"/>
            <a:ext cx="6828550" cy="954107"/>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DSG 17.2. </a:t>
            </a:r>
            <a:r>
              <a:rPr i="0" lang="uk-UA" sz="800" u="none" cap="none" strike="noStrike">
                <a:solidFill>
                  <a:srgbClr val="585858"/>
                </a:solidFill>
                <a:latin typeface="Arial"/>
                <a:ea typeface="Arial"/>
                <a:cs typeface="Arial"/>
                <a:sym typeface="Arial"/>
              </a:rPr>
              <a:t>Чи були випадки протягом останніх 12 місяців, коли Ви дійсно потребували медичного огляду або лікування (за винятком стоматологічних причин)? </a:t>
            </a:r>
            <a:r>
              <a:rPr b="1" i="0" lang="uk-UA" sz="800" u="none" cap="none" strike="noStrike">
                <a:solidFill>
                  <a:srgbClr val="585858"/>
                </a:solidFill>
                <a:latin typeface="Arial"/>
                <a:ea typeface="Arial"/>
                <a:cs typeface="Arial"/>
                <a:sym typeface="Arial"/>
              </a:rPr>
              <a:t>DSG 17.3. </a:t>
            </a:r>
            <a:r>
              <a:rPr i="0" lang="uk-UA" sz="800" u="none" cap="none" strike="noStrike">
                <a:solidFill>
                  <a:srgbClr val="585858"/>
                </a:solidFill>
                <a:latin typeface="Arial"/>
                <a:ea typeface="Arial"/>
                <a:cs typeface="Arial"/>
                <a:sym typeface="Arial"/>
              </a:rPr>
              <a:t>Чи отримали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медичні послуги (огляд, лікування) у цих випадках, коли дійсно потребували їх? </a:t>
            </a:r>
            <a:r>
              <a:rPr b="1" i="0" lang="uk-UA" sz="800" u="none" cap="none" strike="noStrike">
                <a:solidFill>
                  <a:srgbClr val="585858"/>
                </a:solidFill>
                <a:latin typeface="Arial"/>
                <a:ea typeface="Arial"/>
                <a:cs typeface="Arial"/>
                <a:sym typeface="Arial"/>
              </a:rPr>
              <a:t>17.5. </a:t>
            </a:r>
            <a:r>
              <a:rPr i="0" lang="uk-UA" sz="800" u="none" cap="none" strike="noStrike">
                <a:solidFill>
                  <a:srgbClr val="585858"/>
                </a:solidFill>
                <a:latin typeface="Arial"/>
                <a:ea typeface="Arial"/>
                <a:cs typeface="Arial"/>
                <a:sym typeface="Arial"/>
              </a:rPr>
              <a:t>Протягом останніх 12 місяців, чи доводилось Вам звертатися до медичних закладів? </a:t>
            </a:r>
            <a:r>
              <a:rPr b="1" i="0" lang="uk-UA" sz="800" u="none" cap="none" strike="noStrike">
                <a:solidFill>
                  <a:srgbClr val="585858"/>
                </a:solidFill>
                <a:latin typeface="Arial"/>
                <a:ea typeface="Arial"/>
                <a:cs typeface="Arial"/>
                <a:sym typeface="Arial"/>
              </a:rPr>
              <a:t>17.7. </a:t>
            </a:r>
            <a:r>
              <a:rPr i="0" lang="uk-UA" sz="800" u="none" cap="none" strike="noStrike">
                <a:solidFill>
                  <a:srgbClr val="585858"/>
                </a:solidFill>
                <a:latin typeface="Arial"/>
                <a:ea typeface="Arial"/>
                <a:cs typeface="Arial"/>
                <a:sym typeface="Arial"/>
              </a:rPr>
              <a:t>Наскільки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були задоволені якістю послуг у цих медичних закладах? Оцініть за шкалою від 1 до 7, де 1 – абсолютно не задоволені, 4 – нейтральна оцінка, 7 – повністю задоволені. </a:t>
            </a:r>
            <a:r>
              <a:rPr b="1" i="0" lang="uk-UA" sz="800" u="none" cap="none" strike="noStrike">
                <a:solidFill>
                  <a:srgbClr val="585858"/>
                </a:solidFill>
                <a:latin typeface="Arial"/>
                <a:ea typeface="Arial"/>
                <a:cs typeface="Arial"/>
                <a:sym typeface="Arial"/>
              </a:rPr>
              <a:t>17.8. </a:t>
            </a:r>
            <a:r>
              <a:rPr i="0" lang="uk-UA" sz="800" u="none" cap="none" strike="noStrike">
                <a:solidFill>
                  <a:srgbClr val="585858"/>
                </a:solidFill>
                <a:latin typeface="Arial"/>
                <a:ea typeface="Arial"/>
                <a:cs typeface="Arial"/>
                <a:sym typeface="Arial"/>
              </a:rPr>
              <a:t>Чи маєте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добровільне медичне страхування (незалежно від того, оплачуєте ви його самі чи інші особи або роботодавець)?</a:t>
            </a:r>
            <a:r>
              <a:rPr b="1" i="0" lang="uk-UA" sz="800" u="none" cap="none" strike="noStrike">
                <a:solidFill>
                  <a:srgbClr val="585858"/>
                </a:solidFill>
                <a:latin typeface="Arial"/>
                <a:ea typeface="Arial"/>
                <a:cs typeface="Arial"/>
                <a:sym typeface="Arial"/>
              </a:rPr>
              <a:t> 17.8.1. </a:t>
            </a:r>
            <a:r>
              <a:rPr i="0" lang="uk-UA" sz="800" u="none" cap="none" strike="noStrike">
                <a:solidFill>
                  <a:srgbClr val="585858"/>
                </a:solidFill>
                <a:latin typeface="Arial"/>
                <a:ea typeface="Arial"/>
                <a:cs typeface="Arial"/>
                <a:sym typeface="Arial"/>
              </a:rPr>
              <a:t>Чи згодні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з таким твердженням: «Добровільне медичне страхування є важливою умовою для успішного розвитку медицини та медичних </a:t>
            </a:r>
            <a:endParaRPr/>
          </a:p>
          <a:p>
            <a:pPr indent="0" lvl="0" marL="180340" marR="0" rtl="0" algn="l">
              <a:spcBef>
                <a:spcPts val="0"/>
              </a:spcBef>
              <a:spcAft>
                <a:spcPts val="0"/>
              </a:spcAft>
              <a:buNone/>
            </a:pPr>
            <a:r>
              <a:rPr i="0" lang="uk-UA" sz="800" u="none" cap="none" strike="noStrike">
                <a:solidFill>
                  <a:srgbClr val="585858"/>
                </a:solidFill>
                <a:latin typeface="Arial"/>
                <a:ea typeface="Arial"/>
                <a:cs typeface="Arial"/>
                <a:sym typeface="Arial"/>
              </a:rPr>
              <a:t>закладів у місті». Оцініть рівень згоди за шкалою від 1 до 7, де 1 – абсолютно не згодні, 4 – нейтральна оцінка, 7 – повністю згодні.</a:t>
            </a:r>
            <a:endParaRPr/>
          </a:p>
        </p:txBody>
      </p:sp>
      <p:graphicFrame>
        <p:nvGraphicFramePr>
          <p:cNvPr id="893" name="Google Shape;893;p41"/>
          <p:cNvGraphicFramePr/>
          <p:nvPr/>
        </p:nvGraphicFramePr>
        <p:xfrm>
          <a:off x="9981840" y="2345441"/>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94" name="Google Shape;894;p41"/>
          <p:cNvSpPr txBox="1"/>
          <p:nvPr/>
        </p:nvSpPr>
        <p:spPr>
          <a:xfrm>
            <a:off x="6213988" y="1841831"/>
            <a:ext cx="5946878"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Задоволеність якістю медичної допомоги у закладах </a:t>
            </a:r>
            <a:r>
              <a:rPr b="1" i="0" lang="uk-UA" sz="1200" u="none" cap="none" strike="noStrike">
                <a:solidFill>
                  <a:srgbClr val="7F340D"/>
                </a:solidFill>
                <a:latin typeface="Arial"/>
                <a:ea typeface="Arial"/>
                <a:cs typeface="Arial"/>
                <a:sym typeface="Arial"/>
              </a:rPr>
              <a:t>(показано оцінки 6+7, де 7 - повністю задоволені)</a:t>
            </a:r>
            <a:endParaRPr/>
          </a:p>
        </p:txBody>
      </p:sp>
      <p:sp>
        <p:nvSpPr>
          <p:cNvPr id="895" name="Google Shape;895;p41"/>
          <p:cNvSpPr txBox="1"/>
          <p:nvPr/>
        </p:nvSpPr>
        <p:spPr>
          <a:xfrm>
            <a:off x="6213987" y="2445570"/>
            <a:ext cx="2838573" cy="28667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респондентів, які протягом останніх 12 місяців зверталися до медичних закладів</a:t>
            </a:r>
            <a:endParaRPr/>
          </a:p>
        </p:txBody>
      </p:sp>
      <p:graphicFrame>
        <p:nvGraphicFramePr>
          <p:cNvPr id="896" name="Google Shape;896;p41"/>
          <p:cNvGraphicFramePr/>
          <p:nvPr/>
        </p:nvGraphicFramePr>
        <p:xfrm>
          <a:off x="3567649" y="3412176"/>
          <a:ext cx="3000000" cy="3000000"/>
        </p:xfrm>
        <a:graphic>
          <a:graphicData uri="http://schemas.openxmlformats.org/drawingml/2006/table">
            <a:tbl>
              <a:tblPr>
                <a:noFill/>
                <a:tableStyleId>{41833894-ECA0-4AC7-BF9E-5B81B1FD25B9}</a:tableStyleId>
              </a:tblPr>
              <a:tblGrid>
                <a:gridCol w="1558375"/>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897" name="Google Shape;897;p41"/>
          <p:cNvGraphicFramePr/>
          <p:nvPr/>
        </p:nvGraphicFramePr>
        <p:xfrm>
          <a:off x="3562586" y="4223319"/>
          <a:ext cx="3000000" cy="3000000"/>
        </p:xfrm>
        <a:graphic>
          <a:graphicData uri="http://schemas.openxmlformats.org/drawingml/2006/table">
            <a:tbl>
              <a:tblPr>
                <a:noFill/>
                <a:tableStyleId>{41833894-ECA0-4AC7-BF9E-5B81B1FD25B9}</a:tableStyleId>
              </a:tblPr>
              <a:tblGrid>
                <a:gridCol w="1551425"/>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N=452; W2019 N=354</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898" name="Google Shape;898;p41"/>
          <p:cNvGraphicFramePr/>
          <p:nvPr/>
        </p:nvGraphicFramePr>
        <p:xfrm>
          <a:off x="3573109" y="5027023"/>
          <a:ext cx="3000000" cy="3000000"/>
        </p:xfrm>
        <a:graphic>
          <a:graphicData uri="http://schemas.openxmlformats.org/drawingml/2006/table">
            <a:tbl>
              <a:tblPr>
                <a:noFill/>
                <a:tableStyleId>{41833894-ECA0-4AC7-BF9E-5B81B1FD25B9}</a:tableStyleId>
              </a:tblPr>
              <a:tblGrid>
                <a:gridCol w="1551425"/>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899" name="Google Shape;899;p41"/>
          <p:cNvGraphicFramePr/>
          <p:nvPr/>
        </p:nvGraphicFramePr>
        <p:xfrm>
          <a:off x="3574583" y="5829691"/>
          <a:ext cx="3000000" cy="3000000"/>
        </p:xfrm>
        <a:graphic>
          <a:graphicData uri="http://schemas.openxmlformats.org/drawingml/2006/table">
            <a:tbl>
              <a:tblPr>
                <a:noFill/>
                <a:tableStyleId>{41833894-ECA0-4AC7-BF9E-5B81B1FD25B9}</a:tableStyleId>
              </a:tblPr>
              <a:tblGrid>
                <a:gridCol w="1551425"/>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900" name="Google Shape;900;p41"/>
          <p:cNvSpPr txBox="1"/>
          <p:nvPr/>
        </p:nvSpPr>
        <p:spPr>
          <a:xfrm>
            <a:off x="132736" y="2922934"/>
            <a:ext cx="1224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901" name="Google Shape;901;p41"/>
          <p:cNvSpPr txBox="1"/>
          <p:nvPr/>
        </p:nvSpPr>
        <p:spPr>
          <a:xfrm>
            <a:off x="132736" y="3640233"/>
            <a:ext cx="2104129"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респондентів, які протягом останніх 12 місяців потребували медичного огляду</a:t>
            </a:r>
            <a:endParaRPr/>
          </a:p>
        </p:txBody>
      </p:sp>
      <p:sp>
        <p:nvSpPr>
          <p:cNvPr id="902" name="Google Shape;902;p41"/>
          <p:cNvSpPr txBox="1"/>
          <p:nvPr/>
        </p:nvSpPr>
        <p:spPr>
          <a:xfrm>
            <a:off x="127816" y="4449624"/>
            <a:ext cx="1224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903" name="Google Shape;903;p41"/>
          <p:cNvSpPr txBox="1"/>
          <p:nvPr/>
        </p:nvSpPr>
        <p:spPr>
          <a:xfrm>
            <a:off x="127816" y="5249183"/>
            <a:ext cx="1224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graphicFrame>
        <p:nvGraphicFramePr>
          <p:cNvPr id="904" name="Google Shape;904;p41"/>
          <p:cNvGraphicFramePr/>
          <p:nvPr/>
        </p:nvGraphicFramePr>
        <p:xfrm>
          <a:off x="6213987" y="2756283"/>
          <a:ext cx="3000000" cy="3000000"/>
        </p:xfrm>
        <a:graphic>
          <a:graphicData uri="http://schemas.openxmlformats.org/drawingml/2006/table">
            <a:tbl>
              <a:tblPr>
                <a:noFill/>
                <a:tableStyleId>{C916CE79-FF01-4477-825F-D5C962966431}</a:tableStyleId>
              </a:tblPr>
              <a:tblGrid>
                <a:gridCol w="3742950"/>
                <a:gridCol w="2102325"/>
              </a:tblGrid>
              <a:tr h="45892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Комунальний центр первинної медико-санітарної допомоги</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458925">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Комунальний спеціалізований медичний заклад (лікарня)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905" name="Google Shape;905;p41"/>
          <p:cNvGraphicFramePr/>
          <p:nvPr/>
        </p:nvGraphicFramePr>
        <p:xfrm>
          <a:off x="9986824" y="2662907"/>
          <a:ext cx="1908000" cy="1073351"/>
        </p:xfrm>
        <a:graphic>
          <a:graphicData uri="http://schemas.openxmlformats.org/drawingml/2006/chart">
            <c:chart r:id="rId4"/>
          </a:graphicData>
        </a:graphic>
      </p:graphicFrame>
      <p:graphicFrame>
        <p:nvGraphicFramePr>
          <p:cNvPr id="906" name="Google Shape;906;p41"/>
          <p:cNvGraphicFramePr/>
          <p:nvPr/>
        </p:nvGraphicFramePr>
        <p:xfrm>
          <a:off x="11640375" y="2705441"/>
          <a:ext cx="3000000" cy="3000000"/>
        </p:xfrm>
        <a:graphic>
          <a:graphicData uri="http://schemas.openxmlformats.org/drawingml/2006/table">
            <a:tbl>
              <a:tblPr>
                <a:noFill/>
                <a:tableStyleId>{41833894-ECA0-4AC7-BF9E-5B81B1FD25B9}</a:tableStyleId>
              </a:tblPr>
              <a:tblGrid>
                <a:gridCol w="394950"/>
              </a:tblGrid>
              <a:tr h="515400">
                <a:tc>
                  <a:txBody>
                    <a:bodyPr/>
                    <a:lstStyle/>
                    <a:p>
                      <a:pPr indent="0" lvl="0" marL="0" marR="0" rtl="0" algn="ctr">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N=262</a:t>
                      </a:r>
                      <a:endParaRPr/>
                    </a:p>
                    <a:p>
                      <a:pPr indent="0" lvl="0" marL="0" marR="0" rtl="0" algn="ctr">
                        <a:lnSpc>
                          <a:spcPct val="100000"/>
                        </a:lnSpc>
                        <a:spcBef>
                          <a:spcPts val="0"/>
                        </a:spcBef>
                        <a:spcAft>
                          <a:spcPts val="0"/>
                        </a:spcAft>
                        <a:buClr>
                          <a:srgbClr val="000000"/>
                        </a:buClr>
                        <a:buSzPts val="600"/>
                        <a:buFont typeface="Arial"/>
                        <a:buNone/>
                      </a:pPr>
                      <a:r>
                        <a:t/>
                      </a:r>
                      <a:endParaRPr sz="6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N=361</a:t>
                      </a:r>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15400">
                <a:tc>
                  <a:txBody>
                    <a:bodyPr/>
                    <a:lstStyle/>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N=201</a:t>
                      </a:r>
                      <a:endParaRPr/>
                    </a:p>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N=361</a:t>
                      </a:r>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907" name="Google Shape;907;p41"/>
          <p:cNvGraphicFramePr/>
          <p:nvPr/>
        </p:nvGraphicFramePr>
        <p:xfrm>
          <a:off x="9981840" y="4535108"/>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908" name="Google Shape;908;p41"/>
          <p:cNvSpPr txBox="1"/>
          <p:nvPr/>
        </p:nvSpPr>
        <p:spPr>
          <a:xfrm>
            <a:off x="6213988" y="4031498"/>
            <a:ext cx="5946878"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Ставлення до добровільного медичного страхування </a:t>
            </a:r>
            <a:r>
              <a:rPr b="1" i="0" lang="uk-UA" sz="1200" u="none" cap="none" strike="noStrike">
                <a:solidFill>
                  <a:srgbClr val="7F340D"/>
                </a:solidFill>
                <a:latin typeface="Arial"/>
                <a:ea typeface="Arial"/>
                <a:cs typeface="Arial"/>
                <a:sym typeface="Arial"/>
              </a:rPr>
              <a:t>(показано оцінки 6+7, де 7 - повністю згодні)</a:t>
            </a:r>
            <a:endParaRPr/>
          </a:p>
        </p:txBody>
      </p:sp>
      <p:sp>
        <p:nvSpPr>
          <p:cNvPr id="909" name="Google Shape;909;p41"/>
          <p:cNvSpPr txBox="1"/>
          <p:nvPr/>
        </p:nvSpPr>
        <p:spPr>
          <a:xfrm>
            <a:off x="6213987" y="4635237"/>
            <a:ext cx="1152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graphicFrame>
        <p:nvGraphicFramePr>
          <p:cNvPr id="910" name="Google Shape;910;p41"/>
          <p:cNvGraphicFramePr/>
          <p:nvPr/>
        </p:nvGraphicFramePr>
        <p:xfrm>
          <a:off x="6213987" y="4945950"/>
          <a:ext cx="3000000" cy="3000000"/>
        </p:xfrm>
        <a:graphic>
          <a:graphicData uri="http://schemas.openxmlformats.org/drawingml/2006/table">
            <a:tbl>
              <a:tblPr>
                <a:noFill/>
                <a:tableStyleId>{C916CE79-FF01-4477-825F-D5C962966431}</a:tableStyleId>
              </a:tblPr>
              <a:tblGrid>
                <a:gridCol w="3742950"/>
                <a:gridCol w="2102325"/>
              </a:tblGrid>
              <a:tr h="6080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Згода з твердженням: «Добровільне медичне страхування є важливою умовою для успішного розвитку медицини та медичних закладів у місті»</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000000">
                          <a:alpha val="0"/>
                        </a:srgbClr>
                      </a:solidFill>
                      <a:prstDash val="solid"/>
                      <a:round/>
                      <a:headEnd len="sm" w="sm" type="none"/>
                      <a:tailEnd len="sm" w="sm" type="none"/>
                    </a:lnB>
                  </a:tcPr>
                </a:tc>
              </a:tr>
            </a:tbl>
          </a:graphicData>
        </a:graphic>
      </p:graphicFrame>
      <p:graphicFrame>
        <p:nvGraphicFramePr>
          <p:cNvPr id="911" name="Google Shape;911;p41"/>
          <p:cNvGraphicFramePr/>
          <p:nvPr/>
        </p:nvGraphicFramePr>
        <p:xfrm>
          <a:off x="9986824" y="4852574"/>
          <a:ext cx="1908000" cy="771477"/>
        </p:xfrm>
        <a:graphic>
          <a:graphicData uri="http://schemas.openxmlformats.org/drawingml/2006/chart">
            <c:chart r:id="rId5"/>
          </a:graphicData>
        </a:graphic>
      </p:graphicFrame>
      <p:graphicFrame>
        <p:nvGraphicFramePr>
          <p:cNvPr id="912" name="Google Shape;912;p41"/>
          <p:cNvGraphicFramePr/>
          <p:nvPr/>
        </p:nvGraphicFramePr>
        <p:xfrm>
          <a:off x="9928554" y="5587559"/>
          <a:ext cx="3000000" cy="3000000"/>
        </p:xfrm>
        <a:graphic>
          <a:graphicData uri="http://schemas.openxmlformats.org/drawingml/2006/table">
            <a:tbl>
              <a:tblPr>
                <a:noFill/>
                <a:tableStyleId>{41833894-ECA0-4AC7-BF9E-5B81B1FD25B9}</a:tableStyleId>
              </a:tblPr>
              <a:tblGrid>
                <a:gridCol w="1551425"/>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913" name="Google Shape;913;p41"/>
          <p:cNvSpPr txBox="1"/>
          <p:nvPr/>
        </p:nvSpPr>
        <p:spPr>
          <a:xfrm>
            <a:off x="59589" y="6393594"/>
            <a:ext cx="2939250" cy="20774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BAB4F"/>
              </a:buClr>
              <a:buSzPts val="700"/>
              <a:buFont typeface="Montserrat"/>
              <a:buNone/>
            </a:pPr>
            <a:r>
              <a:rPr lang="uk-UA" sz="700">
                <a:solidFill>
                  <a:srgbClr val="6BAB4F"/>
                </a:solidFill>
                <a:latin typeface="Montserrat"/>
                <a:ea typeface="Montserrat"/>
                <a:cs typeface="Montserrat"/>
                <a:sym typeface="Montserrat"/>
              </a:rPr>
              <a:t>€ </a:t>
            </a:r>
            <a:r>
              <a:rPr lang="uk-UA" sz="750">
                <a:solidFill>
                  <a:srgbClr val="7F7F7F"/>
                </a:solidFill>
                <a:latin typeface="Arial"/>
                <a:ea typeface="Arial"/>
                <a:cs typeface="Arial"/>
                <a:sym typeface="Arial"/>
              </a:rPr>
              <a:t>/</a:t>
            </a:r>
            <a:r>
              <a:rPr lang="uk-UA" sz="700">
                <a:solidFill>
                  <a:srgbClr val="6BAB4F"/>
                </a:solidFill>
                <a:latin typeface="Montserrat"/>
                <a:ea typeface="Montserrat"/>
                <a:cs typeface="Montserrat"/>
                <a:sym typeface="Montserrat"/>
              </a:rPr>
              <a:t> </a:t>
            </a:r>
            <a:r>
              <a:rPr lang="uk-UA" sz="700">
                <a:solidFill>
                  <a:srgbClr val="FF0000"/>
                </a:solidFill>
                <a:latin typeface="Montserrat"/>
                <a:ea typeface="Montserrat"/>
                <a:cs typeface="Montserrat"/>
                <a:sym typeface="Montserrat"/>
              </a:rPr>
              <a:t>€ </a:t>
            </a:r>
            <a:r>
              <a:rPr lang="uk-UA" sz="750">
                <a:solidFill>
                  <a:srgbClr val="7F7F7F"/>
                </a:solidFill>
                <a:latin typeface="Arial"/>
                <a:ea typeface="Arial"/>
                <a:cs typeface="Arial"/>
                <a:sym typeface="Arial"/>
              </a:rPr>
              <a:t>- Значимо вище / нижче до попередньої хвилі на рівні 90%</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42"/>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Громадська активність. Випадки дискримінації жінок у професійному житті</a:t>
            </a:r>
            <a:endParaRPr/>
          </a:p>
        </p:txBody>
      </p:sp>
      <p:sp>
        <p:nvSpPr>
          <p:cNvPr id="920" name="Google Shape;920;p42"/>
          <p:cNvSpPr txBox="1"/>
          <p:nvPr/>
        </p:nvSpPr>
        <p:spPr>
          <a:xfrm>
            <a:off x="314631" y="773164"/>
            <a:ext cx="11621201" cy="808556"/>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Громадська активність мешканців зросла у 2024 році порівняно до 2019 року за рахунок більшої залученості до волонтерства, громадських ініціатив із прибирання, підписання петицій до органів влади.  </a:t>
            </a:r>
            <a:endParaRPr/>
          </a:p>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Більша частка жінок, які працюють, повідомили про випадки дискримінації у їх професійному житті, що може свідчити про більшу готовність жінок відкрито говорити про такі випадки дискримінації.</a:t>
            </a:r>
            <a:endParaRPr/>
          </a:p>
        </p:txBody>
      </p:sp>
      <p:sp>
        <p:nvSpPr>
          <p:cNvPr id="921" name="Google Shape;921;p42"/>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922" name="Google Shape;922;p42"/>
          <p:cNvGraphicFramePr/>
          <p:nvPr/>
        </p:nvGraphicFramePr>
        <p:xfrm>
          <a:off x="4687965" y="6010152"/>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923" name="Google Shape;923;p42"/>
          <p:cNvGraphicFramePr/>
          <p:nvPr/>
        </p:nvGraphicFramePr>
        <p:xfrm>
          <a:off x="147484" y="2364951"/>
          <a:ext cx="3000000" cy="3000000"/>
        </p:xfrm>
        <a:graphic>
          <a:graphicData uri="http://schemas.openxmlformats.org/drawingml/2006/table">
            <a:tbl>
              <a:tblPr>
                <a:noFill/>
                <a:tableStyleId>{C916CE79-FF01-4477-825F-D5C962966431}</a:tableStyleId>
              </a:tblPr>
              <a:tblGrid>
                <a:gridCol w="4580350"/>
                <a:gridCol w="1908000"/>
              </a:tblGrid>
              <a:tr h="362850">
                <a:tc>
                  <a:txBody>
                    <a:bodyPr/>
                    <a:lstStyle/>
                    <a:p>
                      <a:pPr indent="0" lvl="0" marL="0" marR="0" rtl="0" algn="r">
                        <a:spcBef>
                          <a:spcPts val="0"/>
                        </a:spcBef>
                        <a:spcAft>
                          <a:spcPts val="0"/>
                        </a:spcAft>
                        <a:buNone/>
                      </a:pPr>
                      <a:r>
                        <a:rPr b="0" i="0" lang="uk-UA" sz="950" u="none" cap="none" strike="noStrike">
                          <a:solidFill>
                            <a:srgbClr val="000000"/>
                          </a:solidFill>
                          <a:latin typeface="Arial"/>
                          <a:ea typeface="Arial"/>
                          <a:cs typeface="Arial"/>
                          <a:sym typeface="Arial"/>
                        </a:rPr>
                        <a:t>Займались волонтерством </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362850">
                <a:tc>
                  <a:txBody>
                    <a:bodyPr/>
                    <a:lstStyle/>
                    <a:p>
                      <a:pPr indent="0" lvl="0" marL="0" marR="0" rtl="0" algn="r">
                        <a:spcBef>
                          <a:spcPts val="0"/>
                        </a:spcBef>
                        <a:spcAft>
                          <a:spcPts val="0"/>
                        </a:spcAft>
                        <a:buNone/>
                      </a:pPr>
                      <a:r>
                        <a:rPr b="0" i="0" lang="uk-UA" sz="950" u="none" cap="none" strike="noStrike">
                          <a:solidFill>
                            <a:srgbClr val="000000"/>
                          </a:solidFill>
                          <a:latin typeface="Arial"/>
                          <a:ea typeface="Arial"/>
                          <a:cs typeface="Arial"/>
                          <a:sym typeface="Arial"/>
                        </a:rPr>
                        <a:t>Брали участь у громадських ініціативах з прибирання вулиць, зелених зон, парків, ремонту під’їздів, інших місць громадського користування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62850">
                <a:tc>
                  <a:txBody>
                    <a:bodyPr/>
                    <a:lstStyle/>
                    <a:p>
                      <a:pPr indent="0" lvl="0" marL="0" marR="0" rtl="0" algn="r">
                        <a:spcBef>
                          <a:spcPts val="0"/>
                        </a:spcBef>
                        <a:spcAft>
                          <a:spcPts val="0"/>
                        </a:spcAft>
                        <a:buNone/>
                      </a:pPr>
                      <a:r>
                        <a:rPr b="0" i="0" lang="uk-UA" sz="950" u="none" cap="none" strike="noStrike">
                          <a:solidFill>
                            <a:srgbClr val="000000"/>
                          </a:solidFill>
                          <a:latin typeface="Arial"/>
                          <a:ea typeface="Arial"/>
                          <a:cs typeface="Arial"/>
                          <a:sym typeface="Arial"/>
                        </a:rPr>
                        <a:t>Підписували петицію до органів місцевої влади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62850">
                <a:tc>
                  <a:txBody>
                    <a:bodyPr/>
                    <a:lstStyle/>
                    <a:p>
                      <a:pPr indent="0" lvl="0" marL="0" marR="0" rtl="0" algn="r">
                        <a:spcBef>
                          <a:spcPts val="0"/>
                        </a:spcBef>
                        <a:spcAft>
                          <a:spcPts val="0"/>
                        </a:spcAft>
                        <a:buNone/>
                      </a:pPr>
                      <a:r>
                        <a:rPr b="0" i="0" lang="uk-UA" sz="950" u="none" cap="none" strike="noStrike">
                          <a:solidFill>
                            <a:srgbClr val="000000"/>
                          </a:solidFill>
                          <a:latin typeface="Arial"/>
                          <a:ea typeface="Arial"/>
                          <a:cs typeface="Arial"/>
                          <a:sym typeface="Arial"/>
                        </a:rPr>
                        <a:t>Звертались до органів місцевої влади (у тому числі через колл-центр або електронний портал) зі скаргою або пропозицією</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62850">
                <a:tc>
                  <a:txBody>
                    <a:bodyPr/>
                    <a:lstStyle/>
                    <a:p>
                      <a:pPr indent="0" lvl="0" marL="0" marR="0" rtl="0" algn="r">
                        <a:spcBef>
                          <a:spcPts val="0"/>
                        </a:spcBef>
                        <a:spcAft>
                          <a:spcPts val="0"/>
                        </a:spcAft>
                        <a:buNone/>
                      </a:pPr>
                      <a:r>
                        <a:rPr b="0" i="0" lang="uk-UA" sz="950" u="none" cap="none" strike="noStrike">
                          <a:solidFill>
                            <a:srgbClr val="000000"/>
                          </a:solidFill>
                          <a:latin typeface="Arial"/>
                          <a:ea typeface="Arial"/>
                          <a:cs typeface="Arial"/>
                          <a:sym typeface="Arial"/>
                        </a:rPr>
                        <a:t>Користувались послугами або допомогою волонтерських груп, центрів соціальної підтримки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62850">
                <a:tc>
                  <a:txBody>
                    <a:bodyPr/>
                    <a:lstStyle/>
                    <a:p>
                      <a:pPr indent="0" lvl="0" marL="0" marR="0" rtl="0" algn="r">
                        <a:spcBef>
                          <a:spcPts val="0"/>
                        </a:spcBef>
                        <a:spcAft>
                          <a:spcPts val="0"/>
                        </a:spcAft>
                        <a:buNone/>
                      </a:pPr>
                      <a:r>
                        <a:rPr b="0" i="0" lang="uk-UA" sz="950" u="none" cap="none" strike="noStrike">
                          <a:solidFill>
                            <a:srgbClr val="000000"/>
                          </a:solidFill>
                          <a:latin typeface="Arial"/>
                          <a:ea typeface="Arial"/>
                          <a:cs typeface="Arial"/>
                          <a:sym typeface="Arial"/>
                        </a:rPr>
                        <a:t>Брали участь у громадських обговореннях проектів нормативних документів міської ради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62850">
                <a:tc>
                  <a:txBody>
                    <a:bodyPr/>
                    <a:lstStyle/>
                    <a:p>
                      <a:pPr indent="0" lvl="0" marL="0" marR="0" rtl="0" algn="r">
                        <a:spcBef>
                          <a:spcPts val="0"/>
                        </a:spcBef>
                        <a:spcAft>
                          <a:spcPts val="0"/>
                        </a:spcAft>
                        <a:buNone/>
                      </a:pPr>
                      <a:r>
                        <a:rPr b="0" i="0" lang="uk-UA" sz="950" u="none" cap="none" strike="noStrike">
                          <a:solidFill>
                            <a:srgbClr val="000000"/>
                          </a:solidFill>
                          <a:latin typeface="Arial"/>
                          <a:ea typeface="Arial"/>
                          <a:cs typeface="Arial"/>
                          <a:sym typeface="Arial"/>
                        </a:rPr>
                        <a:t>Брали участь у розробці або впровадженні бюджету громадських ініціатив, інших громадських ініціативах, розробці петицій</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62850">
                <a:tc>
                  <a:txBody>
                    <a:bodyPr/>
                    <a:lstStyle/>
                    <a:p>
                      <a:pPr indent="0" lvl="0" marL="0" marR="0" rtl="0" algn="r">
                        <a:spcBef>
                          <a:spcPts val="0"/>
                        </a:spcBef>
                        <a:spcAft>
                          <a:spcPts val="0"/>
                        </a:spcAft>
                        <a:buNone/>
                      </a:pPr>
                      <a:r>
                        <a:rPr b="0" i="0" lang="uk-UA" sz="950" u="none" cap="none" strike="noStrike">
                          <a:solidFill>
                            <a:srgbClr val="000000"/>
                          </a:solidFill>
                          <a:latin typeface="Arial"/>
                          <a:ea typeface="Arial"/>
                          <a:cs typeface="Arial"/>
                          <a:sym typeface="Arial"/>
                        </a:rPr>
                        <a:t>Інше</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62850">
                <a:tc>
                  <a:txBody>
                    <a:bodyPr/>
                    <a:lstStyle/>
                    <a:p>
                      <a:pPr indent="0" lvl="0" marL="0" marR="0" rtl="0" algn="r">
                        <a:spcBef>
                          <a:spcPts val="0"/>
                        </a:spcBef>
                        <a:spcAft>
                          <a:spcPts val="0"/>
                        </a:spcAft>
                        <a:buNone/>
                      </a:pPr>
                      <a:r>
                        <a:rPr b="0" i="0" lang="uk-UA" sz="950" u="none" cap="none" strike="noStrike">
                          <a:solidFill>
                            <a:srgbClr val="000000"/>
                          </a:solidFill>
                          <a:latin typeface="Arial"/>
                          <a:ea typeface="Arial"/>
                          <a:cs typeface="Arial"/>
                          <a:sym typeface="Arial"/>
                        </a:rPr>
                        <a:t>Важко сказати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62850">
                <a:tc>
                  <a:txBody>
                    <a:bodyPr/>
                    <a:lstStyle/>
                    <a:p>
                      <a:pPr indent="0" lvl="0" marL="0" marR="0" rtl="0" algn="r">
                        <a:spcBef>
                          <a:spcPts val="0"/>
                        </a:spcBef>
                        <a:spcAft>
                          <a:spcPts val="0"/>
                        </a:spcAft>
                        <a:buNone/>
                      </a:pPr>
                      <a:r>
                        <a:rPr b="0" i="0" lang="uk-UA" sz="950" u="none" cap="none" strike="noStrike">
                          <a:solidFill>
                            <a:srgbClr val="000000"/>
                          </a:solidFill>
                          <a:latin typeface="Arial"/>
                          <a:ea typeface="Arial"/>
                          <a:cs typeface="Arial"/>
                          <a:sym typeface="Arial"/>
                        </a:rPr>
                        <a:t>Жодне з переліченого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924" name="Google Shape;924;p42"/>
          <p:cNvGraphicFramePr/>
          <p:nvPr/>
        </p:nvGraphicFramePr>
        <p:xfrm>
          <a:off x="4757708" y="2295415"/>
          <a:ext cx="1908000" cy="3741629"/>
        </p:xfrm>
        <a:graphic>
          <a:graphicData uri="http://schemas.openxmlformats.org/drawingml/2006/chart">
            <c:chart r:id="rId3"/>
          </a:graphicData>
        </a:graphic>
      </p:graphicFrame>
      <p:graphicFrame>
        <p:nvGraphicFramePr>
          <p:cNvPr id="925" name="Google Shape;925;p42"/>
          <p:cNvGraphicFramePr/>
          <p:nvPr/>
        </p:nvGraphicFramePr>
        <p:xfrm>
          <a:off x="4752724" y="2050470"/>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926" name="Google Shape;926;p42"/>
          <p:cNvSpPr txBox="1"/>
          <p:nvPr/>
        </p:nvSpPr>
        <p:spPr>
          <a:xfrm>
            <a:off x="147485" y="1590864"/>
            <a:ext cx="6469626"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Види громадської активності, якими займались протягом останніх 12 місяців</a:t>
            </a:r>
            <a:endParaRPr/>
          </a:p>
        </p:txBody>
      </p:sp>
      <p:sp>
        <p:nvSpPr>
          <p:cNvPr id="927" name="Google Shape;927;p42"/>
          <p:cNvSpPr txBox="1"/>
          <p:nvPr/>
        </p:nvSpPr>
        <p:spPr>
          <a:xfrm>
            <a:off x="192822" y="2189927"/>
            <a:ext cx="1440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928" name="Google Shape;928;p42"/>
          <p:cNvSpPr txBox="1"/>
          <p:nvPr/>
        </p:nvSpPr>
        <p:spPr>
          <a:xfrm>
            <a:off x="6312310" y="6337524"/>
            <a:ext cx="5493942" cy="461665"/>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19.1. </a:t>
            </a:r>
            <a:r>
              <a:rPr i="0" lang="uk-UA" sz="800" u="none" cap="none" strike="noStrike">
                <a:solidFill>
                  <a:srgbClr val="585858"/>
                </a:solidFill>
                <a:latin typeface="Arial"/>
                <a:ea typeface="Arial"/>
                <a:cs typeface="Arial"/>
                <a:sym typeface="Arial"/>
              </a:rPr>
              <a:t>Чи займались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такими видами діяльності протягом останніх 12 місяців? </a:t>
            </a:r>
            <a:r>
              <a:rPr b="1" i="0" lang="uk-UA" sz="800" u="none" cap="none" strike="noStrike">
                <a:solidFill>
                  <a:srgbClr val="585858"/>
                </a:solidFill>
                <a:latin typeface="Arial"/>
                <a:ea typeface="Arial"/>
                <a:cs typeface="Arial"/>
                <a:sym typeface="Arial"/>
              </a:rPr>
              <a:t>19.4.</a:t>
            </a:r>
            <a:r>
              <a:rPr i="0" lang="uk-UA" sz="800" u="none" cap="none" strike="noStrike">
                <a:solidFill>
                  <a:srgbClr val="585858"/>
                </a:solidFill>
                <a:latin typeface="Arial"/>
                <a:ea typeface="Arial"/>
                <a:cs typeface="Arial"/>
                <a:sym typeface="Arial"/>
              </a:rPr>
              <a:t> Чи були випадки у Вашому професійному житті, коли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відчували несправедливість на роботі через те, що Ви – жінка (цікаву і складну роботу віддають чоловікам, чоловіки отримують вищу платню та заохочення)?</a:t>
            </a:r>
            <a:endParaRPr/>
          </a:p>
        </p:txBody>
      </p:sp>
      <p:graphicFrame>
        <p:nvGraphicFramePr>
          <p:cNvPr id="929" name="Google Shape;929;p42"/>
          <p:cNvGraphicFramePr/>
          <p:nvPr/>
        </p:nvGraphicFramePr>
        <p:xfrm>
          <a:off x="9921072" y="2188125"/>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930" name="Google Shape;930;p42"/>
          <p:cNvSpPr txBox="1"/>
          <p:nvPr/>
        </p:nvSpPr>
        <p:spPr>
          <a:xfrm>
            <a:off x="7639664" y="1590864"/>
            <a:ext cx="4460433"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Випадки дискримінації жінок у професійному житті </a:t>
            </a:r>
            <a:r>
              <a:rPr b="1" i="0" lang="uk-UA" sz="1200" u="none" cap="none" strike="noStrike">
                <a:solidFill>
                  <a:srgbClr val="7F340D"/>
                </a:solidFill>
                <a:latin typeface="Arial"/>
                <a:ea typeface="Arial"/>
                <a:cs typeface="Arial"/>
                <a:sym typeface="Arial"/>
              </a:rPr>
              <a:t>(показано % «так»)</a:t>
            </a:r>
            <a:endParaRPr/>
          </a:p>
        </p:txBody>
      </p:sp>
      <p:sp>
        <p:nvSpPr>
          <p:cNvPr id="931" name="Google Shape;931;p42"/>
          <p:cNvSpPr txBox="1"/>
          <p:nvPr/>
        </p:nvSpPr>
        <p:spPr>
          <a:xfrm>
            <a:off x="7814872" y="2327582"/>
            <a:ext cx="1437283"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респондентів жінок, які працюють за наймом</a:t>
            </a:r>
            <a:endParaRPr i="1" sz="900">
              <a:solidFill>
                <a:srgbClr val="8E8581"/>
              </a:solidFill>
              <a:latin typeface="Play"/>
              <a:ea typeface="Play"/>
              <a:cs typeface="Play"/>
              <a:sym typeface="Play"/>
            </a:endParaRPr>
          </a:p>
        </p:txBody>
      </p:sp>
      <p:graphicFrame>
        <p:nvGraphicFramePr>
          <p:cNvPr id="932" name="Google Shape;932;p42"/>
          <p:cNvGraphicFramePr/>
          <p:nvPr/>
        </p:nvGraphicFramePr>
        <p:xfrm>
          <a:off x="7639665" y="2598967"/>
          <a:ext cx="3000000" cy="3000000"/>
        </p:xfrm>
        <a:graphic>
          <a:graphicData uri="http://schemas.openxmlformats.org/drawingml/2006/table">
            <a:tbl>
              <a:tblPr>
                <a:noFill/>
                <a:tableStyleId>{C916CE79-FF01-4477-825F-D5C962966431}</a:tableStyleId>
              </a:tblPr>
              <a:tblGrid>
                <a:gridCol w="2256500"/>
                <a:gridCol w="2102325"/>
              </a:tblGrid>
              <a:tr h="1257275">
                <a:tc>
                  <a:txBody>
                    <a:bodyPr/>
                    <a:lstStyle/>
                    <a:p>
                      <a:pPr indent="0" lvl="0" marL="0" marR="0" rtl="0" algn="r">
                        <a:lnSpc>
                          <a:spcPct val="100000"/>
                        </a:lnSpc>
                        <a:spcBef>
                          <a:spcPts val="0"/>
                        </a:spcBef>
                        <a:spcAft>
                          <a:spcPts val="0"/>
                        </a:spcAft>
                        <a:buNone/>
                      </a:pPr>
                      <a:r>
                        <a:rPr b="0" i="0" lang="uk-UA" sz="1100" u="none" cap="none" strike="noStrike">
                          <a:solidFill>
                            <a:srgbClr val="000000"/>
                          </a:solidFill>
                          <a:latin typeface="Arial"/>
                          <a:ea typeface="Arial"/>
                          <a:cs typeface="Arial"/>
                          <a:sym typeface="Arial"/>
                        </a:rPr>
                        <a:t>Наявність випадків у професійному житті, коли відчували несправедливість на роботі через те, що Ви – жінка</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000000">
                          <a:alpha val="0"/>
                        </a:srgbClr>
                      </a:solidFill>
                      <a:prstDash val="solid"/>
                      <a:round/>
                      <a:headEnd len="sm" w="sm" type="none"/>
                      <a:tailEnd len="sm" w="sm" type="none"/>
                    </a:lnB>
                  </a:tcPr>
                </a:tc>
              </a:tr>
            </a:tbl>
          </a:graphicData>
        </a:graphic>
      </p:graphicFrame>
      <p:graphicFrame>
        <p:nvGraphicFramePr>
          <p:cNvPr id="933" name="Google Shape;933;p42"/>
          <p:cNvGraphicFramePr/>
          <p:nvPr/>
        </p:nvGraphicFramePr>
        <p:xfrm>
          <a:off x="9926056" y="2505591"/>
          <a:ext cx="1908000" cy="1345492"/>
        </p:xfrm>
        <a:graphic>
          <a:graphicData uri="http://schemas.openxmlformats.org/drawingml/2006/chart">
            <c:chart r:id="rId4"/>
          </a:graphicData>
        </a:graphic>
      </p:graphicFrame>
      <p:graphicFrame>
        <p:nvGraphicFramePr>
          <p:cNvPr id="934" name="Google Shape;934;p42"/>
          <p:cNvGraphicFramePr/>
          <p:nvPr/>
        </p:nvGraphicFramePr>
        <p:xfrm>
          <a:off x="9867786" y="3889506"/>
          <a:ext cx="3000000" cy="3000000"/>
        </p:xfrm>
        <a:graphic>
          <a:graphicData uri="http://schemas.openxmlformats.org/drawingml/2006/table">
            <a:tbl>
              <a:tblPr>
                <a:noFill/>
                <a:tableStyleId>{41833894-ECA0-4AC7-BF9E-5B81B1FD25B9}</a:tableStyleId>
              </a:tblPr>
              <a:tblGrid>
                <a:gridCol w="1551425"/>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N=267; W2019 N=243</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935" name="Google Shape;935;p42"/>
          <p:cNvSpPr txBox="1"/>
          <p:nvPr/>
        </p:nvSpPr>
        <p:spPr>
          <a:xfrm>
            <a:off x="59589" y="6393594"/>
            <a:ext cx="2939250" cy="20774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BAB4F"/>
              </a:buClr>
              <a:buSzPts val="700"/>
              <a:buFont typeface="Montserrat"/>
              <a:buNone/>
            </a:pPr>
            <a:r>
              <a:rPr lang="uk-UA" sz="700">
                <a:solidFill>
                  <a:srgbClr val="6BAB4F"/>
                </a:solidFill>
                <a:latin typeface="Montserrat"/>
                <a:ea typeface="Montserrat"/>
                <a:cs typeface="Montserrat"/>
                <a:sym typeface="Montserrat"/>
              </a:rPr>
              <a:t>€ </a:t>
            </a:r>
            <a:r>
              <a:rPr lang="uk-UA" sz="750">
                <a:solidFill>
                  <a:srgbClr val="7F7F7F"/>
                </a:solidFill>
                <a:latin typeface="Arial"/>
                <a:ea typeface="Arial"/>
                <a:cs typeface="Arial"/>
                <a:sym typeface="Arial"/>
              </a:rPr>
              <a:t>/</a:t>
            </a:r>
            <a:r>
              <a:rPr lang="uk-UA" sz="700">
                <a:solidFill>
                  <a:srgbClr val="6BAB4F"/>
                </a:solidFill>
                <a:latin typeface="Montserrat"/>
                <a:ea typeface="Montserrat"/>
                <a:cs typeface="Montserrat"/>
                <a:sym typeface="Montserrat"/>
              </a:rPr>
              <a:t> </a:t>
            </a:r>
            <a:r>
              <a:rPr lang="uk-UA" sz="700">
                <a:solidFill>
                  <a:srgbClr val="FF0000"/>
                </a:solidFill>
                <a:latin typeface="Montserrat"/>
                <a:ea typeface="Montserrat"/>
                <a:cs typeface="Montserrat"/>
                <a:sym typeface="Montserrat"/>
              </a:rPr>
              <a:t>€ </a:t>
            </a:r>
            <a:r>
              <a:rPr lang="uk-UA" sz="750">
                <a:solidFill>
                  <a:srgbClr val="7F7F7F"/>
                </a:solidFill>
                <a:latin typeface="Arial"/>
                <a:ea typeface="Arial"/>
                <a:cs typeface="Arial"/>
                <a:sym typeface="Arial"/>
              </a:rPr>
              <a:t>- Значимо вище / нижче до попередньої хвилі на рівні 90%</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43"/>
          <p:cNvSpPr txBox="1"/>
          <p:nvPr>
            <p:ph type="title"/>
          </p:nvPr>
        </p:nvSpPr>
        <p:spPr>
          <a:xfrm>
            <a:off x="314631" y="109488"/>
            <a:ext cx="10461523" cy="58730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r>
              <a:rPr lang="uk-UA" sz="2400"/>
              <a:t>Поширеність випадків дискримінації, образ або упередженого ставлення за різними підставами</a:t>
            </a:r>
            <a:endParaRPr/>
          </a:p>
        </p:txBody>
      </p:sp>
      <p:sp>
        <p:nvSpPr>
          <p:cNvPr id="942" name="Google Shape;942;p43"/>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943" name="Google Shape;943;p43"/>
          <p:cNvGraphicFramePr/>
          <p:nvPr/>
        </p:nvGraphicFramePr>
        <p:xfrm>
          <a:off x="16933" y="2264931"/>
          <a:ext cx="3000000" cy="3000000"/>
        </p:xfrm>
        <a:graphic>
          <a:graphicData uri="http://schemas.openxmlformats.org/drawingml/2006/table">
            <a:tbl>
              <a:tblPr>
                <a:noFill/>
                <a:tableStyleId>{C916CE79-FF01-4477-825F-D5C962966431}</a:tableStyleId>
              </a:tblPr>
              <a:tblGrid>
                <a:gridCol w="3129400"/>
                <a:gridCol w="9032575"/>
              </a:tblGrid>
              <a:tr h="19727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Мови</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1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19727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Політичних поглядів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1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19727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Віку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1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19727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Рівня доходу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1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19727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Статі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1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19727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Релігії</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1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19727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Сімейного статусу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1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19727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Інвалідності або захворювання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1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19727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Місця проживання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1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19727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Статусу вимушено переміщеної особи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1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19727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Етнічного походження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1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19727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Сексуальної орієнтації</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1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944" name="Google Shape;944;p43"/>
          <p:cNvGraphicFramePr/>
          <p:nvPr/>
        </p:nvGraphicFramePr>
        <p:xfrm>
          <a:off x="3185086" y="2212245"/>
          <a:ext cx="1728000" cy="2448000"/>
        </p:xfrm>
        <a:graphic>
          <a:graphicData uri="http://schemas.openxmlformats.org/drawingml/2006/chart">
            <c:chart r:id="rId3"/>
          </a:graphicData>
        </a:graphic>
      </p:graphicFrame>
      <p:graphicFrame>
        <p:nvGraphicFramePr>
          <p:cNvPr id="945" name="Google Shape;945;p43"/>
          <p:cNvGraphicFramePr/>
          <p:nvPr/>
        </p:nvGraphicFramePr>
        <p:xfrm>
          <a:off x="3165986" y="1911122"/>
          <a:ext cx="3000000" cy="3000000"/>
        </p:xfrm>
        <a:graphic>
          <a:graphicData uri="http://schemas.openxmlformats.org/drawingml/2006/table">
            <a:tbl>
              <a:tblPr>
                <a:noFill/>
                <a:tableStyleId>{41833894-ECA0-4AC7-BF9E-5B81B1FD25B9}</a:tableStyleId>
              </a:tblPr>
              <a:tblGrid>
                <a:gridCol w="1795125"/>
                <a:gridCol w="1795125"/>
                <a:gridCol w="1795125"/>
                <a:gridCol w="1795125"/>
                <a:gridCol w="1795125"/>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Місто Вінниця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Села громади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Постійні мешканці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ВПО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946" name="Google Shape;946;p43"/>
          <p:cNvSpPr txBox="1"/>
          <p:nvPr/>
        </p:nvSpPr>
        <p:spPr>
          <a:xfrm>
            <a:off x="0" y="1556332"/>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600" u="none" cap="none" strike="noStrike">
                <a:solidFill>
                  <a:srgbClr val="7F340D"/>
                </a:solidFill>
                <a:latin typeface="Arial"/>
                <a:ea typeface="Arial"/>
                <a:cs typeface="Arial"/>
                <a:sym typeface="Arial"/>
              </a:rPr>
              <a:t>Випадки дискримінації, образ або упередженого ставлення, з якими стикались протягом останніх 12 місяців на підставі:</a:t>
            </a:r>
            <a:endParaRPr/>
          </a:p>
        </p:txBody>
      </p:sp>
      <p:graphicFrame>
        <p:nvGraphicFramePr>
          <p:cNvPr id="947" name="Google Shape;947;p43"/>
          <p:cNvGraphicFramePr/>
          <p:nvPr/>
        </p:nvGraphicFramePr>
        <p:xfrm>
          <a:off x="4973201" y="2215097"/>
          <a:ext cx="1728000" cy="2448000"/>
        </p:xfrm>
        <a:graphic>
          <a:graphicData uri="http://schemas.openxmlformats.org/drawingml/2006/chart">
            <c:chart r:id="rId4"/>
          </a:graphicData>
        </a:graphic>
      </p:graphicFrame>
      <p:graphicFrame>
        <p:nvGraphicFramePr>
          <p:cNvPr id="948" name="Google Shape;948;p43"/>
          <p:cNvGraphicFramePr/>
          <p:nvPr/>
        </p:nvGraphicFramePr>
        <p:xfrm>
          <a:off x="6762000" y="2209393"/>
          <a:ext cx="1728000" cy="2448000"/>
        </p:xfrm>
        <a:graphic>
          <a:graphicData uri="http://schemas.openxmlformats.org/drawingml/2006/chart">
            <c:chart r:id="rId5"/>
          </a:graphicData>
        </a:graphic>
      </p:graphicFrame>
      <p:graphicFrame>
        <p:nvGraphicFramePr>
          <p:cNvPr id="949" name="Google Shape;949;p43"/>
          <p:cNvGraphicFramePr/>
          <p:nvPr/>
        </p:nvGraphicFramePr>
        <p:xfrm>
          <a:off x="8550115" y="2212245"/>
          <a:ext cx="1728000" cy="2448000"/>
        </p:xfrm>
        <a:graphic>
          <a:graphicData uri="http://schemas.openxmlformats.org/drawingml/2006/chart">
            <c:chart r:id="rId6"/>
          </a:graphicData>
        </a:graphic>
      </p:graphicFrame>
      <p:graphicFrame>
        <p:nvGraphicFramePr>
          <p:cNvPr id="950" name="Google Shape;950;p43"/>
          <p:cNvGraphicFramePr/>
          <p:nvPr/>
        </p:nvGraphicFramePr>
        <p:xfrm>
          <a:off x="10350644" y="2209393"/>
          <a:ext cx="1728000" cy="2448000"/>
        </p:xfrm>
        <a:graphic>
          <a:graphicData uri="http://schemas.openxmlformats.org/drawingml/2006/chart">
            <c:chart r:id="rId7"/>
          </a:graphicData>
        </a:graphic>
      </p:graphicFrame>
      <p:cxnSp>
        <p:nvCxnSpPr>
          <p:cNvPr id="951" name="Google Shape;951;p43"/>
          <p:cNvCxnSpPr/>
          <p:nvPr/>
        </p:nvCxnSpPr>
        <p:spPr>
          <a:xfrm>
            <a:off x="8507894" y="1942268"/>
            <a:ext cx="0" cy="2916000"/>
          </a:xfrm>
          <a:prstGeom prst="straightConnector1">
            <a:avLst/>
          </a:prstGeom>
          <a:noFill/>
          <a:ln cap="flat" cmpd="sng" w="19050">
            <a:solidFill>
              <a:srgbClr val="A5A5A5"/>
            </a:solidFill>
            <a:prstDash val="dot"/>
            <a:miter lim="800000"/>
            <a:headEnd len="sm" w="sm" type="none"/>
            <a:tailEnd len="sm" w="sm" type="none"/>
          </a:ln>
        </p:spPr>
      </p:cxnSp>
      <p:sp>
        <p:nvSpPr>
          <p:cNvPr id="952" name="Google Shape;952;p43"/>
          <p:cNvSpPr txBox="1"/>
          <p:nvPr/>
        </p:nvSpPr>
        <p:spPr>
          <a:xfrm>
            <a:off x="59589" y="6389746"/>
            <a:ext cx="2232000" cy="21544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00000"/>
              </a:buClr>
              <a:buSzPts val="750"/>
              <a:buFont typeface="Arial"/>
              <a:buNone/>
            </a:pPr>
            <a:r>
              <a:rPr lang="uk-UA" sz="750">
                <a:solidFill>
                  <a:srgbClr val="C00000"/>
                </a:solidFill>
                <a:latin typeface="Arial"/>
                <a:ea typeface="Arial"/>
                <a:cs typeface="Arial"/>
                <a:sym typeface="Arial"/>
              </a:rPr>
              <a:t>(a) (b) </a:t>
            </a:r>
            <a:r>
              <a:rPr lang="uk-UA" sz="750">
                <a:solidFill>
                  <a:srgbClr val="7F7F7F"/>
                </a:solidFill>
                <a:latin typeface="Arial"/>
                <a:ea typeface="Arial"/>
                <a:cs typeface="Arial"/>
                <a:sym typeface="Arial"/>
              </a:rPr>
              <a:t>- Значимо вище між групами на рівні 90%</a:t>
            </a:r>
            <a:endParaRPr/>
          </a:p>
        </p:txBody>
      </p:sp>
      <p:sp>
        <p:nvSpPr>
          <p:cNvPr id="953" name="Google Shape;953;p43"/>
          <p:cNvSpPr txBox="1"/>
          <p:nvPr/>
        </p:nvSpPr>
        <p:spPr>
          <a:xfrm>
            <a:off x="5535562" y="6365313"/>
            <a:ext cx="6263148" cy="461665"/>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DSG 19.5. </a:t>
            </a:r>
            <a:r>
              <a:rPr i="0" lang="uk-UA" sz="800" u="none" cap="none" strike="noStrike">
                <a:solidFill>
                  <a:srgbClr val="585858"/>
                </a:solidFill>
                <a:latin typeface="Arial"/>
                <a:ea typeface="Arial"/>
                <a:cs typeface="Arial"/>
                <a:sym typeface="Arial"/>
              </a:rPr>
              <a:t>Скажіть, протягом останніх 12 місяців чи стикались Ви особисто з випадками дискримінації, образ або упередженого ставлення на підставі Ваших…? </a:t>
            </a:r>
            <a:r>
              <a:rPr b="1" i="0" lang="uk-UA" sz="800" u="none" cap="none" strike="noStrike">
                <a:solidFill>
                  <a:srgbClr val="585858"/>
                </a:solidFill>
                <a:latin typeface="Arial"/>
                <a:ea typeface="Arial"/>
                <a:cs typeface="Arial"/>
                <a:sym typeface="Arial"/>
              </a:rPr>
              <a:t>19.4.</a:t>
            </a:r>
            <a:r>
              <a:rPr i="0" lang="uk-UA" sz="800" u="none" cap="none" strike="noStrike">
                <a:solidFill>
                  <a:srgbClr val="585858"/>
                </a:solidFill>
                <a:latin typeface="Arial"/>
                <a:ea typeface="Arial"/>
                <a:cs typeface="Arial"/>
                <a:sym typeface="Arial"/>
              </a:rPr>
              <a:t> Чи були випадки у Вашому професійному житті, коли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відчували несправедливість на роботі через те, що Ви – жінка (цікаву і складну роботу віддають чоловікам, чоловіки отримують вищу платню та заохочення)? </a:t>
            </a:r>
            <a:endParaRPr/>
          </a:p>
        </p:txBody>
      </p:sp>
      <p:graphicFrame>
        <p:nvGraphicFramePr>
          <p:cNvPr id="954" name="Google Shape;954;p43"/>
          <p:cNvGraphicFramePr/>
          <p:nvPr/>
        </p:nvGraphicFramePr>
        <p:xfrm>
          <a:off x="3165985" y="4616525"/>
          <a:ext cx="3000000" cy="3000000"/>
        </p:xfrm>
        <a:graphic>
          <a:graphicData uri="http://schemas.openxmlformats.org/drawingml/2006/table">
            <a:tbl>
              <a:tblPr>
                <a:noFill/>
                <a:tableStyleId>{41833894-ECA0-4AC7-BF9E-5B81B1FD25B9}</a:tableStyleId>
              </a:tblPr>
              <a:tblGrid>
                <a:gridCol w="1782975"/>
                <a:gridCol w="1782975"/>
                <a:gridCol w="1782975"/>
                <a:gridCol w="1782975"/>
                <a:gridCol w="1782975"/>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N=817</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N=751</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N=66</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N=645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N=172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955" name="Google Shape;955;p43"/>
          <p:cNvSpPr txBox="1"/>
          <p:nvPr/>
        </p:nvSpPr>
        <p:spPr>
          <a:xfrm>
            <a:off x="88406" y="2019548"/>
            <a:ext cx="1044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956" name="Google Shape;956;p43"/>
          <p:cNvSpPr txBox="1"/>
          <p:nvPr/>
        </p:nvSpPr>
        <p:spPr>
          <a:xfrm>
            <a:off x="10795289" y="4023274"/>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graphicFrame>
        <p:nvGraphicFramePr>
          <p:cNvPr id="957" name="Google Shape;957;p43"/>
          <p:cNvGraphicFramePr/>
          <p:nvPr/>
        </p:nvGraphicFramePr>
        <p:xfrm>
          <a:off x="2235987" y="6136979"/>
          <a:ext cx="3000000" cy="3000000"/>
        </p:xfrm>
        <a:graphic>
          <a:graphicData uri="http://schemas.openxmlformats.org/drawingml/2006/table">
            <a:tbl>
              <a:tblPr>
                <a:noFill/>
                <a:tableStyleId>{41833894-ECA0-4AC7-BF9E-5B81B1FD25B9}</a:tableStyleId>
              </a:tblPr>
              <a:tblGrid>
                <a:gridCol w="1977750"/>
                <a:gridCol w="1977750"/>
                <a:gridCol w="1977750"/>
                <a:gridCol w="1977750"/>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N=267</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N=250</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N=17</a:t>
                      </a:r>
                      <a:r>
                        <a:rPr b="0" i="0" lang="uk-UA" sz="800" u="none" cap="none" strike="noStrike">
                          <a:solidFill>
                            <a:srgbClr val="FF0000"/>
                          </a:solidFill>
                          <a:latin typeface="Arial"/>
                          <a:ea typeface="Arial"/>
                          <a:cs typeface="Arial"/>
                          <a:sym typeface="Arial"/>
                        </a:rPr>
                        <a:t>*</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N=224</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N=43</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958" name="Google Shape;958;p43"/>
          <p:cNvGraphicFramePr/>
          <p:nvPr/>
        </p:nvGraphicFramePr>
        <p:xfrm>
          <a:off x="49161" y="5623466"/>
          <a:ext cx="3000000" cy="3000000"/>
        </p:xfrm>
        <a:graphic>
          <a:graphicData uri="http://schemas.openxmlformats.org/drawingml/2006/table">
            <a:tbl>
              <a:tblPr>
                <a:noFill/>
                <a:tableStyleId>{C916CE79-FF01-4477-825F-D5C962966431}</a:tableStyleId>
              </a:tblPr>
              <a:tblGrid>
                <a:gridCol w="2194375"/>
                <a:gridCol w="9918450"/>
              </a:tblGrid>
              <a:tr h="479375">
                <a:tc>
                  <a:txBody>
                    <a:bodyPr/>
                    <a:lstStyle/>
                    <a:p>
                      <a:pPr indent="0" lvl="0" marL="0" marR="0" rtl="0" algn="r">
                        <a:lnSpc>
                          <a:spcPct val="100000"/>
                        </a:lnSpc>
                        <a:spcBef>
                          <a:spcPts val="0"/>
                        </a:spcBef>
                        <a:spcAft>
                          <a:spcPts val="0"/>
                        </a:spcAft>
                        <a:buNone/>
                      </a:pPr>
                      <a:r>
                        <a:rPr b="0" i="0" lang="uk-UA" sz="900" u="none" cap="none" strike="noStrike">
                          <a:solidFill>
                            <a:srgbClr val="000000"/>
                          </a:solidFill>
                          <a:latin typeface="Arial"/>
                          <a:ea typeface="Arial"/>
                          <a:cs typeface="Arial"/>
                          <a:sym typeface="Arial"/>
                        </a:rPr>
                        <a:t>Наявність випадків у професійному житті, коли відчували несправедливість на роботі через те, що Ви – жінка</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985"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000000">
                          <a:alpha val="0"/>
                        </a:srgbClr>
                      </a:solidFill>
                      <a:prstDash val="solid"/>
                      <a:round/>
                      <a:headEnd len="sm" w="sm" type="none"/>
                      <a:tailEnd len="sm" w="sm" type="none"/>
                    </a:lnB>
                  </a:tcPr>
                </a:tc>
              </a:tr>
            </a:tbl>
          </a:graphicData>
        </a:graphic>
      </p:graphicFrame>
      <p:graphicFrame>
        <p:nvGraphicFramePr>
          <p:cNvPr id="959" name="Google Shape;959;p43"/>
          <p:cNvGraphicFramePr/>
          <p:nvPr/>
        </p:nvGraphicFramePr>
        <p:xfrm>
          <a:off x="2293082" y="5530092"/>
          <a:ext cx="1908000" cy="630471"/>
        </p:xfrm>
        <a:graphic>
          <a:graphicData uri="http://schemas.openxmlformats.org/drawingml/2006/chart">
            <c:chart r:id="rId8"/>
          </a:graphicData>
        </a:graphic>
      </p:graphicFrame>
      <p:graphicFrame>
        <p:nvGraphicFramePr>
          <p:cNvPr id="960" name="Google Shape;960;p43"/>
          <p:cNvGraphicFramePr/>
          <p:nvPr/>
        </p:nvGraphicFramePr>
        <p:xfrm>
          <a:off x="2268434" y="5249994"/>
          <a:ext cx="3000000" cy="3000000"/>
        </p:xfrm>
        <a:graphic>
          <a:graphicData uri="http://schemas.openxmlformats.org/drawingml/2006/table">
            <a:tbl>
              <a:tblPr>
                <a:noFill/>
                <a:tableStyleId>{41833894-ECA0-4AC7-BF9E-5B81B1FD25B9}</a:tableStyleId>
              </a:tblPr>
              <a:tblGrid>
                <a:gridCol w="1971250"/>
                <a:gridCol w="1971250"/>
                <a:gridCol w="1971250"/>
                <a:gridCol w="1971250"/>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Місто Вінниця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Села громади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Постійні мешканці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ВПО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961" name="Google Shape;961;p43"/>
          <p:cNvSpPr txBox="1"/>
          <p:nvPr/>
        </p:nvSpPr>
        <p:spPr>
          <a:xfrm>
            <a:off x="1" y="4954830"/>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Наявність випадків у професійному житті, коли відчували несправедливість на роботі через те, що Ви – жінка</a:t>
            </a:r>
            <a:endParaRPr/>
          </a:p>
        </p:txBody>
      </p:sp>
      <p:cxnSp>
        <p:nvCxnSpPr>
          <p:cNvPr id="962" name="Google Shape;962;p43"/>
          <p:cNvCxnSpPr/>
          <p:nvPr/>
        </p:nvCxnSpPr>
        <p:spPr>
          <a:xfrm>
            <a:off x="8156662" y="5251645"/>
            <a:ext cx="0" cy="1044000"/>
          </a:xfrm>
          <a:prstGeom prst="straightConnector1">
            <a:avLst/>
          </a:prstGeom>
          <a:noFill/>
          <a:ln cap="flat" cmpd="sng" w="19050">
            <a:solidFill>
              <a:srgbClr val="A5A5A5"/>
            </a:solidFill>
            <a:prstDash val="dot"/>
            <a:miter lim="800000"/>
            <a:headEnd len="sm" w="sm" type="none"/>
            <a:tailEnd len="sm" w="sm" type="none"/>
          </a:ln>
        </p:spPr>
      </p:cxnSp>
      <p:sp>
        <p:nvSpPr>
          <p:cNvPr id="963" name="Google Shape;963;p43"/>
          <p:cNvSpPr txBox="1"/>
          <p:nvPr/>
        </p:nvSpPr>
        <p:spPr>
          <a:xfrm>
            <a:off x="86726" y="5328173"/>
            <a:ext cx="1378790"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респондентів жінок, які працюють за наймом</a:t>
            </a:r>
            <a:endParaRPr i="1" sz="900">
              <a:solidFill>
                <a:srgbClr val="8E8581"/>
              </a:solidFill>
              <a:latin typeface="Play"/>
              <a:ea typeface="Play"/>
              <a:cs typeface="Play"/>
              <a:sym typeface="Play"/>
            </a:endParaRPr>
          </a:p>
        </p:txBody>
      </p:sp>
      <p:graphicFrame>
        <p:nvGraphicFramePr>
          <p:cNvPr id="964" name="Google Shape;964;p43"/>
          <p:cNvGraphicFramePr/>
          <p:nvPr/>
        </p:nvGraphicFramePr>
        <p:xfrm>
          <a:off x="4261989" y="5530736"/>
          <a:ext cx="1908000" cy="630471"/>
        </p:xfrm>
        <a:graphic>
          <a:graphicData uri="http://schemas.openxmlformats.org/drawingml/2006/chart">
            <c:chart r:id="rId9"/>
          </a:graphicData>
        </a:graphic>
      </p:graphicFrame>
      <p:graphicFrame>
        <p:nvGraphicFramePr>
          <p:cNvPr id="965" name="Google Shape;965;p43"/>
          <p:cNvGraphicFramePr/>
          <p:nvPr/>
        </p:nvGraphicFramePr>
        <p:xfrm>
          <a:off x="6230896" y="5530052"/>
          <a:ext cx="1908000" cy="630471"/>
        </p:xfrm>
        <a:graphic>
          <a:graphicData uri="http://schemas.openxmlformats.org/drawingml/2006/chart">
            <c:chart r:id="rId10"/>
          </a:graphicData>
        </a:graphic>
      </p:graphicFrame>
      <p:graphicFrame>
        <p:nvGraphicFramePr>
          <p:cNvPr id="966" name="Google Shape;966;p43"/>
          <p:cNvGraphicFramePr/>
          <p:nvPr/>
        </p:nvGraphicFramePr>
        <p:xfrm>
          <a:off x="8209635" y="5530696"/>
          <a:ext cx="1908000" cy="630471"/>
        </p:xfrm>
        <a:graphic>
          <a:graphicData uri="http://schemas.openxmlformats.org/drawingml/2006/chart">
            <c:chart r:id="rId11"/>
          </a:graphicData>
        </a:graphic>
      </p:graphicFrame>
      <p:graphicFrame>
        <p:nvGraphicFramePr>
          <p:cNvPr id="967" name="Google Shape;967;p43"/>
          <p:cNvGraphicFramePr/>
          <p:nvPr/>
        </p:nvGraphicFramePr>
        <p:xfrm>
          <a:off x="10176394" y="5528897"/>
          <a:ext cx="1908000" cy="630471"/>
        </p:xfrm>
        <a:graphic>
          <a:graphicData uri="http://schemas.openxmlformats.org/drawingml/2006/chart">
            <c:chart r:id="rId12"/>
          </a:graphicData>
        </a:graphic>
      </p:graphicFrame>
      <p:graphicFrame>
        <p:nvGraphicFramePr>
          <p:cNvPr id="968" name="Google Shape;968;p43"/>
          <p:cNvGraphicFramePr/>
          <p:nvPr/>
        </p:nvGraphicFramePr>
        <p:xfrm>
          <a:off x="10776154" y="5276377"/>
          <a:ext cx="1302680" cy="291420"/>
        </p:xfrm>
        <a:graphic>
          <a:graphicData uri="http://schemas.openxmlformats.org/drawingml/2006/chart">
            <c:chart r:id="rId13"/>
          </a:graphicData>
        </a:graphic>
      </p:graphicFrame>
      <p:sp>
        <p:nvSpPr>
          <p:cNvPr id="969" name="Google Shape;969;p43"/>
          <p:cNvSpPr txBox="1"/>
          <p:nvPr/>
        </p:nvSpPr>
        <p:spPr>
          <a:xfrm>
            <a:off x="11438268" y="6257378"/>
            <a:ext cx="734496" cy="2077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uk-UA" sz="700">
                <a:solidFill>
                  <a:srgbClr val="FF0000"/>
                </a:solidFill>
                <a:latin typeface="Arial"/>
                <a:ea typeface="Arial"/>
                <a:cs typeface="Arial"/>
                <a:sym typeface="Arial"/>
              </a:rPr>
              <a:t>*</a:t>
            </a:r>
            <a:r>
              <a:rPr lang="uk-UA" sz="700">
                <a:solidFill>
                  <a:schemeClr val="dk1"/>
                </a:solidFill>
                <a:latin typeface="Arial"/>
                <a:ea typeface="Arial"/>
                <a:cs typeface="Arial"/>
                <a:sym typeface="Arial"/>
              </a:rPr>
              <a:t> </a:t>
            </a:r>
            <a:r>
              <a:rPr lang="uk-UA" sz="750">
                <a:solidFill>
                  <a:srgbClr val="7F7F7F"/>
                </a:solidFill>
                <a:latin typeface="Arial"/>
                <a:ea typeface="Arial"/>
                <a:cs typeface="Arial"/>
                <a:sym typeface="Arial"/>
              </a:rPr>
              <a:t>- мала база</a:t>
            </a:r>
            <a:endParaRPr/>
          </a:p>
        </p:txBody>
      </p:sp>
      <p:sp>
        <p:nvSpPr>
          <p:cNvPr id="970" name="Google Shape;970;p43"/>
          <p:cNvSpPr txBox="1"/>
          <p:nvPr/>
        </p:nvSpPr>
        <p:spPr>
          <a:xfrm>
            <a:off x="388375" y="725168"/>
            <a:ext cx="11462361" cy="894111"/>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Стикались з випадками дискримінації 19% усіх опитаних. Більше поширеними є випадки дискримінації за ознаками мови, політичних поглядів та віку. Серед ВПО 10% зазнавали дискримінації або упередженого ставлення через статус ВПО, 7% - через мову і 5% - через політичні погляди. </a:t>
            </a:r>
            <a:endParaRPr/>
          </a:p>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Кожна п’ята жінка, яка працює за наймом, стикалась з випадками дискримінації у професійному житті.</a:t>
            </a:r>
            <a:endParaRPr sz="1600">
              <a:solidFill>
                <a:schemeClr val="dk1"/>
              </a:solidFill>
              <a:latin typeface="Play"/>
              <a:ea typeface="Play"/>
              <a:cs typeface="Play"/>
              <a:sym typeface="Play"/>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44"/>
          <p:cNvSpPr txBox="1"/>
          <p:nvPr>
            <p:ph type="ctrTitle"/>
          </p:nvPr>
        </p:nvSpPr>
        <p:spPr>
          <a:xfrm>
            <a:off x="373624" y="2320413"/>
            <a:ext cx="11454582" cy="2310581"/>
          </a:xfrm>
          <a:prstGeom prst="rect">
            <a:avLst/>
          </a:prstGeom>
          <a:solidFill>
            <a:srgbClr val="7B98A1"/>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uk-UA" sz="4000">
                <a:solidFill>
                  <a:schemeClr val="lt1"/>
                </a:solidFill>
                <a:latin typeface="Arial"/>
                <a:ea typeface="Arial"/>
                <a:cs typeface="Arial"/>
                <a:sym typeface="Arial"/>
              </a:rPr>
              <a:t>Оцінка відкритості місцевої влади</a:t>
            </a:r>
            <a:endParaRPr sz="3600">
              <a:solidFill>
                <a:srgbClr val="FF0000"/>
              </a:solidFill>
              <a:latin typeface="Arial"/>
              <a:ea typeface="Arial"/>
              <a:cs typeface="Arial"/>
              <a:sym typeface="Arial"/>
            </a:endParaRPr>
          </a:p>
        </p:txBody>
      </p:sp>
      <p:sp>
        <p:nvSpPr>
          <p:cNvPr id="976" name="Google Shape;976;p44"/>
          <p:cNvSpPr txBox="1"/>
          <p:nvPr>
            <p:ph idx="1" type="subTitle"/>
          </p:nvPr>
        </p:nvSpPr>
        <p:spPr>
          <a:xfrm>
            <a:off x="167149" y="5801033"/>
            <a:ext cx="5574890" cy="9316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200"/>
              <a:buNone/>
            </a:pPr>
            <a:r>
              <a:rPr lang="uk-UA" sz="1200">
                <a:solidFill>
                  <a:schemeClr val="lt1"/>
                </a:solidFill>
              </a:rPr>
              <a:t>Контакт: Тетяна Ситник ​</a:t>
            </a:r>
            <a:endParaRPr/>
          </a:p>
          <a:p>
            <a:pPr indent="0" lvl="0" marL="0" rtl="0" algn="l">
              <a:lnSpc>
                <a:spcPct val="90000"/>
              </a:lnSpc>
              <a:spcBef>
                <a:spcPts val="600"/>
              </a:spcBef>
              <a:spcAft>
                <a:spcPts val="0"/>
              </a:spcAft>
              <a:buClr>
                <a:schemeClr val="lt1"/>
              </a:buClr>
              <a:buSzPts val="1200"/>
              <a:buNone/>
            </a:pPr>
            <a:r>
              <a:rPr lang="uk-UA" sz="1200">
                <a:solidFill>
                  <a:schemeClr val="lt1"/>
                </a:solidFill>
              </a:rPr>
              <a:t>Tetiana.Sytnyk@cbr.com.ua​</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45"/>
          <p:cNvSpPr txBox="1"/>
          <p:nvPr>
            <p:ph type="title"/>
          </p:nvPr>
        </p:nvSpPr>
        <p:spPr>
          <a:xfrm>
            <a:off x="314631" y="109488"/>
            <a:ext cx="10628672" cy="6672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Play"/>
              <a:buNone/>
            </a:pPr>
            <a:r>
              <a:rPr lang="uk-UA" sz="2400"/>
              <a:t>Рівень поінформованості про діяльність місцевої влади та оцінка її діяльності</a:t>
            </a:r>
            <a:endParaRPr/>
          </a:p>
        </p:txBody>
      </p:sp>
      <p:sp>
        <p:nvSpPr>
          <p:cNvPr id="983" name="Google Shape;983;p45"/>
          <p:cNvSpPr txBox="1"/>
          <p:nvPr/>
        </p:nvSpPr>
        <p:spPr>
          <a:xfrm>
            <a:off x="314631" y="773164"/>
            <a:ext cx="11621201" cy="1136273"/>
          </a:xfrm>
          <a:prstGeom prst="rect">
            <a:avLst/>
          </a:prstGeom>
          <a:noFill/>
          <a:ln>
            <a:noFill/>
          </a:ln>
        </p:spPr>
        <p:txBody>
          <a:bodyPr anchorCtr="0" anchor="ctr"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У 2024 році мешканці відчувають себе менше поінформованими про діяльність місцевої влади. Водночас сприйняття доступності інформації про послуги, які надає місцева влада, зросла. Ця суперечність може свідчити про невідповідність інформування актуальним потребам мешканців. Мешканці відзначають про покращення можливості поскаржитись на якість міських послуг в єдиний кол-центр. Водночас мешканці погіршили оцінку відкритості місцевої влади до обговорення пропозицій громади та швидкості реагування на скарги і запити. Також погіршилась оцінка відкритості інформації про використання земельних ресурсів та інших активів у місті.  </a:t>
            </a:r>
            <a:endParaRPr/>
          </a:p>
        </p:txBody>
      </p:sp>
      <p:sp>
        <p:nvSpPr>
          <p:cNvPr id="984" name="Google Shape;984;p45"/>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985" name="Google Shape;985;p45"/>
          <p:cNvGraphicFramePr/>
          <p:nvPr/>
        </p:nvGraphicFramePr>
        <p:xfrm>
          <a:off x="2385640" y="4755329"/>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986" name="Google Shape;986;p45"/>
          <p:cNvGraphicFramePr/>
          <p:nvPr/>
        </p:nvGraphicFramePr>
        <p:xfrm>
          <a:off x="2422537" y="2558992"/>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987" name="Google Shape;987;p45"/>
          <p:cNvSpPr txBox="1"/>
          <p:nvPr/>
        </p:nvSpPr>
        <p:spPr>
          <a:xfrm>
            <a:off x="88488" y="1940156"/>
            <a:ext cx="4615395"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Рівень поінформованості про діяльність місцевої влади</a:t>
            </a:r>
            <a:endParaRPr b="1" i="0" sz="1200" u="none" cap="none" strike="noStrike">
              <a:solidFill>
                <a:srgbClr val="7F340D"/>
              </a:solidFill>
              <a:latin typeface="Arial"/>
              <a:ea typeface="Arial"/>
              <a:cs typeface="Arial"/>
              <a:sym typeface="Arial"/>
            </a:endParaRPr>
          </a:p>
        </p:txBody>
      </p:sp>
      <p:sp>
        <p:nvSpPr>
          <p:cNvPr id="988" name="Google Shape;988;p45"/>
          <p:cNvSpPr txBox="1"/>
          <p:nvPr/>
        </p:nvSpPr>
        <p:spPr>
          <a:xfrm>
            <a:off x="62379" y="2669743"/>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989" name="Google Shape;989;p45"/>
          <p:cNvSpPr txBox="1"/>
          <p:nvPr/>
        </p:nvSpPr>
        <p:spPr>
          <a:xfrm>
            <a:off x="5358582" y="6373571"/>
            <a:ext cx="6388678" cy="461665"/>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5.2. </a:t>
            </a:r>
            <a:r>
              <a:rPr i="0" lang="uk-UA" sz="800" u="none" cap="none" strike="noStrike">
                <a:solidFill>
                  <a:srgbClr val="585858"/>
                </a:solidFill>
                <a:latin typeface="Arial"/>
                <a:ea typeface="Arial"/>
                <a:cs typeface="Arial"/>
                <a:sym typeface="Arial"/>
              </a:rPr>
              <a:t>Наскільки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поінформовані про діяльність міського голови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інниці, міської ради та її виконавчого комітету? Оцініть за шкалою від 1 до 7, де 1 – дуже погано, 4 – нейтральна оцінка, 7 – дуже добре. </a:t>
            </a:r>
            <a:r>
              <a:rPr b="1" i="0" lang="uk-UA" sz="800" u="none" cap="none" strike="noStrike">
                <a:solidFill>
                  <a:srgbClr val="585858"/>
                </a:solidFill>
                <a:latin typeface="Arial"/>
                <a:ea typeface="Arial"/>
                <a:cs typeface="Arial"/>
                <a:sym typeface="Arial"/>
              </a:rPr>
              <a:t>6.</a:t>
            </a:r>
            <a:r>
              <a:rPr b="1" lang="uk-UA" sz="800">
                <a:solidFill>
                  <a:srgbClr val="585858"/>
                </a:solidFill>
                <a:latin typeface="Arial"/>
                <a:ea typeface="Arial"/>
                <a:cs typeface="Arial"/>
                <a:sym typeface="Arial"/>
              </a:rPr>
              <a:t>2</a:t>
            </a:r>
            <a:r>
              <a:rPr b="1" i="0" lang="uk-UA" sz="800" u="none" cap="none" strike="noStrike">
                <a:solidFill>
                  <a:srgbClr val="585858"/>
                </a:solidFill>
                <a:latin typeface="Arial"/>
                <a:ea typeface="Arial"/>
                <a:cs typeface="Arial"/>
                <a:sym typeface="Arial"/>
              </a:rPr>
              <a:t>. </a:t>
            </a:r>
            <a:r>
              <a:rPr i="0" lang="uk-UA" sz="800" u="none" cap="none" strike="noStrike">
                <a:solidFill>
                  <a:srgbClr val="585858"/>
                </a:solidFill>
                <a:latin typeface="Arial"/>
                <a:ea typeface="Arial"/>
                <a:cs typeface="Arial"/>
                <a:sym typeface="Arial"/>
              </a:rPr>
              <a:t>Оцініть розвиток економіки громади. Наскільки Ви згодні з такими твердженнями. Оцініть за шкалою від 1 до 7, де 1 – абсолютно не згодні, 4 – нейтральна оцінка, 7 – повністю згодні</a:t>
            </a:r>
            <a:r>
              <a:rPr lang="uk-UA" sz="800">
                <a:solidFill>
                  <a:srgbClr val="585858"/>
                </a:solidFill>
                <a:latin typeface="Arial"/>
                <a:ea typeface="Arial"/>
                <a:cs typeface="Arial"/>
                <a:sym typeface="Arial"/>
              </a:rPr>
              <a:t>.</a:t>
            </a:r>
            <a:endParaRPr i="0" sz="800" u="none" cap="none" strike="noStrike">
              <a:solidFill>
                <a:srgbClr val="585858"/>
              </a:solidFill>
              <a:latin typeface="Arial"/>
              <a:ea typeface="Arial"/>
              <a:cs typeface="Arial"/>
              <a:sym typeface="Arial"/>
            </a:endParaRPr>
          </a:p>
        </p:txBody>
      </p:sp>
      <p:graphicFrame>
        <p:nvGraphicFramePr>
          <p:cNvPr id="990" name="Google Shape;990;p45"/>
          <p:cNvGraphicFramePr/>
          <p:nvPr/>
        </p:nvGraphicFramePr>
        <p:xfrm>
          <a:off x="9910064" y="6056555"/>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991" name="Google Shape;991;p45"/>
          <p:cNvGraphicFramePr/>
          <p:nvPr/>
        </p:nvGraphicFramePr>
        <p:xfrm>
          <a:off x="5791202" y="2933255"/>
          <a:ext cx="3000000" cy="3000000"/>
        </p:xfrm>
        <a:graphic>
          <a:graphicData uri="http://schemas.openxmlformats.org/drawingml/2006/table">
            <a:tbl>
              <a:tblPr>
                <a:noFill/>
                <a:tableStyleId>{C916CE79-FF01-4477-825F-D5C962966431}</a:tableStyleId>
              </a:tblPr>
              <a:tblGrid>
                <a:gridCol w="4175575"/>
                <a:gridCol w="2102325"/>
              </a:tblGrid>
              <a:tr h="622250">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Можливість поскаржитись на якість міських послуг в єдиний кол-центр</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622250">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Доступність інформації про послуги, які надає місцева влада жителям громади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622250">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Відкритість місцевої влади до обговорення пропозицій громади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622250">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Швидкість реагування міської влади на скарги і запити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622250">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Відкритість інформації про використання земельних ресурсів та інших активів у місті, зокрема через відкритість земельного і містобудівного кадастрів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992" name="Google Shape;992;p45"/>
          <p:cNvGraphicFramePr/>
          <p:nvPr/>
        </p:nvGraphicFramePr>
        <p:xfrm>
          <a:off x="9986824" y="2839878"/>
          <a:ext cx="1908000" cy="3258000"/>
        </p:xfrm>
        <a:graphic>
          <a:graphicData uri="http://schemas.openxmlformats.org/drawingml/2006/chart">
            <c:chart r:id="rId3"/>
          </a:graphicData>
        </a:graphic>
      </p:graphicFrame>
      <p:graphicFrame>
        <p:nvGraphicFramePr>
          <p:cNvPr id="993" name="Google Shape;993;p45"/>
          <p:cNvGraphicFramePr/>
          <p:nvPr/>
        </p:nvGraphicFramePr>
        <p:xfrm>
          <a:off x="9981840" y="2530286"/>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994" name="Google Shape;994;p45"/>
          <p:cNvSpPr txBox="1"/>
          <p:nvPr/>
        </p:nvSpPr>
        <p:spPr>
          <a:xfrm>
            <a:off x="5781367" y="1940156"/>
            <a:ext cx="6277897"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Оцінка відкритості місцевої влади </a:t>
            </a:r>
            <a:r>
              <a:rPr b="1" i="0" lang="uk-UA" sz="1200" u="none" cap="none" strike="noStrike">
                <a:solidFill>
                  <a:srgbClr val="7F340D"/>
                </a:solidFill>
                <a:latin typeface="Arial"/>
                <a:ea typeface="Arial"/>
                <a:cs typeface="Arial"/>
                <a:sym typeface="Arial"/>
              </a:rPr>
              <a:t>(показано оцінки 6+7, де 7 - дуже висока оцінка)</a:t>
            </a:r>
            <a:endParaRPr/>
          </a:p>
        </p:txBody>
      </p:sp>
      <p:sp>
        <p:nvSpPr>
          <p:cNvPr id="995" name="Google Shape;995;p45"/>
          <p:cNvSpPr txBox="1"/>
          <p:nvPr/>
        </p:nvSpPr>
        <p:spPr>
          <a:xfrm>
            <a:off x="5853574" y="2669743"/>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graphicFrame>
        <p:nvGraphicFramePr>
          <p:cNvPr id="996" name="Google Shape;996;p45"/>
          <p:cNvGraphicFramePr/>
          <p:nvPr/>
        </p:nvGraphicFramePr>
        <p:xfrm>
          <a:off x="88488" y="2937288"/>
          <a:ext cx="3000000" cy="3000000"/>
        </p:xfrm>
        <a:graphic>
          <a:graphicData uri="http://schemas.openxmlformats.org/drawingml/2006/table">
            <a:tbl>
              <a:tblPr>
                <a:noFill/>
                <a:tableStyleId>{C916CE79-FF01-4477-825F-D5C962966431}</a:tableStyleId>
              </a:tblPr>
              <a:tblGrid>
                <a:gridCol w="1838625"/>
                <a:gridCol w="383450"/>
                <a:gridCol w="2393300"/>
              </a:tblGrid>
              <a:tr h="1689000">
                <a:tc>
                  <a:txBody>
                    <a:bodyPr/>
                    <a:lstStyle/>
                    <a:p>
                      <a:pPr indent="0" lvl="0" marL="0" marR="0" rtl="0" algn="r">
                        <a:spcBef>
                          <a:spcPts val="0"/>
                        </a:spcBef>
                        <a:spcAft>
                          <a:spcPts val="0"/>
                        </a:spcAft>
                        <a:buNone/>
                      </a:pPr>
                      <a:r>
                        <a:rPr b="0" i="0" lang="uk-UA" sz="1100" u="none" cap="none" strike="noStrike">
                          <a:solidFill>
                            <a:srgbClr val="000000"/>
                          </a:solidFill>
                          <a:latin typeface="Arial"/>
                          <a:ea typeface="Arial"/>
                          <a:cs typeface="Arial"/>
                          <a:sym typeface="Arial"/>
                        </a:rPr>
                        <a:t>Рівень поінформованості про діяльність міського голови Вінниці, міської ради та її виконавчого комітету</a:t>
                      </a:r>
                      <a:endParaRPr b="0" i="0" sz="1100" u="none" cap="none" strike="noStrike">
                        <a:solidFill>
                          <a:srgbClr val="000000"/>
                        </a:solidFill>
                        <a:latin typeface="Arial"/>
                        <a:ea typeface="Arial"/>
                        <a:cs typeface="Arial"/>
                        <a:sym typeface="Arial"/>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uk-UA" sz="1000" u="none" cap="none" strike="noStrike">
                          <a:solidFill>
                            <a:srgbClr val="7F7F7F"/>
                          </a:solidFill>
                          <a:latin typeface="Arial"/>
                          <a:ea typeface="Arial"/>
                          <a:cs typeface="Arial"/>
                          <a:sym typeface="Arial"/>
                        </a:rPr>
                        <a:t>W2</a:t>
                      </a:r>
                      <a:endParaRPr/>
                    </a:p>
                    <a:p>
                      <a:pPr indent="0" lvl="0" marL="0" marR="0" rtl="0" algn="ctr">
                        <a:spcBef>
                          <a:spcPts val="0"/>
                        </a:spcBef>
                        <a:spcAft>
                          <a:spcPts val="0"/>
                        </a:spcAft>
                        <a:buNone/>
                      </a:pPr>
                      <a:r>
                        <a:t/>
                      </a:r>
                      <a:endParaRPr b="0" i="0" sz="1000" u="none" cap="none" strike="noStrike">
                        <a:solidFill>
                          <a:srgbClr val="7F7F7F"/>
                        </a:solidFill>
                        <a:latin typeface="Arial"/>
                        <a:ea typeface="Arial"/>
                        <a:cs typeface="Arial"/>
                        <a:sym typeface="Arial"/>
                      </a:endParaRPr>
                    </a:p>
                    <a:p>
                      <a:pPr indent="0" lvl="0" marL="0" marR="0" rtl="0" algn="ctr">
                        <a:spcBef>
                          <a:spcPts val="0"/>
                        </a:spcBef>
                        <a:spcAft>
                          <a:spcPts val="0"/>
                        </a:spcAft>
                        <a:buNone/>
                      </a:pPr>
                      <a:r>
                        <a:t/>
                      </a:r>
                      <a:endParaRPr b="0" i="0" sz="1000" u="none" cap="none" strike="noStrike">
                        <a:solidFill>
                          <a:srgbClr val="7F7F7F"/>
                        </a:solidFill>
                        <a:latin typeface="Arial"/>
                        <a:ea typeface="Arial"/>
                        <a:cs typeface="Arial"/>
                        <a:sym typeface="Arial"/>
                      </a:endParaRPr>
                    </a:p>
                    <a:p>
                      <a:pPr indent="0" lvl="0" marL="0" marR="0" rtl="0" algn="ctr">
                        <a:spcBef>
                          <a:spcPts val="0"/>
                        </a:spcBef>
                        <a:spcAft>
                          <a:spcPts val="0"/>
                        </a:spcAft>
                        <a:buNone/>
                      </a:pPr>
                      <a:r>
                        <a:t/>
                      </a:r>
                      <a:endParaRPr b="0" i="0" sz="1000" u="none" cap="none" strike="noStrike">
                        <a:solidFill>
                          <a:srgbClr val="7F7F7F"/>
                        </a:solidFill>
                        <a:latin typeface="Arial"/>
                        <a:ea typeface="Arial"/>
                        <a:cs typeface="Arial"/>
                        <a:sym typeface="Arial"/>
                      </a:endParaRPr>
                    </a:p>
                    <a:p>
                      <a:pPr indent="0" lvl="0" marL="0" marR="0" rtl="0" algn="ctr">
                        <a:spcBef>
                          <a:spcPts val="0"/>
                        </a:spcBef>
                        <a:spcAft>
                          <a:spcPts val="0"/>
                        </a:spcAft>
                        <a:buNone/>
                      </a:pPr>
                      <a:r>
                        <a:t/>
                      </a:r>
                      <a:endParaRPr b="0" i="0" sz="1000" u="none" cap="none" strike="noStrike">
                        <a:solidFill>
                          <a:srgbClr val="7F7F7F"/>
                        </a:solidFill>
                        <a:latin typeface="Arial"/>
                        <a:ea typeface="Arial"/>
                        <a:cs typeface="Arial"/>
                        <a:sym typeface="Arial"/>
                      </a:endParaRPr>
                    </a:p>
                    <a:p>
                      <a:pPr indent="0" lvl="0" marL="0" marR="0" rtl="0" algn="ctr">
                        <a:spcBef>
                          <a:spcPts val="0"/>
                        </a:spcBef>
                        <a:spcAft>
                          <a:spcPts val="0"/>
                        </a:spcAft>
                        <a:buNone/>
                      </a:pPr>
                      <a:r>
                        <a:t/>
                      </a:r>
                      <a:endParaRPr b="0" i="0" sz="1000" u="none" cap="none" strike="noStrike">
                        <a:solidFill>
                          <a:srgbClr val="7F7F7F"/>
                        </a:solidFill>
                        <a:latin typeface="Arial"/>
                        <a:ea typeface="Arial"/>
                        <a:cs typeface="Arial"/>
                        <a:sym typeface="Arial"/>
                      </a:endParaRPr>
                    </a:p>
                    <a:p>
                      <a:pPr indent="0" lvl="0" marL="0" marR="0" rtl="0" algn="ctr">
                        <a:spcBef>
                          <a:spcPts val="0"/>
                        </a:spcBef>
                        <a:spcAft>
                          <a:spcPts val="0"/>
                        </a:spcAft>
                        <a:buNone/>
                      </a:pPr>
                      <a:r>
                        <a:rPr b="0" i="0" lang="uk-UA" sz="1000" u="none" cap="none" strike="noStrike">
                          <a:solidFill>
                            <a:srgbClr val="7F7F7F"/>
                          </a:solidFill>
                          <a:latin typeface="Arial"/>
                          <a:ea typeface="Arial"/>
                          <a:cs typeface="Arial"/>
                          <a:sym typeface="Arial"/>
                        </a:rPr>
                        <a:t>W1</a:t>
                      </a:r>
                      <a:endParaRPr/>
                    </a:p>
                  </a:txBody>
                  <a:tcPr marT="4625" marB="0" marR="4625" marL="4625" anchor="ctr">
                    <a:lnL cap="flat" cmpd="sng" w="9525">
                      <a:solidFill>
                        <a:srgbClr val="A5A5A5"/>
                      </a:solidFill>
                      <a:prstDash val="lgDash"/>
                      <a:round/>
                      <a:headEnd len="sm" w="sm" type="none"/>
                      <a:tailEnd len="sm" w="sm" type="none"/>
                    </a:lnL>
                    <a:lnR cap="flat" cmpd="sng" w="9525">
                      <a:solidFill>
                        <a:srgbClr val="A5A5A5"/>
                      </a:solidFill>
                      <a:prstDash val="lgDash"/>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000000">
                          <a:alpha val="0"/>
                        </a:srgbClr>
                      </a:solidFill>
                      <a:prstDash val="solid"/>
                      <a:round/>
                      <a:headEnd len="sm" w="sm" type="none"/>
                      <a:tailEnd len="sm" w="sm" type="none"/>
                    </a:lnB>
                  </a:tcPr>
                </a:tc>
              </a:tr>
            </a:tbl>
          </a:graphicData>
        </a:graphic>
      </p:graphicFrame>
      <p:graphicFrame>
        <p:nvGraphicFramePr>
          <p:cNvPr id="997" name="Google Shape;997;p45"/>
          <p:cNvGraphicFramePr/>
          <p:nvPr/>
        </p:nvGraphicFramePr>
        <p:xfrm>
          <a:off x="2389236" y="3019332"/>
          <a:ext cx="2199494" cy="630471"/>
        </p:xfrm>
        <a:graphic>
          <a:graphicData uri="http://schemas.openxmlformats.org/drawingml/2006/chart">
            <c:chart r:id="rId4"/>
          </a:graphicData>
        </a:graphic>
      </p:graphicFrame>
      <p:graphicFrame>
        <p:nvGraphicFramePr>
          <p:cNvPr id="998" name="Google Shape;998;p45"/>
          <p:cNvGraphicFramePr/>
          <p:nvPr/>
        </p:nvGraphicFramePr>
        <p:xfrm>
          <a:off x="71033" y="4491300"/>
          <a:ext cx="1977743" cy="849833"/>
        </p:xfrm>
        <a:graphic>
          <a:graphicData uri="http://schemas.openxmlformats.org/drawingml/2006/chart">
            <c:chart r:id="rId5"/>
          </a:graphicData>
        </a:graphic>
      </p:graphicFrame>
      <p:graphicFrame>
        <p:nvGraphicFramePr>
          <p:cNvPr id="999" name="Google Shape;999;p45"/>
          <p:cNvGraphicFramePr/>
          <p:nvPr/>
        </p:nvGraphicFramePr>
        <p:xfrm>
          <a:off x="2387887" y="3921412"/>
          <a:ext cx="2199494" cy="630471"/>
        </p:xfrm>
        <a:graphic>
          <a:graphicData uri="http://schemas.openxmlformats.org/drawingml/2006/chart">
            <c:chart r:id="rId6"/>
          </a:graphicData>
        </a:graphic>
      </p:graphicFrame>
      <p:sp>
        <p:nvSpPr>
          <p:cNvPr id="1000" name="Google Shape;1000;p45"/>
          <p:cNvSpPr txBox="1"/>
          <p:nvPr/>
        </p:nvSpPr>
        <p:spPr>
          <a:xfrm>
            <a:off x="59589" y="6393594"/>
            <a:ext cx="2939250" cy="20774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BAB4F"/>
              </a:buClr>
              <a:buSzPts val="700"/>
              <a:buFont typeface="Montserrat"/>
              <a:buNone/>
            </a:pPr>
            <a:r>
              <a:rPr lang="uk-UA" sz="700">
                <a:solidFill>
                  <a:srgbClr val="6BAB4F"/>
                </a:solidFill>
                <a:latin typeface="Montserrat"/>
                <a:ea typeface="Montserrat"/>
                <a:cs typeface="Montserrat"/>
                <a:sym typeface="Montserrat"/>
              </a:rPr>
              <a:t>€ </a:t>
            </a:r>
            <a:r>
              <a:rPr lang="uk-UA" sz="750">
                <a:solidFill>
                  <a:srgbClr val="7F7F7F"/>
                </a:solidFill>
                <a:latin typeface="Arial"/>
                <a:ea typeface="Arial"/>
                <a:cs typeface="Arial"/>
                <a:sym typeface="Arial"/>
              </a:rPr>
              <a:t>/</a:t>
            </a:r>
            <a:r>
              <a:rPr lang="uk-UA" sz="700">
                <a:solidFill>
                  <a:srgbClr val="6BAB4F"/>
                </a:solidFill>
                <a:latin typeface="Montserrat"/>
                <a:ea typeface="Montserrat"/>
                <a:cs typeface="Montserrat"/>
                <a:sym typeface="Montserrat"/>
              </a:rPr>
              <a:t> </a:t>
            </a:r>
            <a:r>
              <a:rPr lang="uk-UA" sz="700">
                <a:solidFill>
                  <a:srgbClr val="FF0000"/>
                </a:solidFill>
                <a:latin typeface="Montserrat"/>
                <a:ea typeface="Montserrat"/>
                <a:cs typeface="Montserrat"/>
                <a:sym typeface="Montserrat"/>
              </a:rPr>
              <a:t>€ </a:t>
            </a:r>
            <a:r>
              <a:rPr lang="uk-UA" sz="750">
                <a:solidFill>
                  <a:srgbClr val="7F7F7F"/>
                </a:solidFill>
                <a:latin typeface="Arial"/>
                <a:ea typeface="Arial"/>
                <a:cs typeface="Arial"/>
                <a:sym typeface="Arial"/>
              </a:rPr>
              <a:t>- Значимо вище / нижче до попередньої хвилі на рівні 90%</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46"/>
          <p:cNvSpPr txBox="1"/>
          <p:nvPr>
            <p:ph type="title"/>
          </p:nvPr>
        </p:nvSpPr>
        <p:spPr>
          <a:xfrm>
            <a:off x="314631" y="109487"/>
            <a:ext cx="10461523" cy="67698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r>
              <a:rPr lang="uk-UA" sz="2400"/>
              <a:t>Рівень поінформованості про діяльність органів місцевого самоврядування та джерела інформації про розвиток громади і муніципальні ініціативи</a:t>
            </a:r>
            <a:endParaRPr/>
          </a:p>
        </p:txBody>
      </p:sp>
      <p:sp>
        <p:nvSpPr>
          <p:cNvPr id="1007" name="Google Shape;1007;p46"/>
          <p:cNvSpPr txBox="1"/>
          <p:nvPr/>
        </p:nvSpPr>
        <p:spPr>
          <a:xfrm>
            <a:off x="6695767" y="6355476"/>
            <a:ext cx="5051491" cy="461665"/>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5.2. </a:t>
            </a:r>
            <a:r>
              <a:rPr i="0" lang="uk-UA" sz="800" u="none" cap="none" strike="noStrike">
                <a:solidFill>
                  <a:srgbClr val="585858"/>
                </a:solidFill>
                <a:latin typeface="Arial"/>
                <a:ea typeface="Arial"/>
                <a:cs typeface="Arial"/>
                <a:sym typeface="Arial"/>
              </a:rPr>
              <a:t>Наскільки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поінформовані про діяльність міського голови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інниці, міської ради та її виконавчого комітету? Оцініть за шкалою від 1 до 7, де 1 – дуже погано, 4 – нейтральна оцінка, 7 – дуже добре. </a:t>
            </a:r>
            <a:endParaRPr/>
          </a:p>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5.3. </a:t>
            </a:r>
            <a:r>
              <a:rPr i="0" lang="uk-UA" sz="800" u="none" cap="none" strike="noStrike">
                <a:solidFill>
                  <a:srgbClr val="585858"/>
                </a:solidFill>
                <a:latin typeface="Arial"/>
                <a:ea typeface="Arial"/>
                <a:cs typeface="Arial"/>
                <a:sym typeface="Arial"/>
              </a:rPr>
              <a:t>З яких джерел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отримуєте інформацію про розвиток громади та муніципальні ініціативи?</a:t>
            </a:r>
            <a:endParaRPr/>
          </a:p>
        </p:txBody>
      </p:sp>
      <p:sp>
        <p:nvSpPr>
          <p:cNvPr id="1008" name="Google Shape;1008;p46"/>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1009" name="Google Shape;1009;p46"/>
          <p:cNvGraphicFramePr/>
          <p:nvPr/>
        </p:nvGraphicFramePr>
        <p:xfrm>
          <a:off x="2235987" y="2882737"/>
          <a:ext cx="3000000" cy="3000000"/>
        </p:xfrm>
        <a:graphic>
          <a:graphicData uri="http://schemas.openxmlformats.org/drawingml/2006/table">
            <a:tbl>
              <a:tblPr>
                <a:noFill/>
                <a:tableStyleId>{41833894-ECA0-4AC7-BF9E-5B81B1FD25B9}</a:tableStyleId>
              </a:tblPr>
              <a:tblGrid>
                <a:gridCol w="1977750"/>
                <a:gridCol w="1977750"/>
                <a:gridCol w="1977750"/>
                <a:gridCol w="1977750"/>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N=817</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N=751</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N=66</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N=645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N=172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010" name="Google Shape;1010;p46"/>
          <p:cNvGraphicFramePr/>
          <p:nvPr/>
        </p:nvGraphicFramePr>
        <p:xfrm>
          <a:off x="49161" y="2437804"/>
          <a:ext cx="3000000" cy="3000000"/>
        </p:xfrm>
        <a:graphic>
          <a:graphicData uri="http://schemas.openxmlformats.org/drawingml/2006/table">
            <a:tbl>
              <a:tblPr>
                <a:noFill/>
                <a:tableStyleId>{C916CE79-FF01-4477-825F-D5C962966431}</a:tableStyleId>
              </a:tblPr>
              <a:tblGrid>
                <a:gridCol w="2194375"/>
                <a:gridCol w="9918450"/>
              </a:tblGrid>
              <a:tr h="479375">
                <a:tc>
                  <a:txBody>
                    <a:bodyPr/>
                    <a:lstStyle/>
                    <a:p>
                      <a:pPr indent="0" lvl="0" marL="0" marR="0" rtl="0" algn="r">
                        <a:lnSpc>
                          <a:spcPct val="100000"/>
                        </a:lnSpc>
                        <a:spcBef>
                          <a:spcPts val="0"/>
                        </a:spcBef>
                        <a:spcAft>
                          <a:spcPts val="0"/>
                        </a:spcAft>
                        <a:buNone/>
                      </a:pPr>
                      <a:r>
                        <a:rPr b="0" i="0" lang="uk-UA" sz="970" u="none" cap="none" strike="noStrike">
                          <a:solidFill>
                            <a:srgbClr val="000000"/>
                          </a:solidFill>
                          <a:latin typeface="Arial"/>
                          <a:ea typeface="Arial"/>
                          <a:cs typeface="Arial"/>
                          <a:sym typeface="Arial"/>
                        </a:rPr>
                        <a:t>Рівень поінформованості про діяльність міського голови Вінниці, міської ради та її виконавчого комітету</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000000">
                          <a:alpha val="0"/>
                        </a:srgbClr>
                      </a:solidFill>
                      <a:prstDash val="solid"/>
                      <a:round/>
                      <a:headEnd len="sm" w="sm" type="none"/>
                      <a:tailEnd len="sm" w="sm" type="none"/>
                    </a:lnB>
                  </a:tcPr>
                </a:tc>
              </a:tr>
            </a:tbl>
          </a:graphicData>
        </a:graphic>
      </p:graphicFrame>
      <p:graphicFrame>
        <p:nvGraphicFramePr>
          <p:cNvPr id="1011" name="Google Shape;1011;p46"/>
          <p:cNvGraphicFramePr/>
          <p:nvPr/>
        </p:nvGraphicFramePr>
        <p:xfrm>
          <a:off x="2293082" y="2344430"/>
          <a:ext cx="1908000" cy="630471"/>
        </p:xfrm>
        <a:graphic>
          <a:graphicData uri="http://schemas.openxmlformats.org/drawingml/2006/chart">
            <c:chart r:id="rId3"/>
          </a:graphicData>
        </a:graphic>
      </p:graphicFrame>
      <p:graphicFrame>
        <p:nvGraphicFramePr>
          <p:cNvPr id="1012" name="Google Shape;1012;p46"/>
          <p:cNvGraphicFramePr/>
          <p:nvPr/>
        </p:nvGraphicFramePr>
        <p:xfrm>
          <a:off x="2268434" y="2034836"/>
          <a:ext cx="3000000" cy="3000000"/>
        </p:xfrm>
        <a:graphic>
          <a:graphicData uri="http://schemas.openxmlformats.org/drawingml/2006/table">
            <a:tbl>
              <a:tblPr>
                <a:noFill/>
                <a:tableStyleId>{41833894-ECA0-4AC7-BF9E-5B81B1FD25B9}</a:tableStyleId>
              </a:tblPr>
              <a:tblGrid>
                <a:gridCol w="1971250"/>
                <a:gridCol w="1971250"/>
                <a:gridCol w="1971250"/>
                <a:gridCol w="1971250"/>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Місто Вінниця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Села громади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Постійні мешканці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ВПО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013" name="Google Shape;1013;p46"/>
          <p:cNvSpPr txBox="1"/>
          <p:nvPr/>
        </p:nvSpPr>
        <p:spPr>
          <a:xfrm>
            <a:off x="1" y="1729840"/>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Рівень поінформованості про діяльність міського голови Вінниці, міської ради та її виконавчого комітету</a:t>
            </a:r>
            <a:endParaRPr/>
          </a:p>
        </p:txBody>
      </p:sp>
      <p:cxnSp>
        <p:nvCxnSpPr>
          <p:cNvPr id="1014" name="Google Shape;1014;p46"/>
          <p:cNvCxnSpPr/>
          <p:nvPr/>
        </p:nvCxnSpPr>
        <p:spPr>
          <a:xfrm>
            <a:off x="8156662" y="2065983"/>
            <a:ext cx="0" cy="1008000"/>
          </a:xfrm>
          <a:prstGeom prst="straightConnector1">
            <a:avLst/>
          </a:prstGeom>
          <a:noFill/>
          <a:ln cap="flat" cmpd="sng" w="19050">
            <a:solidFill>
              <a:srgbClr val="A5A5A5"/>
            </a:solidFill>
            <a:prstDash val="dot"/>
            <a:miter lim="800000"/>
            <a:headEnd len="sm" w="sm" type="none"/>
            <a:tailEnd len="sm" w="sm" type="none"/>
          </a:ln>
        </p:spPr>
      </p:cxnSp>
      <p:graphicFrame>
        <p:nvGraphicFramePr>
          <p:cNvPr id="1015" name="Google Shape;1015;p46"/>
          <p:cNvGraphicFramePr/>
          <p:nvPr/>
        </p:nvGraphicFramePr>
        <p:xfrm>
          <a:off x="3156155" y="6223715"/>
          <a:ext cx="3000000" cy="3000000"/>
        </p:xfrm>
        <a:graphic>
          <a:graphicData uri="http://schemas.openxmlformats.org/drawingml/2006/table">
            <a:tbl>
              <a:tblPr>
                <a:noFill/>
                <a:tableStyleId>{41833894-ECA0-4AC7-BF9E-5B81B1FD25B9}</a:tableStyleId>
              </a:tblPr>
              <a:tblGrid>
                <a:gridCol w="1793700"/>
                <a:gridCol w="1793700"/>
                <a:gridCol w="1793700"/>
                <a:gridCol w="1793700"/>
                <a:gridCol w="179370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N=817</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N=751</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N=66</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N=645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N=172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016" name="Google Shape;1016;p46"/>
          <p:cNvGraphicFramePr/>
          <p:nvPr/>
        </p:nvGraphicFramePr>
        <p:xfrm>
          <a:off x="49161" y="3916486"/>
          <a:ext cx="3000000" cy="3000000"/>
        </p:xfrm>
        <a:graphic>
          <a:graphicData uri="http://schemas.openxmlformats.org/drawingml/2006/table">
            <a:tbl>
              <a:tblPr>
                <a:noFill/>
                <a:tableStyleId>{C916CE79-FF01-4477-825F-D5C962966431}</a:tableStyleId>
              </a:tblPr>
              <a:tblGrid>
                <a:gridCol w="3165975"/>
                <a:gridCol w="8946825"/>
              </a:tblGrid>
              <a:tr h="211025">
                <a:tc>
                  <a:txBody>
                    <a:bodyPr/>
                    <a:lstStyle/>
                    <a:p>
                      <a:pPr indent="0" lvl="0" marL="0" marR="0" rtl="0" algn="r">
                        <a:spcBef>
                          <a:spcPts val="0"/>
                        </a:spcBef>
                        <a:spcAft>
                          <a:spcPts val="0"/>
                        </a:spcAft>
                        <a:buNone/>
                      </a:pPr>
                      <a:r>
                        <a:rPr b="0" i="0" lang="uk-UA" sz="910" u="none" cap="none" strike="noStrike">
                          <a:solidFill>
                            <a:srgbClr val="000000"/>
                          </a:solidFill>
                          <a:latin typeface="Arial"/>
                          <a:ea typeface="Arial"/>
                          <a:cs typeface="Arial"/>
                          <a:sym typeface="Arial"/>
                        </a:rPr>
                        <a:t>Соціальні мережі (Фейсбук, інші)</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211025">
                <a:tc>
                  <a:txBody>
                    <a:bodyPr/>
                    <a:lstStyle/>
                    <a:p>
                      <a:pPr indent="0" lvl="0" marL="0" marR="0" rtl="0" algn="r">
                        <a:spcBef>
                          <a:spcPts val="0"/>
                        </a:spcBef>
                        <a:spcAft>
                          <a:spcPts val="0"/>
                        </a:spcAft>
                        <a:buNone/>
                      </a:pPr>
                      <a:r>
                        <a:rPr b="0" i="0" lang="uk-UA" sz="910" u="none" cap="none" strike="noStrike">
                          <a:solidFill>
                            <a:srgbClr val="000000"/>
                          </a:solidFill>
                          <a:latin typeface="Arial"/>
                          <a:ea typeface="Arial"/>
                          <a:cs typeface="Arial"/>
                          <a:sym typeface="Arial"/>
                        </a:rPr>
                        <a:t>Різні Телеграм і Вайбер канали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11025">
                <a:tc>
                  <a:txBody>
                    <a:bodyPr/>
                    <a:lstStyle/>
                    <a:p>
                      <a:pPr indent="0" lvl="0" marL="0" marR="0" rtl="0" algn="r">
                        <a:spcBef>
                          <a:spcPts val="0"/>
                        </a:spcBef>
                        <a:spcAft>
                          <a:spcPts val="0"/>
                        </a:spcAft>
                        <a:buNone/>
                      </a:pPr>
                      <a:r>
                        <a:rPr b="0" i="0" lang="uk-UA" sz="910" u="none" cap="none" strike="noStrike">
                          <a:solidFill>
                            <a:srgbClr val="000000"/>
                          </a:solidFill>
                          <a:latin typeface="Arial"/>
                          <a:ea typeface="Arial"/>
                          <a:cs typeface="Arial"/>
                          <a:sym typeface="Arial"/>
                        </a:rPr>
                        <a:t>Офіційний Телеграм і Вайбер канал Вінницької міської ради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11025">
                <a:tc>
                  <a:txBody>
                    <a:bodyPr/>
                    <a:lstStyle/>
                    <a:p>
                      <a:pPr indent="0" lvl="0" marL="0" marR="0" rtl="0" algn="r">
                        <a:spcBef>
                          <a:spcPts val="0"/>
                        </a:spcBef>
                        <a:spcAft>
                          <a:spcPts val="0"/>
                        </a:spcAft>
                        <a:buNone/>
                      </a:pPr>
                      <a:r>
                        <a:rPr b="0" i="0" lang="uk-UA" sz="910" u="none" cap="none" strike="noStrike">
                          <a:solidFill>
                            <a:srgbClr val="000000"/>
                          </a:solidFill>
                          <a:latin typeface="Arial"/>
                          <a:ea typeface="Arial"/>
                          <a:cs typeface="Arial"/>
                          <a:sym typeface="Arial"/>
                        </a:rPr>
                        <a:t>Місцеві Інтернет-ресурси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11025">
                <a:tc>
                  <a:txBody>
                    <a:bodyPr/>
                    <a:lstStyle/>
                    <a:p>
                      <a:pPr indent="0" lvl="0" marL="0" marR="0" rtl="0" algn="r">
                        <a:spcBef>
                          <a:spcPts val="0"/>
                        </a:spcBef>
                        <a:spcAft>
                          <a:spcPts val="0"/>
                        </a:spcAft>
                        <a:buNone/>
                      </a:pPr>
                      <a:r>
                        <a:rPr b="0" i="0" lang="uk-UA" sz="910" u="none" cap="none" strike="noStrike">
                          <a:solidFill>
                            <a:srgbClr val="000000"/>
                          </a:solidFill>
                          <a:latin typeface="Arial"/>
                          <a:ea typeface="Arial"/>
                          <a:cs typeface="Arial"/>
                          <a:sym typeface="Arial"/>
                        </a:rPr>
                        <a:t>Від сусідів, колег, друзів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11025">
                <a:tc>
                  <a:txBody>
                    <a:bodyPr/>
                    <a:lstStyle/>
                    <a:p>
                      <a:pPr indent="0" lvl="0" marL="0" marR="0" rtl="0" algn="r">
                        <a:spcBef>
                          <a:spcPts val="0"/>
                        </a:spcBef>
                        <a:spcAft>
                          <a:spcPts val="0"/>
                        </a:spcAft>
                        <a:buNone/>
                      </a:pPr>
                      <a:r>
                        <a:rPr b="0" i="0" lang="uk-UA" sz="910" u="none" cap="none" strike="noStrike">
                          <a:solidFill>
                            <a:srgbClr val="000000"/>
                          </a:solidFill>
                          <a:latin typeface="Arial"/>
                          <a:ea typeface="Arial"/>
                          <a:cs typeface="Arial"/>
                          <a:sym typeface="Arial"/>
                        </a:rPr>
                        <a:t>Веб-сайт міської ради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11025">
                <a:tc>
                  <a:txBody>
                    <a:bodyPr/>
                    <a:lstStyle/>
                    <a:p>
                      <a:pPr indent="0" lvl="0" marL="0" marR="0" rtl="0" algn="r">
                        <a:spcBef>
                          <a:spcPts val="0"/>
                        </a:spcBef>
                        <a:spcAft>
                          <a:spcPts val="0"/>
                        </a:spcAft>
                        <a:buNone/>
                      </a:pPr>
                      <a:r>
                        <a:rPr b="0" i="0" lang="uk-UA" sz="910" u="none" cap="none" strike="noStrike">
                          <a:solidFill>
                            <a:srgbClr val="000000"/>
                          </a:solidFill>
                          <a:latin typeface="Arial"/>
                          <a:ea typeface="Arial"/>
                          <a:cs typeface="Arial"/>
                          <a:sym typeface="Arial"/>
                        </a:rPr>
                        <a:t>Місцеві телеканали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11025">
                <a:tc>
                  <a:txBody>
                    <a:bodyPr/>
                    <a:lstStyle/>
                    <a:p>
                      <a:pPr indent="0" lvl="0" marL="0" marR="0" rtl="0" algn="r">
                        <a:spcBef>
                          <a:spcPts val="0"/>
                        </a:spcBef>
                        <a:spcAft>
                          <a:spcPts val="0"/>
                        </a:spcAft>
                        <a:buNone/>
                      </a:pPr>
                      <a:r>
                        <a:rPr b="0" i="0" lang="uk-UA" sz="910" u="none" cap="none" strike="noStrike">
                          <a:solidFill>
                            <a:srgbClr val="000000"/>
                          </a:solidFill>
                          <a:latin typeface="Arial"/>
                          <a:ea typeface="Arial"/>
                          <a:cs typeface="Arial"/>
                          <a:sym typeface="Arial"/>
                        </a:rPr>
                        <a:t>Місцеве радіо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11025">
                <a:tc>
                  <a:txBody>
                    <a:bodyPr/>
                    <a:lstStyle/>
                    <a:p>
                      <a:pPr indent="0" lvl="0" marL="0" marR="0" rtl="0" algn="r">
                        <a:spcBef>
                          <a:spcPts val="0"/>
                        </a:spcBef>
                        <a:spcAft>
                          <a:spcPts val="0"/>
                        </a:spcAft>
                        <a:buNone/>
                      </a:pPr>
                      <a:r>
                        <a:rPr b="0" i="0" lang="uk-UA" sz="910" u="none" cap="none" strike="noStrike">
                          <a:solidFill>
                            <a:srgbClr val="000000"/>
                          </a:solidFill>
                          <a:latin typeface="Arial"/>
                          <a:ea typeface="Arial"/>
                          <a:cs typeface="Arial"/>
                          <a:sym typeface="Arial"/>
                        </a:rPr>
                        <a:t>Місцеві газети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11025">
                <a:tc>
                  <a:txBody>
                    <a:bodyPr/>
                    <a:lstStyle/>
                    <a:p>
                      <a:pPr indent="0" lvl="0" marL="0" marR="0" rtl="0" algn="r">
                        <a:spcBef>
                          <a:spcPts val="0"/>
                        </a:spcBef>
                        <a:spcAft>
                          <a:spcPts val="0"/>
                        </a:spcAft>
                        <a:buNone/>
                      </a:pPr>
                      <a:r>
                        <a:rPr b="0" i="0" lang="uk-UA" sz="910" u="none" cap="none" strike="noStrike">
                          <a:solidFill>
                            <a:srgbClr val="000000"/>
                          </a:solidFill>
                          <a:latin typeface="Arial"/>
                          <a:ea typeface="Arial"/>
                          <a:cs typeface="Arial"/>
                          <a:sym typeface="Arial"/>
                        </a:rPr>
                        <a:t>Інше</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11025">
                <a:tc>
                  <a:txBody>
                    <a:bodyPr/>
                    <a:lstStyle/>
                    <a:p>
                      <a:pPr indent="0" lvl="0" marL="0" marR="0" rtl="0" algn="r">
                        <a:spcBef>
                          <a:spcPts val="0"/>
                        </a:spcBef>
                        <a:spcAft>
                          <a:spcPts val="0"/>
                        </a:spcAft>
                        <a:buNone/>
                      </a:pPr>
                      <a:r>
                        <a:rPr b="0" i="0" lang="uk-UA" sz="910" u="none" cap="none" strike="noStrike">
                          <a:solidFill>
                            <a:srgbClr val="000000"/>
                          </a:solidFill>
                          <a:latin typeface="Arial"/>
                          <a:ea typeface="Arial"/>
                          <a:cs typeface="Arial"/>
                          <a:sym typeface="Arial"/>
                        </a:rPr>
                        <a:t>Жодне з переліченого, не цікавить така інформація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8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017" name="Google Shape;1017;p46"/>
          <p:cNvGraphicFramePr/>
          <p:nvPr/>
        </p:nvGraphicFramePr>
        <p:xfrm>
          <a:off x="3227139" y="3852607"/>
          <a:ext cx="1728000" cy="2422800"/>
        </p:xfrm>
        <a:graphic>
          <a:graphicData uri="http://schemas.openxmlformats.org/drawingml/2006/chart">
            <c:chart r:id="rId4"/>
          </a:graphicData>
        </a:graphic>
      </p:graphicFrame>
      <p:graphicFrame>
        <p:nvGraphicFramePr>
          <p:cNvPr id="1018" name="Google Shape;1018;p46"/>
          <p:cNvGraphicFramePr/>
          <p:nvPr/>
        </p:nvGraphicFramePr>
        <p:xfrm>
          <a:off x="3224980" y="3572509"/>
          <a:ext cx="3000000" cy="3000000"/>
        </p:xfrm>
        <a:graphic>
          <a:graphicData uri="http://schemas.openxmlformats.org/drawingml/2006/table">
            <a:tbl>
              <a:tblPr>
                <a:noFill/>
                <a:tableStyleId>{41833894-ECA0-4AC7-BF9E-5B81B1FD25B9}</a:tableStyleId>
              </a:tblPr>
              <a:tblGrid>
                <a:gridCol w="1779950"/>
                <a:gridCol w="1779950"/>
                <a:gridCol w="1779950"/>
                <a:gridCol w="1779950"/>
                <a:gridCol w="17799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Місто Вінниця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Села громади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Постійні мешканці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ВПО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019" name="Google Shape;1019;p46"/>
          <p:cNvSpPr txBox="1"/>
          <p:nvPr/>
        </p:nvSpPr>
        <p:spPr>
          <a:xfrm>
            <a:off x="1" y="3267513"/>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Джерела отримання інформації про розвиток громади та муніципальні ініціативи</a:t>
            </a:r>
            <a:endParaRPr/>
          </a:p>
        </p:txBody>
      </p:sp>
      <p:graphicFrame>
        <p:nvGraphicFramePr>
          <p:cNvPr id="1020" name="Google Shape;1020;p46"/>
          <p:cNvGraphicFramePr/>
          <p:nvPr/>
        </p:nvGraphicFramePr>
        <p:xfrm>
          <a:off x="5005422" y="3855459"/>
          <a:ext cx="1728000" cy="2422800"/>
        </p:xfrm>
        <a:graphic>
          <a:graphicData uri="http://schemas.openxmlformats.org/drawingml/2006/chart">
            <c:chart r:id="rId5"/>
          </a:graphicData>
        </a:graphic>
      </p:graphicFrame>
      <p:graphicFrame>
        <p:nvGraphicFramePr>
          <p:cNvPr id="1021" name="Google Shape;1021;p46"/>
          <p:cNvGraphicFramePr/>
          <p:nvPr/>
        </p:nvGraphicFramePr>
        <p:xfrm>
          <a:off x="6784390" y="3849755"/>
          <a:ext cx="1728000" cy="2422800"/>
        </p:xfrm>
        <a:graphic>
          <a:graphicData uri="http://schemas.openxmlformats.org/drawingml/2006/chart">
            <c:chart r:id="rId6"/>
          </a:graphicData>
        </a:graphic>
      </p:graphicFrame>
      <p:graphicFrame>
        <p:nvGraphicFramePr>
          <p:cNvPr id="1022" name="Google Shape;1022;p46"/>
          <p:cNvGraphicFramePr/>
          <p:nvPr/>
        </p:nvGraphicFramePr>
        <p:xfrm>
          <a:off x="8572505" y="3852607"/>
          <a:ext cx="1728000" cy="2422800"/>
        </p:xfrm>
        <a:graphic>
          <a:graphicData uri="http://schemas.openxmlformats.org/drawingml/2006/chart">
            <c:chart r:id="rId7"/>
          </a:graphicData>
        </a:graphic>
      </p:graphicFrame>
      <p:graphicFrame>
        <p:nvGraphicFramePr>
          <p:cNvPr id="1023" name="Google Shape;1023;p46"/>
          <p:cNvGraphicFramePr/>
          <p:nvPr/>
        </p:nvGraphicFramePr>
        <p:xfrm>
          <a:off x="10343538" y="3849755"/>
          <a:ext cx="1728000" cy="2422800"/>
        </p:xfrm>
        <a:graphic>
          <a:graphicData uri="http://schemas.openxmlformats.org/drawingml/2006/chart">
            <c:chart r:id="rId8"/>
          </a:graphicData>
        </a:graphic>
      </p:graphicFrame>
      <p:cxnSp>
        <p:nvCxnSpPr>
          <p:cNvPr id="1024" name="Google Shape;1024;p46"/>
          <p:cNvCxnSpPr/>
          <p:nvPr/>
        </p:nvCxnSpPr>
        <p:spPr>
          <a:xfrm>
            <a:off x="8520458" y="3662648"/>
            <a:ext cx="0" cy="2592000"/>
          </a:xfrm>
          <a:prstGeom prst="straightConnector1">
            <a:avLst/>
          </a:prstGeom>
          <a:noFill/>
          <a:ln cap="flat" cmpd="sng" w="19050">
            <a:solidFill>
              <a:srgbClr val="A5A5A5"/>
            </a:solidFill>
            <a:prstDash val="dot"/>
            <a:miter lim="800000"/>
            <a:headEnd len="sm" w="sm" type="none"/>
            <a:tailEnd len="sm" w="sm" type="none"/>
          </a:ln>
        </p:spPr>
      </p:cxnSp>
      <p:sp>
        <p:nvSpPr>
          <p:cNvPr id="1025" name="Google Shape;1025;p46"/>
          <p:cNvSpPr txBox="1"/>
          <p:nvPr/>
        </p:nvSpPr>
        <p:spPr>
          <a:xfrm>
            <a:off x="180218" y="2075121"/>
            <a:ext cx="1245459"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1026" name="Google Shape;1026;p46"/>
          <p:cNvSpPr txBox="1"/>
          <p:nvPr/>
        </p:nvSpPr>
        <p:spPr>
          <a:xfrm>
            <a:off x="67296" y="3711966"/>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1027" name="Google Shape;1027;p46"/>
          <p:cNvSpPr txBox="1"/>
          <p:nvPr/>
        </p:nvSpPr>
        <p:spPr>
          <a:xfrm>
            <a:off x="59589" y="6389746"/>
            <a:ext cx="2232000" cy="21544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00000"/>
              </a:buClr>
              <a:buSzPts val="750"/>
              <a:buFont typeface="Arial"/>
              <a:buNone/>
            </a:pPr>
            <a:r>
              <a:rPr lang="uk-UA" sz="750">
                <a:solidFill>
                  <a:srgbClr val="C00000"/>
                </a:solidFill>
                <a:latin typeface="Arial"/>
                <a:ea typeface="Arial"/>
                <a:cs typeface="Arial"/>
                <a:sym typeface="Arial"/>
              </a:rPr>
              <a:t>(a) (b) </a:t>
            </a:r>
            <a:r>
              <a:rPr lang="uk-UA" sz="750">
                <a:solidFill>
                  <a:srgbClr val="7F7F7F"/>
                </a:solidFill>
                <a:latin typeface="Arial"/>
                <a:ea typeface="Arial"/>
                <a:cs typeface="Arial"/>
                <a:sym typeface="Arial"/>
              </a:rPr>
              <a:t>- Значимо вище між групами на рівні 90%</a:t>
            </a:r>
            <a:endParaRPr/>
          </a:p>
        </p:txBody>
      </p:sp>
      <p:graphicFrame>
        <p:nvGraphicFramePr>
          <p:cNvPr id="1028" name="Google Shape;1028;p46"/>
          <p:cNvGraphicFramePr/>
          <p:nvPr/>
        </p:nvGraphicFramePr>
        <p:xfrm>
          <a:off x="4261989" y="2345074"/>
          <a:ext cx="1908000" cy="630471"/>
        </p:xfrm>
        <a:graphic>
          <a:graphicData uri="http://schemas.openxmlformats.org/drawingml/2006/chart">
            <c:chart r:id="rId9"/>
          </a:graphicData>
        </a:graphic>
      </p:graphicFrame>
      <p:graphicFrame>
        <p:nvGraphicFramePr>
          <p:cNvPr id="1029" name="Google Shape;1029;p46"/>
          <p:cNvGraphicFramePr/>
          <p:nvPr/>
        </p:nvGraphicFramePr>
        <p:xfrm>
          <a:off x="6230896" y="2344390"/>
          <a:ext cx="1908000" cy="630471"/>
        </p:xfrm>
        <a:graphic>
          <a:graphicData uri="http://schemas.openxmlformats.org/drawingml/2006/chart">
            <c:chart r:id="rId10"/>
          </a:graphicData>
        </a:graphic>
      </p:graphicFrame>
      <p:graphicFrame>
        <p:nvGraphicFramePr>
          <p:cNvPr id="1030" name="Google Shape;1030;p46"/>
          <p:cNvGraphicFramePr/>
          <p:nvPr/>
        </p:nvGraphicFramePr>
        <p:xfrm>
          <a:off x="8209635" y="2345034"/>
          <a:ext cx="1908000" cy="630471"/>
        </p:xfrm>
        <a:graphic>
          <a:graphicData uri="http://schemas.openxmlformats.org/drawingml/2006/chart">
            <c:chart r:id="rId11"/>
          </a:graphicData>
        </a:graphic>
      </p:graphicFrame>
      <p:graphicFrame>
        <p:nvGraphicFramePr>
          <p:cNvPr id="1031" name="Google Shape;1031;p46"/>
          <p:cNvGraphicFramePr/>
          <p:nvPr/>
        </p:nvGraphicFramePr>
        <p:xfrm>
          <a:off x="10176394" y="2343235"/>
          <a:ext cx="1908000" cy="630471"/>
        </p:xfrm>
        <a:graphic>
          <a:graphicData uri="http://schemas.openxmlformats.org/drawingml/2006/chart">
            <c:chart r:id="rId12"/>
          </a:graphicData>
        </a:graphic>
      </p:graphicFrame>
      <p:graphicFrame>
        <p:nvGraphicFramePr>
          <p:cNvPr id="1032" name="Google Shape;1032;p46"/>
          <p:cNvGraphicFramePr/>
          <p:nvPr/>
        </p:nvGraphicFramePr>
        <p:xfrm>
          <a:off x="6479458" y="1501139"/>
          <a:ext cx="5645245" cy="291420"/>
        </p:xfrm>
        <a:graphic>
          <a:graphicData uri="http://schemas.openxmlformats.org/drawingml/2006/chart">
            <c:chart r:id="rId13"/>
          </a:graphicData>
        </a:graphic>
      </p:graphicFrame>
      <p:sp>
        <p:nvSpPr>
          <p:cNvPr id="1033" name="Google Shape;1033;p46"/>
          <p:cNvSpPr txBox="1"/>
          <p:nvPr/>
        </p:nvSpPr>
        <p:spPr>
          <a:xfrm>
            <a:off x="7865720" y="2637113"/>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034" name="Google Shape;1034;p46"/>
          <p:cNvSpPr txBox="1"/>
          <p:nvPr/>
        </p:nvSpPr>
        <p:spPr>
          <a:xfrm>
            <a:off x="9113556" y="2563920"/>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35" name="Google Shape;1035;p46"/>
          <p:cNvSpPr txBox="1"/>
          <p:nvPr/>
        </p:nvSpPr>
        <p:spPr>
          <a:xfrm>
            <a:off x="8406735" y="2549677"/>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36" name="Google Shape;1036;p46"/>
          <p:cNvSpPr txBox="1"/>
          <p:nvPr/>
        </p:nvSpPr>
        <p:spPr>
          <a:xfrm>
            <a:off x="11555285" y="2554040"/>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037" name="Google Shape;1037;p46"/>
          <p:cNvSpPr txBox="1"/>
          <p:nvPr/>
        </p:nvSpPr>
        <p:spPr>
          <a:xfrm>
            <a:off x="11817231" y="2658660"/>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038" name="Google Shape;1038;p46"/>
          <p:cNvSpPr txBox="1"/>
          <p:nvPr/>
        </p:nvSpPr>
        <p:spPr>
          <a:xfrm>
            <a:off x="6114089" y="3912010"/>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39" name="Google Shape;1039;p46"/>
          <p:cNvSpPr txBox="1"/>
          <p:nvPr/>
        </p:nvSpPr>
        <p:spPr>
          <a:xfrm>
            <a:off x="5992727" y="4334889"/>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40" name="Google Shape;1040;p46"/>
          <p:cNvSpPr txBox="1"/>
          <p:nvPr/>
        </p:nvSpPr>
        <p:spPr>
          <a:xfrm>
            <a:off x="9673499" y="391977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41" name="Google Shape;1041;p46"/>
          <p:cNvSpPr txBox="1"/>
          <p:nvPr/>
        </p:nvSpPr>
        <p:spPr>
          <a:xfrm>
            <a:off x="9577424" y="4334058"/>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42" name="Google Shape;1042;p46"/>
          <p:cNvSpPr txBox="1"/>
          <p:nvPr/>
        </p:nvSpPr>
        <p:spPr>
          <a:xfrm>
            <a:off x="9017651" y="5600531"/>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43" name="Google Shape;1043;p46"/>
          <p:cNvSpPr txBox="1"/>
          <p:nvPr/>
        </p:nvSpPr>
        <p:spPr>
          <a:xfrm>
            <a:off x="7109165" y="6011173"/>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044" name="Google Shape;1044;p46"/>
          <p:cNvSpPr txBox="1"/>
          <p:nvPr/>
        </p:nvSpPr>
        <p:spPr>
          <a:xfrm>
            <a:off x="11363789" y="4762868"/>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045" name="Google Shape;1045;p46"/>
          <p:cNvSpPr txBox="1"/>
          <p:nvPr/>
        </p:nvSpPr>
        <p:spPr>
          <a:xfrm>
            <a:off x="10594490" y="6006820"/>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046" name="Google Shape;1046;p46"/>
          <p:cNvSpPr txBox="1"/>
          <p:nvPr/>
        </p:nvSpPr>
        <p:spPr>
          <a:xfrm>
            <a:off x="314631" y="794241"/>
            <a:ext cx="11353493" cy="766214"/>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Лише 12% усіх опитаних відчувають себе добре поінформованими про діяльність міської влади, 24% відповіли, що відчувають себе погано поінформованими. Головними джерелами інформації про розвиток громади є соціальні мережі, різні Телеграм і Вайбер канали, офіційні канали Вінницької міської ради, місцеві Інтернет-ресурси, сусіди і друзі. ВПО найбільше покладаються на інформацію від сусідів і друзів, і менше, ніж постійні мешканці, користуються офіційним каналом Вінницької міської ради.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47"/>
          <p:cNvSpPr txBox="1"/>
          <p:nvPr>
            <p:ph type="title"/>
          </p:nvPr>
        </p:nvSpPr>
        <p:spPr>
          <a:xfrm>
            <a:off x="314631" y="109489"/>
            <a:ext cx="10461523" cy="4333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Рівень знання про муніципальні ініціативи</a:t>
            </a:r>
            <a:endParaRPr/>
          </a:p>
        </p:txBody>
      </p:sp>
      <p:sp>
        <p:nvSpPr>
          <p:cNvPr id="1052" name="Google Shape;1052;p47"/>
          <p:cNvSpPr txBox="1"/>
          <p:nvPr/>
        </p:nvSpPr>
        <p:spPr>
          <a:xfrm>
            <a:off x="7796984" y="6491555"/>
            <a:ext cx="3950275" cy="338554"/>
          </a:xfrm>
          <a:prstGeom prst="rect">
            <a:avLst/>
          </a:prstGeom>
          <a:noFill/>
          <a:ln>
            <a:noFill/>
          </a:ln>
        </p:spPr>
        <p:txBody>
          <a:bodyPr anchorCtr="0" anchor="t" bIns="45700" lIns="91425" spcFirstLastPara="1" rIns="91425" wrap="square" tIns="45700">
            <a:spAutoFit/>
          </a:bodyPr>
          <a:lstStyle/>
          <a:p>
            <a:pPr indent="0" lvl="0" marL="180340" marR="0" rtl="0" algn="l">
              <a:lnSpc>
                <a:spcPct val="100000"/>
              </a:lnSpc>
              <a:spcBef>
                <a:spcPts val="0"/>
              </a:spcBef>
              <a:spcAft>
                <a:spcPts val="0"/>
              </a:spcAft>
              <a:buClr>
                <a:srgbClr val="585858"/>
              </a:buClr>
              <a:buSzPts val="800"/>
              <a:buFont typeface="Arial"/>
              <a:buNone/>
            </a:pPr>
            <a:r>
              <a:rPr b="1" i="0" lang="uk-UA" sz="800" u="none" cap="none" strike="noStrike">
                <a:solidFill>
                  <a:srgbClr val="585858"/>
                </a:solidFill>
                <a:latin typeface="Arial"/>
                <a:ea typeface="Arial"/>
                <a:cs typeface="Arial"/>
                <a:sym typeface="Arial"/>
              </a:rPr>
              <a:t>5.1. </a:t>
            </a:r>
            <a:r>
              <a:rPr i="0" lang="uk-UA" sz="800" u="none" cap="none" strike="noStrike">
                <a:solidFill>
                  <a:srgbClr val="585858"/>
                </a:solidFill>
                <a:latin typeface="Arial"/>
                <a:ea typeface="Arial"/>
                <a:cs typeface="Arial"/>
                <a:sym typeface="Arial"/>
              </a:rPr>
              <a:t>Оцініть рівень знання щодо таких ініціатив міської влади (за шкалою 1 – ніколи не чули, 2 – щось чули, точно не знаєте, 3 – знаєте, 4 – добре знаєте.</a:t>
            </a:r>
            <a:endParaRPr/>
          </a:p>
        </p:txBody>
      </p:sp>
      <p:sp>
        <p:nvSpPr>
          <p:cNvPr id="1053" name="Google Shape;1053;p47"/>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1054" name="Google Shape;1054;p47"/>
          <p:cNvGraphicFramePr/>
          <p:nvPr/>
        </p:nvGraphicFramePr>
        <p:xfrm>
          <a:off x="4541622" y="6314508"/>
          <a:ext cx="3000000" cy="3000000"/>
        </p:xfrm>
        <a:graphic>
          <a:graphicData uri="http://schemas.openxmlformats.org/drawingml/2006/table">
            <a:tbl>
              <a:tblPr>
                <a:noFill/>
                <a:tableStyleId>{41833894-ECA0-4AC7-BF9E-5B81B1FD25B9}</a:tableStyleId>
              </a:tblPr>
              <a:tblGrid>
                <a:gridCol w="1493725"/>
                <a:gridCol w="1493725"/>
                <a:gridCol w="1493725"/>
                <a:gridCol w="1493725"/>
                <a:gridCol w="1493725"/>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N=817</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N=751</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N=66</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N=645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N=172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055" name="Google Shape;1055;p47"/>
          <p:cNvGraphicFramePr/>
          <p:nvPr/>
        </p:nvGraphicFramePr>
        <p:xfrm>
          <a:off x="19665" y="2074018"/>
          <a:ext cx="3000000" cy="3000000"/>
        </p:xfrm>
        <a:graphic>
          <a:graphicData uri="http://schemas.openxmlformats.org/drawingml/2006/table">
            <a:tbl>
              <a:tblPr>
                <a:noFill/>
                <a:tableStyleId>{C916CE79-FF01-4477-825F-D5C962966431}</a:tableStyleId>
              </a:tblPr>
              <a:tblGrid>
                <a:gridCol w="4501525"/>
                <a:gridCol w="7622975"/>
              </a:tblGrid>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Робота Центрів надання адміністративних послуг (ЦНАП)</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Електронні сервіси міської ради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Встановлення камер безпеки у місті, облаштування системи «Безпечне місто»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Впровадження роздільного сортування побутових відходів, впорядкування смітників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Передача технічної допомоги для військових частин </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Співфінансування реконструкції та підвищення енергоефект. багатоквартирних будинків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Розвиток індустріальних парків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Вдосконалення системи керування дорожнім рухом</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Встановлення відновлюваних джерел енергії на об’єктах комунальної власності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Підтримка учасників російсько-української війни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Зелений курс Вінниці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Робота Міжрегіонального координаційного гуманітарного штабу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Система автоматичного відкриття дверей в укриттях</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Програми підтримки місцевого бізнесу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Бюджети громадських ініціатив </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Стратегія розвитку Вінницької міської громади до 2030 року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Створення інноваційно-технологічного парку “Кристал”</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Програма комплексного відновлення Вінницької міської громади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22625">
                <a:tc>
                  <a:txBody>
                    <a:bodyPr/>
                    <a:lstStyle/>
                    <a:p>
                      <a:pPr indent="0" lvl="0" marL="0" marR="0" rtl="0" algn="r">
                        <a:lnSpc>
                          <a:spcPct val="100000"/>
                        </a:lnSpc>
                        <a:spcBef>
                          <a:spcPts val="0"/>
                        </a:spcBef>
                        <a:spcAft>
                          <a:spcPts val="0"/>
                        </a:spcAft>
                        <a:buNone/>
                      </a:pPr>
                      <a:r>
                        <a:rPr b="0" i="0" lang="uk-UA" sz="870" u="none" cap="none" strike="noStrike">
                          <a:solidFill>
                            <a:srgbClr val="000000"/>
                          </a:solidFill>
                          <a:latin typeface="Arial"/>
                          <a:ea typeface="Arial"/>
                          <a:cs typeface="Arial"/>
                          <a:sym typeface="Arial"/>
                        </a:rPr>
                        <a:t>Концепція інтегрованого розвитку Вінницької міської громади до 2030 року</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056" name="Google Shape;1056;p47"/>
          <p:cNvGraphicFramePr/>
          <p:nvPr/>
        </p:nvGraphicFramePr>
        <p:xfrm>
          <a:off x="4541622" y="1952682"/>
          <a:ext cx="1440000" cy="4428000"/>
        </p:xfrm>
        <a:graphic>
          <a:graphicData uri="http://schemas.openxmlformats.org/drawingml/2006/chart">
            <c:chart r:id="rId3"/>
          </a:graphicData>
        </a:graphic>
      </p:graphicFrame>
      <p:graphicFrame>
        <p:nvGraphicFramePr>
          <p:cNvPr id="1057" name="Google Shape;1057;p47"/>
          <p:cNvGraphicFramePr/>
          <p:nvPr/>
        </p:nvGraphicFramePr>
        <p:xfrm>
          <a:off x="4551680" y="1730041"/>
          <a:ext cx="3000000" cy="3000000"/>
        </p:xfrm>
        <a:graphic>
          <a:graphicData uri="http://schemas.openxmlformats.org/drawingml/2006/table">
            <a:tbl>
              <a:tblPr>
                <a:noFill/>
                <a:tableStyleId>{41833894-ECA0-4AC7-BF9E-5B81B1FD25B9}</a:tableStyleId>
              </a:tblPr>
              <a:tblGrid>
                <a:gridCol w="1511050"/>
                <a:gridCol w="1511050"/>
                <a:gridCol w="1511050"/>
                <a:gridCol w="1511050"/>
                <a:gridCol w="15110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Місто Вінниця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Села громади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Постійні мешканці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ВПО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058" name="Google Shape;1058;p47"/>
          <p:cNvSpPr txBox="1"/>
          <p:nvPr/>
        </p:nvSpPr>
        <p:spPr>
          <a:xfrm>
            <a:off x="1" y="1425045"/>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Знання про муніципальні ініціативи </a:t>
            </a:r>
            <a:r>
              <a:rPr b="1" i="0" lang="uk-UA" sz="1200" u="none" cap="none" strike="noStrike">
                <a:solidFill>
                  <a:srgbClr val="7F340D"/>
                </a:solidFill>
                <a:latin typeface="Arial"/>
                <a:ea typeface="Arial"/>
                <a:cs typeface="Arial"/>
                <a:sym typeface="Arial"/>
              </a:rPr>
              <a:t>(показано оцінки 3 – знаєте + 4 – добре знаєте)</a:t>
            </a:r>
            <a:endParaRPr b="1" i="0" sz="1800" u="none" cap="none" strike="noStrike">
              <a:solidFill>
                <a:srgbClr val="7F340D"/>
              </a:solidFill>
              <a:latin typeface="Arial"/>
              <a:ea typeface="Arial"/>
              <a:cs typeface="Arial"/>
              <a:sym typeface="Arial"/>
            </a:endParaRPr>
          </a:p>
        </p:txBody>
      </p:sp>
      <p:graphicFrame>
        <p:nvGraphicFramePr>
          <p:cNvPr id="1059" name="Google Shape;1059;p47"/>
          <p:cNvGraphicFramePr/>
          <p:nvPr/>
        </p:nvGraphicFramePr>
        <p:xfrm>
          <a:off x="6049845" y="1955534"/>
          <a:ext cx="1440000" cy="4428000"/>
        </p:xfrm>
        <a:graphic>
          <a:graphicData uri="http://schemas.openxmlformats.org/drawingml/2006/chart">
            <c:chart r:id="rId4"/>
          </a:graphicData>
        </a:graphic>
      </p:graphicFrame>
      <p:graphicFrame>
        <p:nvGraphicFramePr>
          <p:cNvPr id="1060" name="Google Shape;1060;p47"/>
          <p:cNvGraphicFramePr/>
          <p:nvPr/>
        </p:nvGraphicFramePr>
        <p:xfrm>
          <a:off x="7568257" y="1949830"/>
          <a:ext cx="1440000" cy="4428000"/>
        </p:xfrm>
        <a:graphic>
          <a:graphicData uri="http://schemas.openxmlformats.org/drawingml/2006/chart">
            <c:chart r:id="rId5"/>
          </a:graphicData>
        </a:graphic>
      </p:graphicFrame>
      <p:graphicFrame>
        <p:nvGraphicFramePr>
          <p:cNvPr id="1061" name="Google Shape;1061;p47"/>
          <p:cNvGraphicFramePr/>
          <p:nvPr/>
        </p:nvGraphicFramePr>
        <p:xfrm>
          <a:off x="9076480" y="1952682"/>
          <a:ext cx="1440000" cy="4428000"/>
        </p:xfrm>
        <a:graphic>
          <a:graphicData uri="http://schemas.openxmlformats.org/drawingml/2006/chart">
            <c:chart r:id="rId6"/>
          </a:graphicData>
        </a:graphic>
      </p:graphicFrame>
      <p:graphicFrame>
        <p:nvGraphicFramePr>
          <p:cNvPr id="1062" name="Google Shape;1062;p47"/>
          <p:cNvGraphicFramePr/>
          <p:nvPr/>
        </p:nvGraphicFramePr>
        <p:xfrm>
          <a:off x="10596134" y="1949830"/>
          <a:ext cx="1440000" cy="4428000"/>
        </p:xfrm>
        <a:graphic>
          <a:graphicData uri="http://schemas.openxmlformats.org/drawingml/2006/chart">
            <c:chart r:id="rId7"/>
          </a:graphicData>
        </a:graphic>
      </p:graphicFrame>
      <p:cxnSp>
        <p:nvCxnSpPr>
          <p:cNvPr id="1063" name="Google Shape;1063;p47"/>
          <p:cNvCxnSpPr/>
          <p:nvPr/>
        </p:nvCxnSpPr>
        <p:spPr>
          <a:xfrm>
            <a:off x="9034258" y="1780851"/>
            <a:ext cx="0" cy="4716000"/>
          </a:xfrm>
          <a:prstGeom prst="straightConnector1">
            <a:avLst/>
          </a:prstGeom>
          <a:noFill/>
          <a:ln cap="flat" cmpd="sng" w="19050">
            <a:solidFill>
              <a:srgbClr val="A5A5A5"/>
            </a:solidFill>
            <a:prstDash val="dot"/>
            <a:miter lim="800000"/>
            <a:headEnd len="sm" w="sm" type="none"/>
            <a:tailEnd len="sm" w="sm" type="none"/>
          </a:ln>
        </p:spPr>
      </p:cxnSp>
      <p:sp>
        <p:nvSpPr>
          <p:cNvPr id="1064" name="Google Shape;1064;p47"/>
          <p:cNvSpPr txBox="1"/>
          <p:nvPr/>
        </p:nvSpPr>
        <p:spPr>
          <a:xfrm>
            <a:off x="97638" y="1805602"/>
            <a:ext cx="2153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1065" name="Google Shape;1065;p47"/>
          <p:cNvSpPr txBox="1"/>
          <p:nvPr/>
        </p:nvSpPr>
        <p:spPr>
          <a:xfrm>
            <a:off x="59589" y="6389746"/>
            <a:ext cx="2232000" cy="21544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00000"/>
              </a:buClr>
              <a:buSzPts val="750"/>
              <a:buFont typeface="Arial"/>
              <a:buNone/>
            </a:pPr>
            <a:r>
              <a:rPr lang="uk-UA" sz="750">
                <a:solidFill>
                  <a:srgbClr val="C00000"/>
                </a:solidFill>
                <a:latin typeface="Arial"/>
                <a:ea typeface="Arial"/>
                <a:cs typeface="Arial"/>
                <a:sym typeface="Arial"/>
              </a:rPr>
              <a:t>(a) (b) </a:t>
            </a:r>
            <a:r>
              <a:rPr lang="uk-UA" sz="750">
                <a:solidFill>
                  <a:srgbClr val="7F7F7F"/>
                </a:solidFill>
                <a:latin typeface="Arial"/>
                <a:ea typeface="Arial"/>
                <a:cs typeface="Arial"/>
                <a:sym typeface="Arial"/>
              </a:rPr>
              <a:t>- Значимо вище між групами на рівні 90%</a:t>
            </a:r>
            <a:endParaRPr/>
          </a:p>
        </p:txBody>
      </p:sp>
      <p:sp>
        <p:nvSpPr>
          <p:cNvPr id="1066" name="Google Shape;1066;p47"/>
          <p:cNvSpPr txBox="1"/>
          <p:nvPr/>
        </p:nvSpPr>
        <p:spPr>
          <a:xfrm>
            <a:off x="6875796" y="2975779"/>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67" name="Google Shape;1067;p47"/>
          <p:cNvSpPr txBox="1"/>
          <p:nvPr/>
        </p:nvSpPr>
        <p:spPr>
          <a:xfrm>
            <a:off x="7021318" y="2532910"/>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68" name="Google Shape;1068;p47"/>
          <p:cNvSpPr txBox="1"/>
          <p:nvPr/>
        </p:nvSpPr>
        <p:spPr>
          <a:xfrm>
            <a:off x="6859318" y="3189420"/>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69" name="Google Shape;1069;p47"/>
          <p:cNvSpPr txBox="1"/>
          <p:nvPr/>
        </p:nvSpPr>
        <p:spPr>
          <a:xfrm>
            <a:off x="6833317" y="3412893"/>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70" name="Google Shape;1070;p47"/>
          <p:cNvSpPr txBox="1"/>
          <p:nvPr/>
        </p:nvSpPr>
        <p:spPr>
          <a:xfrm>
            <a:off x="6689706" y="4757212"/>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71" name="Google Shape;1071;p47"/>
          <p:cNvSpPr txBox="1"/>
          <p:nvPr/>
        </p:nvSpPr>
        <p:spPr>
          <a:xfrm>
            <a:off x="10067845" y="2521346"/>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72" name="Google Shape;1072;p47"/>
          <p:cNvSpPr txBox="1"/>
          <p:nvPr/>
        </p:nvSpPr>
        <p:spPr>
          <a:xfrm>
            <a:off x="9927327" y="297139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73" name="Google Shape;1073;p47"/>
          <p:cNvSpPr txBox="1"/>
          <p:nvPr/>
        </p:nvSpPr>
        <p:spPr>
          <a:xfrm>
            <a:off x="9871403" y="3412532"/>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74" name="Google Shape;1074;p47"/>
          <p:cNvSpPr txBox="1"/>
          <p:nvPr/>
        </p:nvSpPr>
        <p:spPr>
          <a:xfrm>
            <a:off x="9859093" y="3647640"/>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75" name="Google Shape;1075;p47"/>
          <p:cNvSpPr txBox="1"/>
          <p:nvPr/>
        </p:nvSpPr>
        <p:spPr>
          <a:xfrm>
            <a:off x="9599971" y="6078750"/>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76" name="Google Shape;1076;p47"/>
          <p:cNvSpPr txBox="1"/>
          <p:nvPr/>
        </p:nvSpPr>
        <p:spPr>
          <a:xfrm>
            <a:off x="9627194" y="5872488"/>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77" name="Google Shape;1077;p47"/>
          <p:cNvSpPr txBox="1"/>
          <p:nvPr/>
        </p:nvSpPr>
        <p:spPr>
          <a:xfrm>
            <a:off x="9646859" y="5645898"/>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78" name="Google Shape;1078;p47"/>
          <p:cNvSpPr txBox="1"/>
          <p:nvPr/>
        </p:nvSpPr>
        <p:spPr>
          <a:xfrm>
            <a:off x="9687261" y="5409782"/>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79" name="Google Shape;1079;p47"/>
          <p:cNvSpPr txBox="1"/>
          <p:nvPr/>
        </p:nvSpPr>
        <p:spPr>
          <a:xfrm>
            <a:off x="9697093" y="5203666"/>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80" name="Google Shape;1080;p47"/>
          <p:cNvSpPr txBox="1"/>
          <p:nvPr/>
        </p:nvSpPr>
        <p:spPr>
          <a:xfrm>
            <a:off x="9716757" y="4974913"/>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81" name="Google Shape;1081;p47"/>
          <p:cNvSpPr txBox="1"/>
          <p:nvPr/>
        </p:nvSpPr>
        <p:spPr>
          <a:xfrm>
            <a:off x="9718779" y="4738491"/>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82" name="Google Shape;1082;p47"/>
          <p:cNvSpPr txBox="1"/>
          <p:nvPr/>
        </p:nvSpPr>
        <p:spPr>
          <a:xfrm>
            <a:off x="9773501" y="4304964"/>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83" name="Google Shape;1083;p47"/>
          <p:cNvSpPr txBox="1"/>
          <p:nvPr/>
        </p:nvSpPr>
        <p:spPr>
          <a:xfrm>
            <a:off x="9815722" y="4086881"/>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084" name="Google Shape;1084;p47"/>
          <p:cNvSpPr txBox="1"/>
          <p:nvPr/>
        </p:nvSpPr>
        <p:spPr>
          <a:xfrm>
            <a:off x="11830313" y="2068460"/>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085" name="Google Shape;1085;p47"/>
          <p:cNvSpPr txBox="1"/>
          <p:nvPr/>
        </p:nvSpPr>
        <p:spPr>
          <a:xfrm>
            <a:off x="314631" y="474232"/>
            <a:ext cx="10353369" cy="1013252"/>
          </a:xfrm>
          <a:prstGeom prst="rect">
            <a:avLst/>
          </a:prstGeom>
          <a:noFill/>
          <a:ln>
            <a:noFill/>
          </a:ln>
        </p:spPr>
        <p:txBody>
          <a:bodyPr anchorCtr="0" anchor="ctr"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Найбільш відомі муніципальні ініціативи, що їх знають більше половини опитаних, - це робота ЦНАП, електронні сервіси міської ради, встановлення камер безпеки у місті, впровадження роздільного сортування побутових відходів. Близько половини (40-50%) знають про передачу допомоги для військових частин, співфінансування реконструкції будинків, розвиток індустріальних парків, вдосконалення системи керування дорожнім рухом, встановлення відновлювальних джерел енергії на об’єктах комунальної власності. Мешканці сіл громади і ВПО є гірше поінформовані про муніципальні ініціативи. Для цих груп – найбільш відомі ініціативи – це робота ЦНАП, електронні сервіси міської ради і впровадження роздільного сортування сміття.</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graphicFrame>
        <p:nvGraphicFramePr>
          <p:cNvPr id="1091" name="Google Shape;1091;p48"/>
          <p:cNvGraphicFramePr/>
          <p:nvPr/>
        </p:nvGraphicFramePr>
        <p:xfrm>
          <a:off x="49161" y="2300165"/>
          <a:ext cx="3000000" cy="3000000"/>
        </p:xfrm>
        <a:graphic>
          <a:graphicData uri="http://schemas.openxmlformats.org/drawingml/2006/table">
            <a:tbl>
              <a:tblPr>
                <a:noFill/>
                <a:tableStyleId>{C916CE79-FF01-4477-825F-D5C962966431}</a:tableStyleId>
              </a:tblPr>
              <a:tblGrid>
                <a:gridCol w="1927125"/>
                <a:gridCol w="10185700"/>
              </a:tblGrid>
              <a:tr h="411475">
                <a:tc>
                  <a:txBody>
                    <a:bodyPr/>
                    <a:lstStyle/>
                    <a:p>
                      <a:pPr indent="0" lvl="0" marL="0" marR="0" rtl="0" algn="r">
                        <a:lnSpc>
                          <a:spcPct val="100000"/>
                        </a:lnSpc>
                        <a:spcBef>
                          <a:spcPts val="0"/>
                        </a:spcBef>
                        <a:spcAft>
                          <a:spcPts val="0"/>
                        </a:spcAft>
                        <a:buNone/>
                      </a:pPr>
                      <a:r>
                        <a:rPr b="0" i="0" lang="uk-UA" sz="1050" u="none" cap="none" strike="noStrike">
                          <a:solidFill>
                            <a:srgbClr val="000000"/>
                          </a:solidFill>
                          <a:latin typeface="Arial"/>
                          <a:ea typeface="Arial"/>
                          <a:cs typeface="Arial"/>
                          <a:sym typeface="Arial"/>
                        </a:rPr>
                        <a:t>Державна служба з надзвичайних ситуацій у місті</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411475">
                <a:tc>
                  <a:txBody>
                    <a:bodyPr/>
                    <a:lstStyle/>
                    <a:p>
                      <a:pPr indent="0" lvl="0" marL="0" marR="0" rtl="0" algn="r">
                        <a:lnSpc>
                          <a:spcPct val="100000"/>
                        </a:lnSpc>
                        <a:spcBef>
                          <a:spcPts val="0"/>
                        </a:spcBef>
                        <a:spcAft>
                          <a:spcPts val="0"/>
                        </a:spcAft>
                        <a:buNone/>
                      </a:pPr>
                      <a:r>
                        <a:rPr b="0" i="0" lang="uk-UA" sz="1050" u="none" cap="none" strike="noStrike">
                          <a:solidFill>
                            <a:srgbClr val="000000"/>
                          </a:solidFill>
                          <a:latin typeface="Arial"/>
                          <a:ea typeface="Arial"/>
                          <a:cs typeface="Arial"/>
                          <a:sym typeface="Arial"/>
                        </a:rPr>
                        <a:t>Місцеві волонтерські організації</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11475">
                <a:tc>
                  <a:txBody>
                    <a:bodyPr/>
                    <a:lstStyle/>
                    <a:p>
                      <a:pPr indent="0" lvl="0" marL="0" marR="0" rtl="0" algn="r">
                        <a:lnSpc>
                          <a:spcPct val="100000"/>
                        </a:lnSpc>
                        <a:spcBef>
                          <a:spcPts val="0"/>
                        </a:spcBef>
                        <a:spcAft>
                          <a:spcPts val="0"/>
                        </a:spcAft>
                        <a:buNone/>
                      </a:pPr>
                      <a:r>
                        <a:rPr b="0" i="0" lang="uk-UA" sz="1050" u="none" cap="none" strike="noStrike">
                          <a:solidFill>
                            <a:srgbClr val="000000"/>
                          </a:solidFill>
                          <a:latin typeface="Arial"/>
                          <a:ea typeface="Arial"/>
                          <a:cs typeface="Arial"/>
                          <a:sym typeface="Arial"/>
                        </a:rPr>
                        <a:t>Муніципальні служби </a:t>
                      </a:r>
                      <a:r>
                        <a:rPr b="0" i="0" lang="uk-UA" sz="800" u="none" cap="none" strike="noStrike">
                          <a:solidFill>
                            <a:srgbClr val="000000"/>
                          </a:solidFill>
                          <a:latin typeface="Arial"/>
                          <a:ea typeface="Arial"/>
                          <a:cs typeface="Arial"/>
                          <a:sym typeface="Arial"/>
                        </a:rPr>
                        <a:t>(Муніципальна варта, Цілодобова варта (15-60), Ситуаційний центр)</a:t>
                      </a:r>
                      <a:endParaRPr b="0" i="0" sz="1000" u="none" cap="none" strike="noStrike">
                        <a:solidFill>
                          <a:srgbClr val="000000"/>
                        </a:solidFill>
                        <a:latin typeface="Arial"/>
                        <a:ea typeface="Arial"/>
                        <a:cs typeface="Arial"/>
                        <a:sym typeface="Arial"/>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11475">
                <a:tc>
                  <a:txBody>
                    <a:bodyPr/>
                    <a:lstStyle/>
                    <a:p>
                      <a:pPr indent="0" lvl="0" marL="0" marR="0" rtl="0" algn="r">
                        <a:lnSpc>
                          <a:spcPct val="100000"/>
                        </a:lnSpc>
                        <a:spcBef>
                          <a:spcPts val="0"/>
                        </a:spcBef>
                        <a:spcAft>
                          <a:spcPts val="0"/>
                        </a:spcAft>
                        <a:buNone/>
                      </a:pPr>
                      <a:r>
                        <a:rPr b="0" i="0" lang="uk-UA" sz="1050" u="none" cap="none" strike="noStrike">
                          <a:solidFill>
                            <a:srgbClr val="000000"/>
                          </a:solidFill>
                          <a:latin typeface="Arial"/>
                          <a:ea typeface="Arial"/>
                          <a:cs typeface="Arial"/>
                          <a:sym typeface="Arial"/>
                        </a:rPr>
                        <a:t>Комунальні підприємства</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11475">
                <a:tc>
                  <a:txBody>
                    <a:bodyPr/>
                    <a:lstStyle/>
                    <a:p>
                      <a:pPr indent="0" lvl="0" marL="0" marR="0" rtl="0" algn="r">
                        <a:lnSpc>
                          <a:spcPct val="100000"/>
                        </a:lnSpc>
                        <a:spcBef>
                          <a:spcPts val="0"/>
                        </a:spcBef>
                        <a:spcAft>
                          <a:spcPts val="0"/>
                        </a:spcAft>
                        <a:buNone/>
                      </a:pPr>
                      <a:r>
                        <a:rPr b="0" i="0" lang="uk-UA" sz="1050" u="none" cap="none" strike="noStrike">
                          <a:solidFill>
                            <a:srgbClr val="000000"/>
                          </a:solidFill>
                          <a:latin typeface="Arial"/>
                          <a:ea typeface="Arial"/>
                          <a:cs typeface="Arial"/>
                          <a:sym typeface="Arial"/>
                        </a:rPr>
                        <a:t>Міський голова Сергій Моргунов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11475">
                <a:tc>
                  <a:txBody>
                    <a:bodyPr/>
                    <a:lstStyle/>
                    <a:p>
                      <a:pPr indent="0" lvl="0" marL="0" marR="0" rtl="0" algn="r">
                        <a:lnSpc>
                          <a:spcPct val="100000"/>
                        </a:lnSpc>
                        <a:spcBef>
                          <a:spcPts val="0"/>
                        </a:spcBef>
                        <a:spcAft>
                          <a:spcPts val="0"/>
                        </a:spcAft>
                        <a:buNone/>
                      </a:pPr>
                      <a:r>
                        <a:rPr b="0" i="0" lang="uk-UA" sz="1050" u="none" cap="none" strike="noStrike">
                          <a:solidFill>
                            <a:srgbClr val="000000"/>
                          </a:solidFill>
                          <a:latin typeface="Arial"/>
                          <a:ea typeface="Arial"/>
                          <a:cs typeface="Arial"/>
                          <a:sym typeface="Arial"/>
                        </a:rPr>
                        <a:t>Виконавчі органи </a:t>
                      </a:r>
                      <a:r>
                        <a:rPr b="0" i="0" lang="uk-UA" sz="800" u="none" cap="none" strike="noStrike">
                          <a:solidFill>
                            <a:srgbClr val="000000"/>
                          </a:solidFill>
                          <a:latin typeface="Arial"/>
                          <a:ea typeface="Arial"/>
                          <a:cs typeface="Arial"/>
                          <a:sym typeface="Arial"/>
                        </a:rPr>
                        <a:t>(департаменти) </a:t>
                      </a:r>
                      <a:r>
                        <a:rPr b="0" i="0" lang="uk-UA" sz="1050" u="none" cap="none" strike="noStrike">
                          <a:solidFill>
                            <a:srgbClr val="000000"/>
                          </a:solidFill>
                          <a:latin typeface="Arial"/>
                          <a:ea typeface="Arial"/>
                          <a:cs typeface="Arial"/>
                          <a:sym typeface="Arial"/>
                        </a:rPr>
                        <a:t>міської ради</a:t>
                      </a:r>
                      <a:endParaRPr b="0" i="0" sz="1000" u="none" cap="none" strike="noStrike">
                        <a:solidFill>
                          <a:srgbClr val="000000"/>
                        </a:solidFill>
                        <a:latin typeface="Arial"/>
                        <a:ea typeface="Arial"/>
                        <a:cs typeface="Arial"/>
                        <a:sym typeface="Arial"/>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11475">
                <a:tc>
                  <a:txBody>
                    <a:bodyPr/>
                    <a:lstStyle/>
                    <a:p>
                      <a:pPr indent="0" lvl="0" marL="0" marR="0" rtl="0" algn="r">
                        <a:lnSpc>
                          <a:spcPct val="100000"/>
                        </a:lnSpc>
                        <a:spcBef>
                          <a:spcPts val="0"/>
                        </a:spcBef>
                        <a:spcAft>
                          <a:spcPts val="0"/>
                        </a:spcAft>
                        <a:buNone/>
                      </a:pPr>
                      <a:r>
                        <a:rPr b="0" i="0" lang="uk-UA" sz="1050" u="none" cap="none" strike="noStrike">
                          <a:solidFill>
                            <a:srgbClr val="000000"/>
                          </a:solidFill>
                          <a:latin typeface="Arial"/>
                          <a:ea typeface="Arial"/>
                          <a:cs typeface="Arial"/>
                          <a:sym typeface="Arial"/>
                        </a:rPr>
                        <a:t>Правоохоронні органи у місті </a:t>
                      </a:r>
                      <a:r>
                        <a:rPr b="0" i="0" lang="uk-UA" sz="800" u="none" cap="none" strike="noStrike">
                          <a:solidFill>
                            <a:srgbClr val="000000"/>
                          </a:solidFill>
                          <a:latin typeface="Arial"/>
                          <a:ea typeface="Arial"/>
                          <a:cs typeface="Arial"/>
                          <a:sym typeface="Arial"/>
                        </a:rPr>
                        <a:t>(поліція, прокуратура)</a:t>
                      </a:r>
                      <a:endParaRPr b="0" i="0" sz="1000" u="none" cap="none" strike="noStrike">
                        <a:solidFill>
                          <a:srgbClr val="000000"/>
                        </a:solidFill>
                        <a:latin typeface="Arial"/>
                        <a:ea typeface="Arial"/>
                        <a:cs typeface="Arial"/>
                        <a:sym typeface="Arial"/>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11475">
                <a:tc>
                  <a:txBody>
                    <a:bodyPr/>
                    <a:lstStyle/>
                    <a:p>
                      <a:pPr indent="0" lvl="0" marL="0" marR="0" rtl="0" algn="r">
                        <a:lnSpc>
                          <a:spcPct val="100000"/>
                        </a:lnSpc>
                        <a:spcBef>
                          <a:spcPts val="0"/>
                        </a:spcBef>
                        <a:spcAft>
                          <a:spcPts val="0"/>
                        </a:spcAft>
                        <a:buNone/>
                      </a:pPr>
                      <a:r>
                        <a:rPr b="0" i="0" lang="uk-UA" sz="1050" u="none" cap="none" strike="noStrike">
                          <a:solidFill>
                            <a:srgbClr val="000000"/>
                          </a:solidFill>
                          <a:latin typeface="Arial"/>
                          <a:ea typeface="Arial"/>
                          <a:cs typeface="Arial"/>
                          <a:sym typeface="Arial"/>
                        </a:rPr>
                        <a:t>Вінницька обласна військова адміністрація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11475">
                <a:tc>
                  <a:txBody>
                    <a:bodyPr/>
                    <a:lstStyle/>
                    <a:p>
                      <a:pPr indent="0" lvl="0" marL="0" marR="0" rtl="0" algn="r">
                        <a:lnSpc>
                          <a:spcPct val="100000"/>
                        </a:lnSpc>
                        <a:spcBef>
                          <a:spcPts val="0"/>
                        </a:spcBef>
                        <a:spcAft>
                          <a:spcPts val="0"/>
                        </a:spcAft>
                        <a:buNone/>
                      </a:pPr>
                      <a:r>
                        <a:rPr b="0" i="0" lang="uk-UA" sz="1050" u="none" cap="none" strike="noStrike">
                          <a:solidFill>
                            <a:srgbClr val="000000"/>
                          </a:solidFill>
                          <a:latin typeface="Arial"/>
                          <a:ea typeface="Arial"/>
                          <a:cs typeface="Arial"/>
                          <a:sym typeface="Arial"/>
                        </a:rPr>
                        <a:t>Суди у місті </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411475">
                <a:tc>
                  <a:txBody>
                    <a:bodyPr/>
                    <a:lstStyle/>
                    <a:p>
                      <a:pPr indent="0" lvl="0" marL="0" marR="0" rtl="0" algn="r">
                        <a:lnSpc>
                          <a:spcPct val="100000"/>
                        </a:lnSpc>
                        <a:spcBef>
                          <a:spcPts val="0"/>
                        </a:spcBef>
                        <a:spcAft>
                          <a:spcPts val="0"/>
                        </a:spcAft>
                        <a:buNone/>
                      </a:pPr>
                      <a:r>
                        <a:rPr b="0" i="0" lang="uk-UA" sz="1050" u="none" cap="none" strike="noStrike">
                          <a:solidFill>
                            <a:srgbClr val="000000"/>
                          </a:solidFill>
                          <a:latin typeface="Arial"/>
                          <a:ea typeface="Arial"/>
                          <a:cs typeface="Arial"/>
                          <a:sym typeface="Arial"/>
                        </a:rPr>
                        <a:t>Депутати Вінницької міської ради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092" name="Google Shape;1092;p48"/>
          <p:cNvSpPr txBox="1"/>
          <p:nvPr>
            <p:ph type="title"/>
          </p:nvPr>
        </p:nvSpPr>
        <p:spPr>
          <a:xfrm>
            <a:off x="314631" y="109488"/>
            <a:ext cx="10461523" cy="5835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Рівень довіри до посадових осіб та інституцій</a:t>
            </a:r>
            <a:endParaRPr/>
          </a:p>
        </p:txBody>
      </p:sp>
      <p:sp>
        <p:nvSpPr>
          <p:cNvPr id="1093" name="Google Shape;1093;p48"/>
          <p:cNvSpPr txBox="1"/>
          <p:nvPr/>
        </p:nvSpPr>
        <p:spPr>
          <a:xfrm>
            <a:off x="6784257" y="6483297"/>
            <a:ext cx="4963001" cy="338554"/>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4.2. </a:t>
            </a:r>
            <a:r>
              <a:rPr i="0" lang="uk-UA" sz="800" u="none" cap="none" strike="noStrike">
                <a:solidFill>
                  <a:srgbClr val="585858"/>
                </a:solidFill>
                <a:latin typeface="Arial"/>
                <a:ea typeface="Arial"/>
                <a:cs typeface="Arial"/>
                <a:sym typeface="Arial"/>
              </a:rPr>
              <a:t>Наскільки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довіряєте таким посадовим особам та інституціям. Оцініть за шкалою від 1 до 7, де 1 – абсолютно не довіряєте, 4 – нейтральна оцінка, 7 – повністю довіряєте.</a:t>
            </a:r>
            <a:endParaRPr/>
          </a:p>
        </p:txBody>
      </p:sp>
      <p:sp>
        <p:nvSpPr>
          <p:cNvPr id="1094" name="Google Shape;1094;p48"/>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1095" name="Google Shape;1095;p48"/>
          <p:cNvGraphicFramePr/>
          <p:nvPr/>
        </p:nvGraphicFramePr>
        <p:xfrm>
          <a:off x="1952741" y="6402700"/>
          <a:ext cx="3000000" cy="3000000"/>
        </p:xfrm>
        <a:graphic>
          <a:graphicData uri="http://schemas.openxmlformats.org/drawingml/2006/table">
            <a:tbl>
              <a:tblPr>
                <a:noFill/>
                <a:tableStyleId>{41833894-ECA0-4AC7-BF9E-5B81B1FD25B9}</a:tableStyleId>
              </a:tblPr>
              <a:tblGrid>
                <a:gridCol w="2034400"/>
                <a:gridCol w="2034400"/>
                <a:gridCol w="2034400"/>
                <a:gridCol w="2034400"/>
                <a:gridCol w="203440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N=817</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N=751</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N=66</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N=645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N=172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096" name="Google Shape;1096;p48"/>
          <p:cNvGraphicFramePr/>
          <p:nvPr/>
        </p:nvGraphicFramePr>
        <p:xfrm>
          <a:off x="1986117" y="2187124"/>
          <a:ext cx="1998000" cy="4284000"/>
        </p:xfrm>
        <a:graphic>
          <a:graphicData uri="http://schemas.openxmlformats.org/drawingml/2006/chart">
            <c:chart r:id="rId3"/>
          </a:graphicData>
        </a:graphic>
      </p:graphicFrame>
      <p:graphicFrame>
        <p:nvGraphicFramePr>
          <p:cNvPr id="1097" name="Google Shape;1097;p48"/>
          <p:cNvGraphicFramePr/>
          <p:nvPr/>
        </p:nvGraphicFramePr>
        <p:xfrm>
          <a:off x="1986116" y="1946355"/>
          <a:ext cx="3000000" cy="3000000"/>
        </p:xfrm>
        <a:graphic>
          <a:graphicData uri="http://schemas.openxmlformats.org/drawingml/2006/table">
            <a:tbl>
              <a:tblPr>
                <a:noFill/>
                <a:tableStyleId>{41833894-ECA0-4AC7-BF9E-5B81B1FD25B9}</a:tableStyleId>
              </a:tblPr>
              <a:tblGrid>
                <a:gridCol w="2027725"/>
                <a:gridCol w="2027725"/>
                <a:gridCol w="2027725"/>
                <a:gridCol w="2027725"/>
                <a:gridCol w="2027725"/>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Місто Вінниця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Села громади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Постійні мешканці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ВПО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098" name="Google Shape;1098;p48"/>
          <p:cNvSpPr txBox="1"/>
          <p:nvPr/>
        </p:nvSpPr>
        <p:spPr>
          <a:xfrm>
            <a:off x="1" y="1641359"/>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Довіра посадовим особам та інституціям</a:t>
            </a:r>
            <a:endParaRPr/>
          </a:p>
        </p:txBody>
      </p:sp>
      <p:cxnSp>
        <p:nvCxnSpPr>
          <p:cNvPr id="1099" name="Google Shape;1099;p48"/>
          <p:cNvCxnSpPr/>
          <p:nvPr/>
        </p:nvCxnSpPr>
        <p:spPr>
          <a:xfrm>
            <a:off x="8058341" y="1977502"/>
            <a:ext cx="0" cy="3960000"/>
          </a:xfrm>
          <a:prstGeom prst="straightConnector1">
            <a:avLst/>
          </a:prstGeom>
          <a:noFill/>
          <a:ln cap="flat" cmpd="sng" w="19050">
            <a:solidFill>
              <a:srgbClr val="A5A5A5"/>
            </a:solidFill>
            <a:prstDash val="dot"/>
            <a:miter lim="800000"/>
            <a:headEnd len="sm" w="sm" type="none"/>
            <a:tailEnd len="sm" w="sm" type="none"/>
          </a:ln>
        </p:spPr>
      </p:cxnSp>
      <p:sp>
        <p:nvSpPr>
          <p:cNvPr id="1100" name="Google Shape;1100;p48"/>
          <p:cNvSpPr txBox="1"/>
          <p:nvPr/>
        </p:nvSpPr>
        <p:spPr>
          <a:xfrm>
            <a:off x="180218" y="1986640"/>
            <a:ext cx="1245459"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1101" name="Google Shape;1101;p48"/>
          <p:cNvSpPr txBox="1"/>
          <p:nvPr/>
        </p:nvSpPr>
        <p:spPr>
          <a:xfrm>
            <a:off x="59589" y="6288116"/>
            <a:ext cx="1257934" cy="3231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00000"/>
              </a:buClr>
              <a:buSzPts val="750"/>
              <a:buFont typeface="Arial"/>
              <a:buNone/>
            </a:pPr>
            <a:r>
              <a:rPr lang="uk-UA" sz="750">
                <a:solidFill>
                  <a:srgbClr val="C00000"/>
                </a:solidFill>
                <a:latin typeface="Arial"/>
                <a:ea typeface="Arial"/>
                <a:cs typeface="Arial"/>
                <a:sym typeface="Arial"/>
              </a:rPr>
              <a:t>(a) (b) </a:t>
            </a:r>
            <a:r>
              <a:rPr lang="uk-UA" sz="750">
                <a:solidFill>
                  <a:srgbClr val="7F7F7F"/>
                </a:solidFill>
                <a:latin typeface="Arial"/>
                <a:ea typeface="Arial"/>
                <a:cs typeface="Arial"/>
                <a:sym typeface="Arial"/>
              </a:rPr>
              <a:t>- Значимо вище між групами на рівні 90%</a:t>
            </a:r>
            <a:endParaRPr/>
          </a:p>
        </p:txBody>
      </p:sp>
      <p:graphicFrame>
        <p:nvGraphicFramePr>
          <p:cNvPr id="1102" name="Google Shape;1102;p48"/>
          <p:cNvGraphicFramePr/>
          <p:nvPr/>
        </p:nvGraphicFramePr>
        <p:xfrm>
          <a:off x="4014015" y="2187768"/>
          <a:ext cx="1998000" cy="4284000"/>
        </p:xfrm>
        <a:graphic>
          <a:graphicData uri="http://schemas.openxmlformats.org/drawingml/2006/chart">
            <c:chart r:id="rId4"/>
          </a:graphicData>
        </a:graphic>
      </p:graphicFrame>
      <p:graphicFrame>
        <p:nvGraphicFramePr>
          <p:cNvPr id="1103" name="Google Shape;1103;p48"/>
          <p:cNvGraphicFramePr/>
          <p:nvPr/>
        </p:nvGraphicFramePr>
        <p:xfrm>
          <a:off x="6051751" y="2187084"/>
          <a:ext cx="1998000" cy="4284000"/>
        </p:xfrm>
        <a:graphic>
          <a:graphicData uri="http://schemas.openxmlformats.org/drawingml/2006/chart">
            <c:chart r:id="rId5"/>
          </a:graphicData>
        </a:graphic>
      </p:graphicFrame>
      <p:graphicFrame>
        <p:nvGraphicFramePr>
          <p:cNvPr id="1104" name="Google Shape;1104;p48"/>
          <p:cNvGraphicFramePr/>
          <p:nvPr/>
        </p:nvGraphicFramePr>
        <p:xfrm>
          <a:off x="8069818" y="2187728"/>
          <a:ext cx="1998000" cy="4284000"/>
        </p:xfrm>
        <a:graphic>
          <a:graphicData uri="http://schemas.openxmlformats.org/drawingml/2006/chart">
            <c:chart r:id="rId6"/>
          </a:graphicData>
        </a:graphic>
      </p:graphicFrame>
      <p:graphicFrame>
        <p:nvGraphicFramePr>
          <p:cNvPr id="1105" name="Google Shape;1105;p48"/>
          <p:cNvGraphicFramePr/>
          <p:nvPr/>
        </p:nvGraphicFramePr>
        <p:xfrm>
          <a:off x="10095569" y="2185929"/>
          <a:ext cx="1998000" cy="4284000"/>
        </p:xfrm>
        <a:graphic>
          <a:graphicData uri="http://schemas.openxmlformats.org/drawingml/2006/chart">
            <c:chart r:id="rId7"/>
          </a:graphicData>
        </a:graphic>
      </p:graphicFrame>
      <p:graphicFrame>
        <p:nvGraphicFramePr>
          <p:cNvPr id="1106" name="Google Shape;1106;p48"/>
          <p:cNvGraphicFramePr/>
          <p:nvPr/>
        </p:nvGraphicFramePr>
        <p:xfrm>
          <a:off x="9755657" y="1380950"/>
          <a:ext cx="2369045" cy="633920"/>
        </p:xfrm>
        <a:graphic>
          <a:graphicData uri="http://schemas.openxmlformats.org/drawingml/2006/chart">
            <c:chart r:id="rId8"/>
          </a:graphicData>
        </a:graphic>
      </p:graphicFrame>
      <p:sp>
        <p:nvSpPr>
          <p:cNvPr id="1107" name="Google Shape;1107;p48"/>
          <p:cNvSpPr txBox="1"/>
          <p:nvPr/>
        </p:nvSpPr>
        <p:spPr>
          <a:xfrm>
            <a:off x="4538105" y="3213556"/>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108" name="Google Shape;1108;p48"/>
          <p:cNvSpPr txBox="1"/>
          <p:nvPr/>
        </p:nvSpPr>
        <p:spPr>
          <a:xfrm>
            <a:off x="7797240" y="6078086"/>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09" name="Google Shape;1109;p48"/>
          <p:cNvSpPr txBox="1"/>
          <p:nvPr/>
        </p:nvSpPr>
        <p:spPr>
          <a:xfrm>
            <a:off x="4338543" y="4443924"/>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110" name="Google Shape;1110;p48"/>
          <p:cNvSpPr txBox="1"/>
          <p:nvPr/>
        </p:nvSpPr>
        <p:spPr>
          <a:xfrm>
            <a:off x="4954023" y="5671776"/>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111" name="Google Shape;1111;p48"/>
          <p:cNvSpPr txBox="1"/>
          <p:nvPr/>
        </p:nvSpPr>
        <p:spPr>
          <a:xfrm>
            <a:off x="7773166" y="567442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12" name="Google Shape;1112;p48"/>
          <p:cNvSpPr txBox="1"/>
          <p:nvPr/>
        </p:nvSpPr>
        <p:spPr>
          <a:xfrm>
            <a:off x="7730298" y="534457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13" name="Google Shape;1113;p48"/>
          <p:cNvSpPr txBox="1"/>
          <p:nvPr/>
        </p:nvSpPr>
        <p:spPr>
          <a:xfrm>
            <a:off x="7722865" y="4937612"/>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14" name="Google Shape;1114;p48"/>
          <p:cNvSpPr txBox="1"/>
          <p:nvPr/>
        </p:nvSpPr>
        <p:spPr>
          <a:xfrm>
            <a:off x="7750122" y="4517630"/>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15" name="Google Shape;1115;p48"/>
          <p:cNvSpPr txBox="1"/>
          <p:nvPr/>
        </p:nvSpPr>
        <p:spPr>
          <a:xfrm>
            <a:off x="7802662" y="4037494"/>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16" name="Google Shape;1116;p48"/>
          <p:cNvSpPr txBox="1"/>
          <p:nvPr/>
        </p:nvSpPr>
        <p:spPr>
          <a:xfrm>
            <a:off x="7797240" y="3736861"/>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17" name="Google Shape;1117;p48"/>
          <p:cNvSpPr txBox="1"/>
          <p:nvPr/>
        </p:nvSpPr>
        <p:spPr>
          <a:xfrm>
            <a:off x="7730298" y="3299992"/>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18" name="Google Shape;1118;p48"/>
          <p:cNvSpPr txBox="1"/>
          <p:nvPr/>
        </p:nvSpPr>
        <p:spPr>
          <a:xfrm>
            <a:off x="7787408" y="2922430"/>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19" name="Google Shape;1119;p48"/>
          <p:cNvSpPr txBox="1"/>
          <p:nvPr/>
        </p:nvSpPr>
        <p:spPr>
          <a:xfrm>
            <a:off x="7792324" y="2504383"/>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20" name="Google Shape;1120;p48"/>
          <p:cNvSpPr txBox="1"/>
          <p:nvPr/>
        </p:nvSpPr>
        <p:spPr>
          <a:xfrm>
            <a:off x="11811050" y="608483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21" name="Google Shape;1121;p48"/>
          <p:cNvSpPr txBox="1"/>
          <p:nvPr/>
        </p:nvSpPr>
        <p:spPr>
          <a:xfrm>
            <a:off x="11710177" y="5668068"/>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22" name="Google Shape;1122;p48"/>
          <p:cNvSpPr txBox="1"/>
          <p:nvPr/>
        </p:nvSpPr>
        <p:spPr>
          <a:xfrm>
            <a:off x="11847684" y="5259029"/>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23" name="Google Shape;1123;p48"/>
          <p:cNvSpPr txBox="1"/>
          <p:nvPr/>
        </p:nvSpPr>
        <p:spPr>
          <a:xfrm>
            <a:off x="11773832" y="493859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24" name="Google Shape;1124;p48"/>
          <p:cNvSpPr txBox="1"/>
          <p:nvPr/>
        </p:nvSpPr>
        <p:spPr>
          <a:xfrm>
            <a:off x="11760240" y="4520550"/>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25" name="Google Shape;1125;p48"/>
          <p:cNvSpPr txBox="1"/>
          <p:nvPr/>
        </p:nvSpPr>
        <p:spPr>
          <a:xfrm>
            <a:off x="11818590" y="4083861"/>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26" name="Google Shape;1126;p48"/>
          <p:cNvSpPr txBox="1"/>
          <p:nvPr/>
        </p:nvSpPr>
        <p:spPr>
          <a:xfrm>
            <a:off x="11818590" y="2869362"/>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27" name="Google Shape;1127;p48"/>
          <p:cNvSpPr txBox="1"/>
          <p:nvPr/>
        </p:nvSpPr>
        <p:spPr>
          <a:xfrm>
            <a:off x="11837974" y="3726496"/>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28" name="Google Shape;1128;p48"/>
          <p:cNvSpPr txBox="1"/>
          <p:nvPr/>
        </p:nvSpPr>
        <p:spPr>
          <a:xfrm>
            <a:off x="11773832" y="3289398"/>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29" name="Google Shape;1129;p48"/>
          <p:cNvSpPr txBox="1"/>
          <p:nvPr/>
        </p:nvSpPr>
        <p:spPr>
          <a:xfrm>
            <a:off x="11828549" y="2486874"/>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30" name="Google Shape;1130;p48"/>
          <p:cNvSpPr txBox="1"/>
          <p:nvPr/>
        </p:nvSpPr>
        <p:spPr>
          <a:xfrm>
            <a:off x="11194369" y="3213556"/>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31" name="Google Shape;1131;p48"/>
          <p:cNvSpPr txBox="1"/>
          <p:nvPr/>
        </p:nvSpPr>
        <p:spPr>
          <a:xfrm>
            <a:off x="10610259" y="3618774"/>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132" name="Google Shape;1132;p48"/>
          <p:cNvSpPr txBox="1"/>
          <p:nvPr/>
        </p:nvSpPr>
        <p:spPr>
          <a:xfrm>
            <a:off x="8825395" y="2392758"/>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133" name="Google Shape;1133;p48"/>
          <p:cNvSpPr txBox="1"/>
          <p:nvPr/>
        </p:nvSpPr>
        <p:spPr>
          <a:xfrm>
            <a:off x="8663395" y="2802327"/>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134" name="Google Shape;1134;p48"/>
          <p:cNvSpPr txBox="1"/>
          <p:nvPr/>
        </p:nvSpPr>
        <p:spPr>
          <a:xfrm>
            <a:off x="8602663" y="3214094"/>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135" name="Google Shape;1135;p48"/>
          <p:cNvSpPr txBox="1"/>
          <p:nvPr/>
        </p:nvSpPr>
        <p:spPr>
          <a:xfrm>
            <a:off x="8453643" y="4030531"/>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136" name="Google Shape;1136;p48"/>
          <p:cNvSpPr txBox="1"/>
          <p:nvPr/>
        </p:nvSpPr>
        <p:spPr>
          <a:xfrm>
            <a:off x="8401335" y="4436103"/>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137" name="Google Shape;1137;p48"/>
          <p:cNvSpPr txBox="1"/>
          <p:nvPr/>
        </p:nvSpPr>
        <p:spPr>
          <a:xfrm>
            <a:off x="8363181" y="4848784"/>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138" name="Google Shape;1138;p48"/>
          <p:cNvSpPr txBox="1"/>
          <p:nvPr/>
        </p:nvSpPr>
        <p:spPr>
          <a:xfrm>
            <a:off x="8339395" y="5259828"/>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139" name="Google Shape;1139;p48"/>
          <p:cNvSpPr txBox="1"/>
          <p:nvPr/>
        </p:nvSpPr>
        <p:spPr>
          <a:xfrm>
            <a:off x="8314126" y="5672990"/>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140" name="Google Shape;1140;p48"/>
          <p:cNvSpPr txBox="1"/>
          <p:nvPr/>
        </p:nvSpPr>
        <p:spPr>
          <a:xfrm>
            <a:off x="9383031" y="3616496"/>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141" name="Google Shape;1141;p48"/>
          <p:cNvSpPr txBox="1"/>
          <p:nvPr/>
        </p:nvSpPr>
        <p:spPr>
          <a:xfrm>
            <a:off x="9041213" y="5677858"/>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142" name="Google Shape;1142;p48"/>
          <p:cNvSpPr txBox="1"/>
          <p:nvPr/>
        </p:nvSpPr>
        <p:spPr>
          <a:xfrm>
            <a:off x="9816004" y="4434921"/>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143" name="Google Shape;1143;p48"/>
          <p:cNvSpPr txBox="1"/>
          <p:nvPr/>
        </p:nvSpPr>
        <p:spPr>
          <a:xfrm>
            <a:off x="9492686" y="5766258"/>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144" name="Google Shape;1144;p48"/>
          <p:cNvSpPr txBox="1"/>
          <p:nvPr/>
        </p:nvSpPr>
        <p:spPr>
          <a:xfrm>
            <a:off x="9474088" y="6163387"/>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145" name="Google Shape;1145;p48"/>
          <p:cNvSpPr txBox="1"/>
          <p:nvPr/>
        </p:nvSpPr>
        <p:spPr>
          <a:xfrm>
            <a:off x="314631" y="640143"/>
            <a:ext cx="9501373" cy="1064553"/>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Рейтинг довіри до інституцій очолює ДСНС у місті. Далі йдуть місцеві волонтерські організації, муніципальні служби і комунальні підприємства. Міський голова і виконавчі органи міської ради мають позитивний баланс довіри. Правоохоронні органи у місті та Вінницька ОВА отримали рівні частки тих, хто довіряє і не довіряє цим інституціям. Негативний баланс довіри мають суди у місті та депутати Вінницької міської ради. Мешканцям сіл та ВПО складно було оцінити рівень довіри до міської влади.</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49"/>
          <p:cNvSpPr txBox="1"/>
          <p:nvPr>
            <p:ph type="ctrTitle"/>
          </p:nvPr>
        </p:nvSpPr>
        <p:spPr>
          <a:xfrm>
            <a:off x="373624" y="2320413"/>
            <a:ext cx="11454582" cy="2310581"/>
          </a:xfrm>
          <a:prstGeom prst="rect">
            <a:avLst/>
          </a:prstGeom>
          <a:solidFill>
            <a:srgbClr val="7B98A1"/>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uk-UA" sz="4000">
                <a:solidFill>
                  <a:schemeClr val="lt1"/>
                </a:solidFill>
                <a:latin typeface="Arial"/>
                <a:ea typeface="Arial"/>
                <a:cs typeface="Arial"/>
                <a:sym typeface="Arial"/>
              </a:rPr>
              <a:t>Висновки</a:t>
            </a:r>
            <a:endParaRPr sz="3600">
              <a:solidFill>
                <a:srgbClr val="FF0000"/>
              </a:solidFill>
              <a:latin typeface="Arial"/>
              <a:ea typeface="Arial"/>
              <a:cs typeface="Arial"/>
              <a:sym typeface="Arial"/>
            </a:endParaRPr>
          </a:p>
        </p:txBody>
      </p:sp>
      <p:sp>
        <p:nvSpPr>
          <p:cNvPr id="1151" name="Google Shape;1151;p49"/>
          <p:cNvSpPr txBox="1"/>
          <p:nvPr>
            <p:ph idx="1" type="subTitle"/>
          </p:nvPr>
        </p:nvSpPr>
        <p:spPr>
          <a:xfrm>
            <a:off x="167149" y="5801033"/>
            <a:ext cx="5574890" cy="9316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200"/>
              <a:buNone/>
            </a:pPr>
            <a:r>
              <a:rPr lang="uk-UA" sz="1200">
                <a:solidFill>
                  <a:schemeClr val="lt1"/>
                </a:solidFill>
              </a:rPr>
              <a:t>Контакт: Тетяна Ситник ​</a:t>
            </a:r>
            <a:endParaRPr/>
          </a:p>
          <a:p>
            <a:pPr indent="0" lvl="0" marL="0" rtl="0" algn="l">
              <a:lnSpc>
                <a:spcPct val="90000"/>
              </a:lnSpc>
              <a:spcBef>
                <a:spcPts val="600"/>
              </a:spcBef>
              <a:spcAft>
                <a:spcPts val="0"/>
              </a:spcAft>
              <a:buClr>
                <a:schemeClr val="lt1"/>
              </a:buClr>
              <a:buSzPts val="1200"/>
              <a:buNone/>
            </a:pPr>
            <a:r>
              <a:rPr lang="uk-UA" sz="1200">
                <a:solidFill>
                  <a:schemeClr val="lt1"/>
                </a:solidFill>
              </a:rPr>
              <a:t>Tetiana.Sytnyk@cbr.com.ua​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type="title"/>
          </p:nvPr>
        </p:nvSpPr>
        <p:spPr>
          <a:xfrm>
            <a:off x="314631" y="109488"/>
            <a:ext cx="10461523" cy="4506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Лояльність мешканців до Вінницької МТГ</a:t>
            </a:r>
            <a:endParaRPr sz="2400"/>
          </a:p>
        </p:txBody>
      </p:sp>
      <p:sp>
        <p:nvSpPr>
          <p:cNvPr id="127" name="Google Shape;127;p5"/>
          <p:cNvSpPr txBox="1"/>
          <p:nvPr/>
        </p:nvSpPr>
        <p:spPr>
          <a:xfrm>
            <a:off x="6784257" y="6355476"/>
            <a:ext cx="4963001" cy="461665"/>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1.</a:t>
            </a:r>
            <a:r>
              <a:rPr b="1" lang="uk-UA" sz="800">
                <a:solidFill>
                  <a:srgbClr val="585858"/>
                </a:solidFill>
                <a:latin typeface="Arial"/>
                <a:ea typeface="Arial"/>
                <a:cs typeface="Arial"/>
                <a:sym typeface="Arial"/>
              </a:rPr>
              <a:t>6</a:t>
            </a:r>
            <a:r>
              <a:rPr b="1" i="0" lang="uk-UA" sz="800" u="none" cap="none" strike="noStrike">
                <a:solidFill>
                  <a:srgbClr val="585858"/>
                </a:solidFill>
                <a:latin typeface="Arial"/>
                <a:ea typeface="Arial"/>
                <a:cs typeface="Arial"/>
                <a:sym typeface="Arial"/>
              </a:rPr>
              <a:t>. </a:t>
            </a:r>
            <a:r>
              <a:rPr i="0" lang="uk-UA" sz="800" u="none" cap="none" strike="noStrike">
                <a:solidFill>
                  <a:srgbClr val="585858"/>
                </a:solidFill>
                <a:latin typeface="Arial"/>
                <a:ea typeface="Arial"/>
                <a:cs typeface="Arial"/>
                <a:sym typeface="Arial"/>
              </a:rPr>
              <a:t>Чи плануєте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у майбутньому залишитись жити у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інницькій громаді? </a:t>
            </a:r>
            <a:r>
              <a:rPr b="1" i="0" lang="uk-UA" sz="800" u="none" cap="none" strike="noStrike">
                <a:solidFill>
                  <a:srgbClr val="585858"/>
                </a:solidFill>
                <a:latin typeface="Arial"/>
                <a:ea typeface="Arial"/>
                <a:cs typeface="Arial"/>
                <a:sym typeface="Arial"/>
              </a:rPr>
              <a:t>2.1. </a:t>
            </a:r>
            <a:r>
              <a:rPr i="0" lang="uk-UA" sz="800" u="none" cap="none" strike="noStrike">
                <a:solidFill>
                  <a:srgbClr val="585858"/>
                </a:solidFill>
                <a:latin typeface="Arial"/>
                <a:ea typeface="Arial"/>
                <a:cs typeface="Arial"/>
                <a:sym typeface="Arial"/>
              </a:rPr>
              <a:t>Далі будемо говорити про Вінницьку міську територіальну громаду. Наскільки ви згодні з такими твердженнями</a:t>
            </a:r>
            <a:r>
              <a:rPr lang="uk-UA" sz="800">
                <a:solidFill>
                  <a:srgbClr val="585858"/>
                </a:solidFill>
                <a:latin typeface="Arial"/>
                <a:ea typeface="Arial"/>
                <a:cs typeface="Arial"/>
                <a:sym typeface="Arial"/>
              </a:rPr>
              <a:t>?</a:t>
            </a:r>
            <a:r>
              <a:rPr i="0" lang="uk-UA" sz="800" u="none" cap="none" strike="noStrike">
                <a:solidFill>
                  <a:srgbClr val="585858"/>
                </a:solidFill>
                <a:latin typeface="Arial"/>
                <a:ea typeface="Arial"/>
                <a:cs typeface="Arial"/>
                <a:sym typeface="Arial"/>
              </a:rPr>
              <a:t> Оцініть за шкалою від 1 до 7, де 1 – абсолютно не згодні, 4 – нейтральна оцінка, 7 – повністю згодні.</a:t>
            </a:r>
            <a:endParaRPr/>
          </a:p>
        </p:txBody>
      </p:sp>
      <p:sp>
        <p:nvSpPr>
          <p:cNvPr id="128" name="Google Shape;128;p5"/>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129" name="Google Shape;129;p5"/>
          <p:cNvGraphicFramePr/>
          <p:nvPr/>
        </p:nvGraphicFramePr>
        <p:xfrm>
          <a:off x="2235987" y="3462842"/>
          <a:ext cx="3000000" cy="3000000"/>
        </p:xfrm>
        <a:graphic>
          <a:graphicData uri="http://schemas.openxmlformats.org/drawingml/2006/table">
            <a:tbl>
              <a:tblPr>
                <a:noFill/>
                <a:tableStyleId>{41833894-ECA0-4AC7-BF9E-5B81B1FD25B9}</a:tableStyleId>
              </a:tblPr>
              <a:tblGrid>
                <a:gridCol w="1977750"/>
                <a:gridCol w="1977750"/>
                <a:gridCol w="1977750"/>
                <a:gridCol w="1977750"/>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N=817</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N=751</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N=66</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N=645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N=172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30" name="Google Shape;130;p5"/>
          <p:cNvGraphicFramePr/>
          <p:nvPr/>
        </p:nvGraphicFramePr>
        <p:xfrm>
          <a:off x="49161" y="3017909"/>
          <a:ext cx="3000000" cy="3000000"/>
        </p:xfrm>
        <a:graphic>
          <a:graphicData uri="http://schemas.openxmlformats.org/drawingml/2006/table">
            <a:tbl>
              <a:tblPr>
                <a:noFill/>
                <a:tableStyleId>{C916CE79-FF01-4477-825F-D5C962966431}</a:tableStyleId>
              </a:tblPr>
              <a:tblGrid>
                <a:gridCol w="2194375"/>
                <a:gridCol w="9918450"/>
              </a:tblGrid>
              <a:tr h="479375">
                <a:tc>
                  <a:txBody>
                    <a:bodyPr/>
                    <a:lstStyle/>
                    <a:p>
                      <a:pPr indent="0" lvl="0" marL="0" marR="0" rtl="0" algn="r">
                        <a:lnSpc>
                          <a:spcPct val="100000"/>
                        </a:lnSpc>
                        <a:spcBef>
                          <a:spcPts val="0"/>
                        </a:spcBef>
                        <a:spcAft>
                          <a:spcPts val="0"/>
                        </a:spcAft>
                        <a:buNone/>
                      </a:pPr>
                      <a:r>
                        <a:rPr b="0" i="0" lang="uk-UA" sz="1050" u="none" cap="none" strike="noStrike">
                          <a:solidFill>
                            <a:srgbClr val="000000"/>
                          </a:solidFill>
                          <a:latin typeface="Arial"/>
                          <a:ea typeface="Arial"/>
                          <a:cs typeface="Arial"/>
                          <a:sym typeface="Arial"/>
                        </a:rPr>
                        <a:t>Наміри у майбутньому залишитись жити у Вінницькій громаді</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000000">
                          <a:alpha val="0"/>
                        </a:srgbClr>
                      </a:solidFill>
                      <a:prstDash val="solid"/>
                      <a:round/>
                      <a:headEnd len="sm" w="sm" type="none"/>
                      <a:tailEnd len="sm" w="sm" type="none"/>
                    </a:lnB>
                  </a:tcPr>
                </a:tc>
              </a:tr>
            </a:tbl>
          </a:graphicData>
        </a:graphic>
      </p:graphicFrame>
      <p:graphicFrame>
        <p:nvGraphicFramePr>
          <p:cNvPr id="131" name="Google Shape;131;p5"/>
          <p:cNvGraphicFramePr/>
          <p:nvPr/>
        </p:nvGraphicFramePr>
        <p:xfrm>
          <a:off x="2293082" y="2924535"/>
          <a:ext cx="1908000" cy="630471"/>
        </p:xfrm>
        <a:graphic>
          <a:graphicData uri="http://schemas.openxmlformats.org/drawingml/2006/chart">
            <c:chart r:id="rId3"/>
          </a:graphicData>
        </a:graphic>
      </p:graphicFrame>
      <p:graphicFrame>
        <p:nvGraphicFramePr>
          <p:cNvPr id="132" name="Google Shape;132;p5"/>
          <p:cNvGraphicFramePr/>
          <p:nvPr/>
        </p:nvGraphicFramePr>
        <p:xfrm>
          <a:off x="2268434" y="2614941"/>
          <a:ext cx="3000000" cy="3000000"/>
        </p:xfrm>
        <a:graphic>
          <a:graphicData uri="http://schemas.openxmlformats.org/drawingml/2006/table">
            <a:tbl>
              <a:tblPr>
                <a:noFill/>
                <a:tableStyleId>{41833894-ECA0-4AC7-BF9E-5B81B1FD25B9}</a:tableStyleId>
              </a:tblPr>
              <a:tblGrid>
                <a:gridCol w="1971250"/>
                <a:gridCol w="1971250"/>
                <a:gridCol w="1971250"/>
                <a:gridCol w="1971250"/>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Місто Вінниця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Села громади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Постійні мешканці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ВПО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33" name="Google Shape;133;p5"/>
          <p:cNvSpPr txBox="1"/>
          <p:nvPr/>
        </p:nvSpPr>
        <p:spPr>
          <a:xfrm>
            <a:off x="1" y="2309945"/>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Наміри у майбутньому залишитись жити у Вінницькій громаді</a:t>
            </a:r>
            <a:endParaRPr/>
          </a:p>
        </p:txBody>
      </p:sp>
      <p:cxnSp>
        <p:nvCxnSpPr>
          <p:cNvPr id="134" name="Google Shape;134;p5"/>
          <p:cNvCxnSpPr/>
          <p:nvPr/>
        </p:nvCxnSpPr>
        <p:spPr>
          <a:xfrm>
            <a:off x="8156662" y="2665752"/>
            <a:ext cx="0" cy="1008000"/>
          </a:xfrm>
          <a:prstGeom prst="straightConnector1">
            <a:avLst/>
          </a:prstGeom>
          <a:noFill/>
          <a:ln cap="flat" cmpd="sng" w="19050">
            <a:solidFill>
              <a:srgbClr val="A5A5A5"/>
            </a:solidFill>
            <a:prstDash val="dot"/>
            <a:miter lim="800000"/>
            <a:headEnd len="sm" w="sm" type="none"/>
            <a:tailEnd len="sm" w="sm" type="none"/>
          </a:ln>
        </p:spPr>
      </p:cxnSp>
      <p:graphicFrame>
        <p:nvGraphicFramePr>
          <p:cNvPr id="135" name="Google Shape;135;p5"/>
          <p:cNvGraphicFramePr/>
          <p:nvPr/>
        </p:nvGraphicFramePr>
        <p:xfrm>
          <a:off x="2235987" y="6164721"/>
          <a:ext cx="3000000" cy="3000000"/>
        </p:xfrm>
        <a:graphic>
          <a:graphicData uri="http://schemas.openxmlformats.org/drawingml/2006/table">
            <a:tbl>
              <a:tblPr>
                <a:noFill/>
                <a:tableStyleId>{41833894-ECA0-4AC7-BF9E-5B81B1FD25B9}</a:tableStyleId>
              </a:tblPr>
              <a:tblGrid>
                <a:gridCol w="1977750"/>
                <a:gridCol w="1977750"/>
                <a:gridCol w="1977750"/>
                <a:gridCol w="1977750"/>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N=817</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N=751</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N=66</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N=645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N=172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36" name="Google Shape;136;p5"/>
          <p:cNvGraphicFramePr/>
          <p:nvPr/>
        </p:nvGraphicFramePr>
        <p:xfrm>
          <a:off x="49161" y="4457260"/>
          <a:ext cx="3000000" cy="3000000"/>
        </p:xfrm>
        <a:graphic>
          <a:graphicData uri="http://schemas.openxmlformats.org/drawingml/2006/table">
            <a:tbl>
              <a:tblPr>
                <a:noFill/>
                <a:tableStyleId>{C916CE79-FF01-4477-825F-D5C962966431}</a:tableStyleId>
              </a:tblPr>
              <a:tblGrid>
                <a:gridCol w="2194375"/>
                <a:gridCol w="9918450"/>
              </a:tblGrid>
              <a:tr h="57192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Майбутній розвиток Вінницької міської громади має для мене особисто велике значення</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54512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Я можу повністю реалізувати себе у Вінницькій міській громаді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7192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Я активно цікавлюсь ініціативами щодо розвитку Вінницької міської громади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37" name="Google Shape;137;p5"/>
          <p:cNvGraphicFramePr/>
          <p:nvPr/>
        </p:nvGraphicFramePr>
        <p:xfrm>
          <a:off x="2273418" y="4413045"/>
          <a:ext cx="1908000" cy="1764000"/>
        </p:xfrm>
        <a:graphic>
          <a:graphicData uri="http://schemas.openxmlformats.org/drawingml/2006/chart">
            <c:chart r:id="rId4"/>
          </a:graphicData>
        </a:graphic>
      </p:graphicFrame>
      <p:graphicFrame>
        <p:nvGraphicFramePr>
          <p:cNvPr id="138" name="Google Shape;138;p5"/>
          <p:cNvGraphicFramePr/>
          <p:nvPr/>
        </p:nvGraphicFramePr>
        <p:xfrm>
          <a:off x="2268434" y="4054291"/>
          <a:ext cx="3000000" cy="3000000"/>
        </p:xfrm>
        <a:graphic>
          <a:graphicData uri="http://schemas.openxmlformats.org/drawingml/2006/table">
            <a:tbl>
              <a:tblPr>
                <a:noFill/>
                <a:tableStyleId>{41833894-ECA0-4AC7-BF9E-5B81B1FD25B9}</a:tableStyleId>
              </a:tblPr>
              <a:tblGrid>
                <a:gridCol w="1971250"/>
                <a:gridCol w="1971250"/>
                <a:gridCol w="1971250"/>
                <a:gridCol w="1971250"/>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Місто Вінниця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Села громади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Постійні мешканці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ВПО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39" name="Google Shape;139;p5"/>
          <p:cNvSpPr txBox="1"/>
          <p:nvPr/>
        </p:nvSpPr>
        <p:spPr>
          <a:xfrm>
            <a:off x="1" y="3749295"/>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Згода з твердженнями стосовно Вінницької міської територіальної громади </a:t>
            </a:r>
            <a:r>
              <a:rPr b="1" i="0" lang="uk-UA" sz="1200" u="none" cap="none" strike="noStrike">
                <a:solidFill>
                  <a:srgbClr val="7F340D"/>
                </a:solidFill>
                <a:latin typeface="Arial"/>
                <a:ea typeface="Arial"/>
                <a:cs typeface="Arial"/>
                <a:sym typeface="Arial"/>
              </a:rPr>
              <a:t>(показано оцінки 6+7, де 7-повністю згодні)</a:t>
            </a:r>
            <a:endParaRPr b="1" i="0" sz="1800" u="none" cap="none" strike="noStrike">
              <a:solidFill>
                <a:srgbClr val="7F340D"/>
              </a:solidFill>
              <a:latin typeface="Arial"/>
              <a:ea typeface="Arial"/>
              <a:cs typeface="Arial"/>
              <a:sym typeface="Arial"/>
            </a:endParaRPr>
          </a:p>
        </p:txBody>
      </p:sp>
      <p:graphicFrame>
        <p:nvGraphicFramePr>
          <p:cNvPr id="140" name="Google Shape;140;p5"/>
          <p:cNvGraphicFramePr/>
          <p:nvPr/>
        </p:nvGraphicFramePr>
        <p:xfrm>
          <a:off x="4228681" y="4415897"/>
          <a:ext cx="1908000" cy="1764000"/>
        </p:xfrm>
        <a:graphic>
          <a:graphicData uri="http://schemas.openxmlformats.org/drawingml/2006/chart">
            <c:chart r:id="rId5"/>
          </a:graphicData>
        </a:graphic>
      </p:graphicFrame>
      <p:graphicFrame>
        <p:nvGraphicFramePr>
          <p:cNvPr id="141" name="Google Shape;141;p5"/>
          <p:cNvGraphicFramePr/>
          <p:nvPr/>
        </p:nvGraphicFramePr>
        <p:xfrm>
          <a:off x="6204293" y="4410193"/>
          <a:ext cx="1908000" cy="1764000"/>
        </p:xfrm>
        <a:graphic>
          <a:graphicData uri="http://schemas.openxmlformats.org/drawingml/2006/chart">
            <c:chart r:id="rId6"/>
          </a:graphicData>
        </a:graphic>
      </p:graphicFrame>
      <p:graphicFrame>
        <p:nvGraphicFramePr>
          <p:cNvPr id="142" name="Google Shape;142;p5"/>
          <p:cNvGraphicFramePr/>
          <p:nvPr/>
        </p:nvGraphicFramePr>
        <p:xfrm>
          <a:off x="8159556" y="4413045"/>
          <a:ext cx="1908000" cy="1764000"/>
        </p:xfrm>
        <a:graphic>
          <a:graphicData uri="http://schemas.openxmlformats.org/drawingml/2006/chart">
            <c:chart r:id="rId7"/>
          </a:graphicData>
        </a:graphic>
      </p:graphicFrame>
      <p:graphicFrame>
        <p:nvGraphicFramePr>
          <p:cNvPr id="143" name="Google Shape;143;p5"/>
          <p:cNvGraphicFramePr/>
          <p:nvPr/>
        </p:nvGraphicFramePr>
        <p:xfrm>
          <a:off x="10156730" y="4410193"/>
          <a:ext cx="1908000" cy="1764000"/>
        </p:xfrm>
        <a:graphic>
          <a:graphicData uri="http://schemas.openxmlformats.org/drawingml/2006/chart">
            <c:chart r:id="rId8"/>
          </a:graphicData>
        </a:graphic>
      </p:graphicFrame>
      <p:cxnSp>
        <p:nvCxnSpPr>
          <p:cNvPr id="144" name="Google Shape;144;p5"/>
          <p:cNvCxnSpPr/>
          <p:nvPr/>
        </p:nvCxnSpPr>
        <p:spPr>
          <a:xfrm>
            <a:off x="8117334" y="4085438"/>
            <a:ext cx="0" cy="2268000"/>
          </a:xfrm>
          <a:prstGeom prst="straightConnector1">
            <a:avLst/>
          </a:prstGeom>
          <a:noFill/>
          <a:ln cap="flat" cmpd="sng" w="19050">
            <a:solidFill>
              <a:srgbClr val="A5A5A5"/>
            </a:solidFill>
            <a:prstDash val="dot"/>
            <a:miter lim="800000"/>
            <a:headEnd len="sm" w="sm" type="none"/>
            <a:tailEnd len="sm" w="sm" type="none"/>
          </a:ln>
        </p:spPr>
      </p:cxnSp>
      <p:sp>
        <p:nvSpPr>
          <p:cNvPr id="145" name="Google Shape;145;p5"/>
          <p:cNvSpPr txBox="1"/>
          <p:nvPr/>
        </p:nvSpPr>
        <p:spPr>
          <a:xfrm>
            <a:off x="180218" y="2655226"/>
            <a:ext cx="1245459"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146" name="Google Shape;146;p5"/>
          <p:cNvSpPr txBox="1"/>
          <p:nvPr/>
        </p:nvSpPr>
        <p:spPr>
          <a:xfrm>
            <a:off x="67296" y="4193748"/>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147" name="Google Shape;147;p5"/>
          <p:cNvSpPr txBox="1"/>
          <p:nvPr/>
        </p:nvSpPr>
        <p:spPr>
          <a:xfrm>
            <a:off x="59589" y="6389746"/>
            <a:ext cx="2232000" cy="21544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00000"/>
              </a:buClr>
              <a:buSzPts val="750"/>
              <a:buFont typeface="Arial"/>
              <a:buNone/>
            </a:pPr>
            <a:r>
              <a:rPr lang="uk-UA" sz="750">
                <a:solidFill>
                  <a:srgbClr val="C00000"/>
                </a:solidFill>
                <a:latin typeface="Arial"/>
                <a:ea typeface="Arial"/>
                <a:cs typeface="Arial"/>
                <a:sym typeface="Arial"/>
              </a:rPr>
              <a:t>(a) (b) </a:t>
            </a:r>
            <a:r>
              <a:rPr lang="uk-UA" sz="750">
                <a:solidFill>
                  <a:srgbClr val="7F7F7F"/>
                </a:solidFill>
                <a:latin typeface="Arial"/>
                <a:ea typeface="Arial"/>
                <a:cs typeface="Arial"/>
                <a:sym typeface="Arial"/>
              </a:rPr>
              <a:t>- Значимо вище між групами на рівні 90%</a:t>
            </a:r>
            <a:endParaRPr/>
          </a:p>
        </p:txBody>
      </p:sp>
      <p:graphicFrame>
        <p:nvGraphicFramePr>
          <p:cNvPr id="148" name="Google Shape;148;p5"/>
          <p:cNvGraphicFramePr/>
          <p:nvPr/>
        </p:nvGraphicFramePr>
        <p:xfrm>
          <a:off x="4261989" y="2925179"/>
          <a:ext cx="1908000" cy="630471"/>
        </p:xfrm>
        <a:graphic>
          <a:graphicData uri="http://schemas.openxmlformats.org/drawingml/2006/chart">
            <c:chart r:id="rId9"/>
          </a:graphicData>
        </a:graphic>
      </p:graphicFrame>
      <p:graphicFrame>
        <p:nvGraphicFramePr>
          <p:cNvPr id="149" name="Google Shape;149;p5"/>
          <p:cNvGraphicFramePr/>
          <p:nvPr/>
        </p:nvGraphicFramePr>
        <p:xfrm>
          <a:off x="6230896" y="2924495"/>
          <a:ext cx="1908000" cy="630471"/>
        </p:xfrm>
        <a:graphic>
          <a:graphicData uri="http://schemas.openxmlformats.org/drawingml/2006/chart">
            <c:chart r:id="rId10"/>
          </a:graphicData>
        </a:graphic>
      </p:graphicFrame>
      <p:graphicFrame>
        <p:nvGraphicFramePr>
          <p:cNvPr id="150" name="Google Shape;150;p5"/>
          <p:cNvGraphicFramePr/>
          <p:nvPr/>
        </p:nvGraphicFramePr>
        <p:xfrm>
          <a:off x="8209635" y="2915306"/>
          <a:ext cx="1908000" cy="630471"/>
        </p:xfrm>
        <a:graphic>
          <a:graphicData uri="http://schemas.openxmlformats.org/drawingml/2006/chart">
            <c:chart r:id="rId11"/>
          </a:graphicData>
        </a:graphic>
      </p:graphicFrame>
      <p:graphicFrame>
        <p:nvGraphicFramePr>
          <p:cNvPr id="151" name="Google Shape;151;p5"/>
          <p:cNvGraphicFramePr/>
          <p:nvPr/>
        </p:nvGraphicFramePr>
        <p:xfrm>
          <a:off x="10176394" y="2923340"/>
          <a:ext cx="1908000" cy="630471"/>
        </p:xfrm>
        <a:graphic>
          <a:graphicData uri="http://schemas.openxmlformats.org/drawingml/2006/chart">
            <c:chart r:id="rId12"/>
          </a:graphicData>
        </a:graphic>
      </p:graphicFrame>
      <p:graphicFrame>
        <p:nvGraphicFramePr>
          <p:cNvPr id="152" name="Google Shape;152;p5"/>
          <p:cNvGraphicFramePr/>
          <p:nvPr/>
        </p:nvGraphicFramePr>
        <p:xfrm>
          <a:off x="9755657" y="2041916"/>
          <a:ext cx="2369045" cy="633920"/>
        </p:xfrm>
        <a:graphic>
          <a:graphicData uri="http://schemas.openxmlformats.org/drawingml/2006/chart">
            <c:chart r:id="rId13"/>
          </a:graphicData>
        </a:graphic>
      </p:graphicFrame>
      <p:sp>
        <p:nvSpPr>
          <p:cNvPr id="153" name="Google Shape;153;p5"/>
          <p:cNvSpPr txBox="1"/>
          <p:nvPr/>
        </p:nvSpPr>
        <p:spPr>
          <a:xfrm>
            <a:off x="7150848" y="5755469"/>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54" name="Google Shape;154;p5"/>
          <p:cNvSpPr txBox="1"/>
          <p:nvPr/>
        </p:nvSpPr>
        <p:spPr>
          <a:xfrm>
            <a:off x="9470985" y="4632050"/>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55" name="Google Shape;155;p5"/>
          <p:cNvSpPr txBox="1"/>
          <p:nvPr/>
        </p:nvSpPr>
        <p:spPr>
          <a:xfrm>
            <a:off x="9044765" y="5194303"/>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56" name="Google Shape;156;p5"/>
          <p:cNvSpPr txBox="1"/>
          <p:nvPr/>
        </p:nvSpPr>
        <p:spPr>
          <a:xfrm>
            <a:off x="8914780" y="5760581"/>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57" name="Google Shape;157;p5"/>
          <p:cNvSpPr txBox="1"/>
          <p:nvPr/>
        </p:nvSpPr>
        <p:spPr>
          <a:xfrm>
            <a:off x="7844276" y="286990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58" name="Google Shape;158;p5"/>
          <p:cNvSpPr txBox="1"/>
          <p:nvPr/>
        </p:nvSpPr>
        <p:spPr>
          <a:xfrm>
            <a:off x="8828261" y="3132654"/>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159" name="Google Shape;159;p5"/>
          <p:cNvSpPr txBox="1"/>
          <p:nvPr/>
        </p:nvSpPr>
        <p:spPr>
          <a:xfrm>
            <a:off x="11072880" y="2885027"/>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60" name="Google Shape;160;p5"/>
          <p:cNvSpPr txBox="1"/>
          <p:nvPr/>
        </p:nvSpPr>
        <p:spPr>
          <a:xfrm>
            <a:off x="11760162" y="2783781"/>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(a)</a:t>
            </a:r>
            <a:endParaRPr b="0" i="0" sz="800" u="none" cap="none" strike="noStrike">
              <a:solidFill>
                <a:srgbClr val="C00000"/>
              </a:solidFill>
              <a:latin typeface="Arial"/>
              <a:ea typeface="Arial"/>
              <a:cs typeface="Arial"/>
              <a:sym typeface="Arial"/>
            </a:endParaRPr>
          </a:p>
        </p:txBody>
      </p:sp>
      <p:sp>
        <p:nvSpPr>
          <p:cNvPr id="161" name="Google Shape;161;p5"/>
          <p:cNvSpPr txBox="1"/>
          <p:nvPr/>
        </p:nvSpPr>
        <p:spPr>
          <a:xfrm>
            <a:off x="314632" y="537192"/>
            <a:ext cx="10461522" cy="1530749"/>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Переважна більшість опитаних постійних мешканців громади пов’язують своє майбутнє з громадою: 91% опитаних постійних мешканців мають наміри надалі жити у громаді, зокрема 59% однозначно у цьому впевнені, 32% - скоріше залишаться. Крім цього, 71% постійних мешканців відповіли, що для них важливо, як буде розвиватися громада у майбутньому. Проте менша частка - 41% постійних мешканців впевнені, що зможуть реалізувати себе повністю у громаді, 31% активно цікавляться ініціативами щодо розвитку громади. Інтерес до ініціатив розвитку громади є вищим серед мешканців сіл громади. Це може бути пов’язане як з очікуваннями появи ініціатив з розвитку сіл після їх інтеграції у Вінницьку МТГ, так і з переважанням людей старшого віку у селах, які мають більший інтерес до новин. ВПО складно визначитись, чи будуть вони залишатися жити у громаді: 50% схильні залишитись у громаді, зокрема 13% у цьому впевнені однозначно.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50"/>
          <p:cNvSpPr txBox="1"/>
          <p:nvPr>
            <p:ph type="title"/>
          </p:nvPr>
        </p:nvSpPr>
        <p:spPr>
          <a:xfrm>
            <a:off x="314632" y="119319"/>
            <a:ext cx="8534400"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Головні результати</a:t>
            </a:r>
            <a:endParaRPr/>
          </a:p>
        </p:txBody>
      </p:sp>
      <p:sp>
        <p:nvSpPr>
          <p:cNvPr id="1157" name="Google Shape;1157;p50"/>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
        <p:nvSpPr>
          <p:cNvPr id="1158" name="Google Shape;1158;p50"/>
          <p:cNvSpPr txBox="1"/>
          <p:nvPr/>
        </p:nvSpPr>
        <p:spPr>
          <a:xfrm>
            <a:off x="582117" y="1136240"/>
            <a:ext cx="10028733" cy="4585519"/>
          </a:xfrm>
          <a:prstGeom prst="rect">
            <a:avLst/>
          </a:prstGeom>
          <a:solidFill>
            <a:srgbClr val="FFFFFF"/>
          </a:solidFill>
          <a:ln cap="flat" cmpd="sng" w="9525">
            <a:solidFill>
              <a:srgbClr val="B1BEC5"/>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6800" lIns="90000" spcFirstLastPara="1" rIns="90000" wrap="square" tIns="46800">
            <a:noAutofit/>
          </a:bodyPr>
          <a:lstStyle/>
          <a:p>
            <a:pPr indent="0" lvl="2" marL="0" marR="0" rtl="0" algn="l">
              <a:lnSpc>
                <a:spcPct val="100000"/>
              </a:lnSpc>
              <a:spcBef>
                <a:spcPts val="0"/>
              </a:spcBef>
              <a:spcAft>
                <a:spcPts val="0"/>
              </a:spcAft>
              <a:buClr>
                <a:srgbClr val="000000"/>
              </a:buClr>
              <a:buSzPts val="1400"/>
              <a:buFont typeface="Arial"/>
              <a:buNone/>
            </a:pPr>
            <a:r>
              <a:rPr b="1" i="0" lang="uk-UA" sz="1400" u="none" cap="none" strike="noStrike">
                <a:solidFill>
                  <a:schemeClr val="accent6"/>
                </a:solidFill>
                <a:latin typeface="Calibri"/>
                <a:ea typeface="Calibri"/>
                <a:cs typeface="Calibri"/>
                <a:sym typeface="Calibri"/>
              </a:rPr>
              <a:t>СТРАТЕГІЧНІ СИЛЬНІ СТОРОНИ ВІННИЦЬКОЇ МТГ</a:t>
            </a:r>
            <a:endParaRPr/>
          </a:p>
          <a:p>
            <a:pPr indent="0" lvl="2" marL="0" marR="0" rtl="0" algn="l">
              <a:spcBef>
                <a:spcPts val="300"/>
              </a:spcBef>
              <a:spcAft>
                <a:spcPts val="0"/>
              </a:spcAft>
              <a:buClr>
                <a:srgbClr val="000000"/>
              </a:buClr>
              <a:buSzPts val="1400"/>
              <a:buFont typeface="Arial"/>
              <a:buNone/>
            </a:pPr>
            <a:r>
              <a:rPr b="0" i="0" lang="uk-UA" sz="1400" u="none" cap="none" strike="noStrike">
                <a:solidFill>
                  <a:schemeClr val="dk1"/>
                </a:solidFill>
                <a:latin typeface="Arial"/>
                <a:ea typeface="Arial"/>
                <a:cs typeface="Arial"/>
                <a:sym typeface="Arial"/>
              </a:rPr>
              <a:t>Стратегічні сильні сторони – це сфери надання послуг, які (1) мають істотний вплив на бажання залишитися у громаді, (2) стосуються усіх мешканців, (3) отримали високу оцінку задоволеності у 2024 році.</a:t>
            </a:r>
            <a:endParaRPr/>
          </a:p>
          <a:p>
            <a:pPr indent="0" lvl="2" marL="0" marR="0" rtl="0" algn="l">
              <a:spcBef>
                <a:spcPts val="300"/>
              </a:spcBef>
              <a:spcAft>
                <a:spcPts val="0"/>
              </a:spcAft>
              <a:buClr>
                <a:srgbClr val="000000"/>
              </a:buClr>
              <a:buSzPts val="1400"/>
              <a:buFont typeface="Arial"/>
              <a:buNone/>
            </a:pPr>
            <a:r>
              <a:rPr b="1" i="0" lang="uk-UA" sz="1400" u="none" cap="none" strike="noStrike">
                <a:solidFill>
                  <a:schemeClr val="dk1"/>
                </a:solidFill>
                <a:latin typeface="Arial"/>
                <a:ea typeface="Arial"/>
                <a:cs typeface="Arial"/>
                <a:sym typeface="Arial"/>
              </a:rPr>
              <a:t>Стратегічними сильними сторонами </a:t>
            </a:r>
            <a:r>
              <a:rPr b="0" i="0" lang="uk-UA" sz="1400" u="none" cap="none" strike="noStrike">
                <a:solidFill>
                  <a:schemeClr val="dk1"/>
                </a:solidFill>
                <a:latin typeface="Arial"/>
                <a:ea typeface="Arial"/>
                <a:cs typeface="Arial"/>
                <a:sym typeface="Arial"/>
              </a:rPr>
              <a:t>Вінницької МТГ є висока задоволеність мешканців у таких сферах життя:</a:t>
            </a:r>
            <a:endParaRPr/>
          </a:p>
          <a:p>
            <a:pPr indent="-180975" lvl="3" marL="361950" marR="0" rtl="0" algn="l">
              <a:spcBef>
                <a:spcPts val="300"/>
              </a:spcBef>
              <a:spcAft>
                <a:spcPts val="0"/>
              </a:spcAft>
              <a:buClr>
                <a:srgbClr val="000000"/>
              </a:buClr>
              <a:buSzPts val="1600"/>
              <a:buFont typeface="Arial"/>
              <a:buChar char="•"/>
            </a:pPr>
            <a:r>
              <a:rPr b="1" i="0" lang="uk-UA" sz="1600" u="none" cap="none" strike="noStrike">
                <a:solidFill>
                  <a:schemeClr val="accent6"/>
                </a:solidFill>
                <a:latin typeface="Arial"/>
                <a:ea typeface="Arial"/>
                <a:cs typeface="Arial"/>
                <a:sym typeface="Arial"/>
              </a:rPr>
              <a:t>Розвиток роздрібної торгівлі і громадського харчування</a:t>
            </a:r>
            <a:r>
              <a:rPr b="0" i="0" lang="uk-UA" sz="1400" u="none" cap="none" strike="noStrike">
                <a:solidFill>
                  <a:schemeClr val="dk1"/>
                </a:solidFill>
                <a:latin typeface="Arial"/>
                <a:ea typeface="Arial"/>
                <a:cs typeface="Arial"/>
                <a:sym typeface="Arial"/>
              </a:rPr>
              <a:t>. Зокрема мешканці покращили оцінки розвитку у місті великих торгівельних центрів, також зросла частка відвідувачів великих торгівельних центрів. Мешканці також покращили оцінки доступності і якості закладів громадського харчування.</a:t>
            </a:r>
            <a:endParaRPr/>
          </a:p>
          <a:p>
            <a:pPr indent="-180975" lvl="3" marL="361950" marR="0" rtl="0" algn="l">
              <a:spcBef>
                <a:spcPts val="300"/>
              </a:spcBef>
              <a:spcAft>
                <a:spcPts val="0"/>
              </a:spcAft>
              <a:buClr>
                <a:srgbClr val="000000"/>
              </a:buClr>
              <a:buSzPts val="1600"/>
              <a:buFont typeface="Arial"/>
              <a:buChar char="•"/>
            </a:pPr>
            <a:r>
              <a:rPr b="1" i="0" lang="uk-UA" sz="1600" u="none" cap="none" strike="noStrike">
                <a:solidFill>
                  <a:schemeClr val="accent6"/>
                </a:solidFill>
                <a:latin typeface="Arial"/>
                <a:ea typeface="Arial"/>
                <a:cs typeface="Arial"/>
                <a:sym typeface="Arial"/>
              </a:rPr>
              <a:t>Культурне життя.</a:t>
            </a:r>
            <a:r>
              <a:rPr b="0" i="0" lang="uk-UA" sz="1400" u="none" cap="none" strike="noStrike">
                <a:solidFill>
                  <a:schemeClr val="dk1"/>
                </a:solidFill>
                <a:latin typeface="Arial"/>
                <a:ea typeface="Arial"/>
                <a:cs typeface="Arial"/>
                <a:sym typeface="Arial"/>
              </a:rPr>
              <a:t> Мешканці покращили оцінки доступності і стану культурних закладів, якості послуг у культурних закладах. Порівняно до 2019 року зросла частка відвідувачів кінотеатрів.</a:t>
            </a:r>
            <a:endParaRPr/>
          </a:p>
          <a:p>
            <a:pPr indent="-180975" lvl="3" marL="361950" marR="0" rtl="0" algn="l">
              <a:spcBef>
                <a:spcPts val="300"/>
              </a:spcBef>
              <a:spcAft>
                <a:spcPts val="0"/>
              </a:spcAft>
              <a:buClr>
                <a:srgbClr val="000000"/>
              </a:buClr>
              <a:buSzPts val="1600"/>
              <a:buFont typeface="Arial"/>
              <a:buChar char="•"/>
            </a:pPr>
            <a:r>
              <a:rPr b="1" i="0" lang="uk-UA" sz="1600" u="none" cap="none" strike="noStrike">
                <a:solidFill>
                  <a:schemeClr val="accent6"/>
                </a:solidFill>
                <a:latin typeface="Arial"/>
                <a:ea typeface="Arial"/>
                <a:cs typeface="Arial"/>
                <a:sym typeface="Arial"/>
              </a:rPr>
              <a:t>Громадська безпека завдяки освітленості і системі відеоспостереження. </a:t>
            </a:r>
            <a:r>
              <a:rPr b="0" i="0" lang="uk-UA" sz="1400" u="none" cap="none" strike="noStrike">
                <a:solidFill>
                  <a:schemeClr val="dk1"/>
                </a:solidFill>
                <a:latin typeface="Arial"/>
                <a:ea typeface="Arial"/>
                <a:cs typeface="Arial"/>
                <a:sym typeface="Arial"/>
              </a:rPr>
              <a:t>Зокрема у 2024 році мешканці покращили оцінки освітленості центральних вулиць Вінниці та прибудинкових територій. Напрямком для подальшого покращення є освітленість мікрорайонів і старостинських округів і розвиток системи відеоспостереження.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sp>
        <p:nvSpPr>
          <p:cNvPr id="1163" name="Google Shape;1163;p51"/>
          <p:cNvSpPr txBox="1"/>
          <p:nvPr>
            <p:ph type="title"/>
          </p:nvPr>
        </p:nvSpPr>
        <p:spPr>
          <a:xfrm>
            <a:off x="314632" y="119319"/>
            <a:ext cx="8534400"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Головні результати</a:t>
            </a:r>
            <a:endParaRPr/>
          </a:p>
        </p:txBody>
      </p:sp>
      <p:sp>
        <p:nvSpPr>
          <p:cNvPr id="1164" name="Google Shape;1164;p51"/>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
        <p:nvSpPr>
          <p:cNvPr id="1165" name="Google Shape;1165;p51"/>
          <p:cNvSpPr txBox="1"/>
          <p:nvPr/>
        </p:nvSpPr>
        <p:spPr>
          <a:xfrm>
            <a:off x="582118" y="1136240"/>
            <a:ext cx="10304958" cy="4712110"/>
          </a:xfrm>
          <a:prstGeom prst="rect">
            <a:avLst/>
          </a:prstGeom>
          <a:solidFill>
            <a:srgbClr val="FFFFFF"/>
          </a:solidFill>
          <a:ln cap="flat" cmpd="sng" w="9525">
            <a:solidFill>
              <a:srgbClr val="B1BEC5"/>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6800" lIns="90000" spcFirstLastPara="1" rIns="90000" wrap="square" tIns="46800">
            <a:noAutofit/>
          </a:bodyPr>
          <a:lstStyle/>
          <a:p>
            <a:pPr indent="0" lvl="2" marL="0" marR="0" rtl="0" algn="l">
              <a:lnSpc>
                <a:spcPct val="100000"/>
              </a:lnSpc>
              <a:spcBef>
                <a:spcPts val="0"/>
              </a:spcBef>
              <a:spcAft>
                <a:spcPts val="0"/>
              </a:spcAft>
              <a:buClr>
                <a:srgbClr val="000000"/>
              </a:buClr>
              <a:buSzPts val="1400"/>
              <a:buFont typeface="Arial"/>
              <a:buNone/>
            </a:pPr>
            <a:r>
              <a:rPr b="1" i="0" lang="uk-UA" sz="1400" u="none" cap="none" strike="noStrike">
                <a:solidFill>
                  <a:schemeClr val="accent6"/>
                </a:solidFill>
                <a:latin typeface="Calibri"/>
                <a:ea typeface="Calibri"/>
                <a:cs typeface="Calibri"/>
                <a:sym typeface="Calibri"/>
              </a:rPr>
              <a:t>ДРУГОРЯДНІ СИЛЬНІ СТОРОНИ ВІННИЦЬКОЇ МТГ</a:t>
            </a:r>
            <a:endParaRPr/>
          </a:p>
          <a:p>
            <a:pPr indent="0" lvl="2" marL="0" marR="0" rtl="0" algn="l">
              <a:spcBef>
                <a:spcPts val="300"/>
              </a:spcBef>
              <a:spcAft>
                <a:spcPts val="0"/>
              </a:spcAft>
              <a:buClr>
                <a:srgbClr val="000000"/>
              </a:buClr>
              <a:buSzPts val="1400"/>
              <a:buFont typeface="Arial"/>
              <a:buNone/>
            </a:pPr>
            <a:r>
              <a:rPr b="0" i="0" lang="uk-UA" sz="1400" u="none" cap="none" strike="noStrike">
                <a:solidFill>
                  <a:schemeClr val="dk1"/>
                </a:solidFill>
                <a:latin typeface="Arial"/>
                <a:ea typeface="Arial"/>
                <a:cs typeface="Arial"/>
                <a:sym typeface="Arial"/>
              </a:rPr>
              <a:t>Другорядні сильні сторони – це сфери надання послуг із високими оцінками задоволеності, які (1) мають відносно менший вплив на бажання залишатися у громаді або (2) стосуються окремих груп населення.</a:t>
            </a:r>
            <a:endParaRPr/>
          </a:p>
          <a:p>
            <a:pPr indent="0" lvl="2" marL="0" marR="0" rtl="0" algn="l">
              <a:spcBef>
                <a:spcPts val="300"/>
              </a:spcBef>
              <a:spcAft>
                <a:spcPts val="0"/>
              </a:spcAft>
              <a:buClr>
                <a:srgbClr val="000000"/>
              </a:buClr>
              <a:buSzPts val="1400"/>
              <a:buFont typeface="Arial"/>
              <a:buNone/>
            </a:pPr>
            <a:r>
              <a:rPr b="1" i="0" lang="uk-UA" sz="1400" u="none" cap="none" strike="noStrike">
                <a:solidFill>
                  <a:schemeClr val="dk1"/>
                </a:solidFill>
                <a:latin typeface="Arial"/>
                <a:ea typeface="Arial"/>
                <a:cs typeface="Arial"/>
                <a:sym typeface="Arial"/>
              </a:rPr>
              <a:t>Другорядними сильними сторонами Вінницької МТГ є такі</a:t>
            </a:r>
            <a:r>
              <a:rPr b="0" i="0" lang="uk-UA" sz="1400" u="none" cap="none" strike="noStrike">
                <a:solidFill>
                  <a:schemeClr val="dk1"/>
                </a:solidFill>
                <a:latin typeface="Arial"/>
                <a:ea typeface="Arial"/>
                <a:cs typeface="Arial"/>
                <a:sym typeface="Arial"/>
              </a:rPr>
              <a:t>:</a:t>
            </a:r>
            <a:endParaRPr/>
          </a:p>
          <a:p>
            <a:pPr indent="-180975" lvl="2" marL="180975" marR="0" rtl="0" algn="l">
              <a:spcBef>
                <a:spcPts val="300"/>
              </a:spcBef>
              <a:spcAft>
                <a:spcPts val="0"/>
              </a:spcAft>
              <a:buClr>
                <a:srgbClr val="000000"/>
              </a:buClr>
              <a:buSzPts val="1400"/>
              <a:buFont typeface="Arial"/>
              <a:buChar char="•"/>
            </a:pPr>
            <a:r>
              <a:rPr b="1" i="0" lang="uk-UA" sz="1400" u="none" cap="none" strike="noStrike">
                <a:solidFill>
                  <a:schemeClr val="accent6"/>
                </a:solidFill>
                <a:latin typeface="Arial"/>
                <a:ea typeface="Arial"/>
                <a:cs typeface="Arial"/>
                <a:sym typeface="Arial"/>
              </a:rPr>
              <a:t>Якість громадського транспорту у місті</a:t>
            </a:r>
            <a:r>
              <a:rPr b="0" i="0" lang="uk-UA" sz="1400" u="none" cap="none" strike="noStrike">
                <a:solidFill>
                  <a:schemeClr val="dk1"/>
                </a:solidFill>
                <a:latin typeface="Arial"/>
                <a:ea typeface="Arial"/>
                <a:cs typeface="Arial"/>
                <a:sym typeface="Arial"/>
              </a:rPr>
              <a:t>. Задоволеність якістю громадського транспорту у місті є високою і зросла у 2024 році порівняно до 2019 року. Проте використання громадського транспорту зменшилось через збільшення частки мешканців, які пересуваються на власному автомобілі.</a:t>
            </a:r>
            <a:endParaRPr/>
          </a:p>
          <a:p>
            <a:pPr indent="-180975" lvl="2" marL="180975" marR="0" rtl="0" algn="l">
              <a:spcBef>
                <a:spcPts val="300"/>
              </a:spcBef>
              <a:spcAft>
                <a:spcPts val="0"/>
              </a:spcAft>
              <a:buClr>
                <a:srgbClr val="000000"/>
              </a:buClr>
              <a:buSzPts val="1400"/>
              <a:buFont typeface="Arial"/>
              <a:buChar char="•"/>
            </a:pPr>
            <a:r>
              <a:rPr b="1" i="0" lang="uk-UA" sz="1400" u="none" cap="none" strike="noStrike">
                <a:solidFill>
                  <a:schemeClr val="accent6"/>
                </a:solidFill>
                <a:latin typeface="Arial"/>
                <a:ea typeface="Arial"/>
                <a:cs typeface="Arial"/>
                <a:sym typeface="Arial"/>
              </a:rPr>
              <a:t>Якість комунальних послуг</a:t>
            </a:r>
            <a:r>
              <a:rPr b="0" i="0" lang="uk-UA" sz="1400" u="none" cap="none" strike="noStrike">
                <a:solidFill>
                  <a:schemeClr val="dk1"/>
                </a:solidFill>
                <a:latin typeface="Arial"/>
                <a:ea typeface="Arial"/>
                <a:cs typeface="Arial"/>
                <a:sym typeface="Arial"/>
              </a:rPr>
              <a:t>: стабільність і неперервність постачання холодної води, водовідведення, вивезення сміття, стан прибудинкових територій, постачання тепла і холодної води. Задоволеність якістю комунальних послуг зросла у 2024 році порівняно до 2019 року.</a:t>
            </a:r>
            <a:endParaRPr/>
          </a:p>
          <a:p>
            <a:pPr indent="-180975" lvl="2" marL="180975" marR="0" rtl="0" algn="l">
              <a:spcBef>
                <a:spcPts val="300"/>
              </a:spcBef>
              <a:spcAft>
                <a:spcPts val="0"/>
              </a:spcAft>
              <a:buClr>
                <a:srgbClr val="000000"/>
              </a:buClr>
              <a:buSzPts val="1400"/>
              <a:buFont typeface="Arial"/>
              <a:buChar char="•"/>
            </a:pPr>
            <a:r>
              <a:rPr b="1" i="0" lang="uk-UA" sz="1400" u="none" cap="none" strike="noStrike">
                <a:solidFill>
                  <a:schemeClr val="accent6"/>
                </a:solidFill>
                <a:latin typeface="Arial"/>
                <a:ea typeface="Arial"/>
                <a:cs typeface="Arial"/>
                <a:sym typeface="Arial"/>
              </a:rPr>
              <a:t>Якість житла</a:t>
            </a:r>
            <a:r>
              <a:rPr b="0" i="0" lang="uk-UA" sz="1400" u="none" cap="none" strike="noStrike">
                <a:solidFill>
                  <a:schemeClr val="dk1"/>
                </a:solidFill>
                <a:latin typeface="Arial"/>
                <a:ea typeface="Arial"/>
                <a:cs typeface="Arial"/>
                <a:sym typeface="Arial"/>
              </a:rPr>
              <a:t>. Задоволеність якістю житла та станом прибудинкових територій зросла у 2024 році порівняно до 2019 року.</a:t>
            </a:r>
            <a:endParaRPr/>
          </a:p>
          <a:p>
            <a:pPr indent="-180975" lvl="2" marL="180975" marR="0" rtl="0" algn="l">
              <a:spcBef>
                <a:spcPts val="300"/>
              </a:spcBef>
              <a:spcAft>
                <a:spcPts val="0"/>
              </a:spcAft>
              <a:buClr>
                <a:srgbClr val="000000"/>
              </a:buClr>
              <a:buSzPts val="1400"/>
              <a:buFont typeface="Arial"/>
              <a:buChar char="•"/>
            </a:pPr>
            <a:r>
              <a:rPr b="1" i="0" lang="uk-UA" sz="1400" u="none" cap="none" strike="noStrike">
                <a:solidFill>
                  <a:schemeClr val="accent6"/>
                </a:solidFill>
                <a:latin typeface="Arial"/>
                <a:ea typeface="Arial"/>
                <a:cs typeface="Arial"/>
                <a:sym typeface="Arial"/>
              </a:rPr>
              <a:t>Дошкільне виховання</a:t>
            </a:r>
            <a:r>
              <a:rPr b="0" i="0" lang="uk-UA" sz="1400" u="none" cap="none" strike="noStrike">
                <a:solidFill>
                  <a:schemeClr val="dk1"/>
                </a:solidFill>
                <a:latin typeface="Arial"/>
                <a:ea typeface="Arial"/>
                <a:cs typeface="Arial"/>
                <a:sym typeface="Arial"/>
              </a:rPr>
              <a:t>. У 2024 році зросла задоволеність доступністю закладів дошкільної освіти, кількістю дітей на одного вихователя, ставленням вихователей до дітей та батьків, якістю виховного процесу. Зростання задоволеності дошкільним вихованням пов’язане із зменшенням навантаження на систему дошкільного виховання: за результатами опитування частка опитаних, які мають дітей дошкільного віку, у 2024 році порівняно до 2019 року зменшилась із 23% до 14%.</a:t>
            </a:r>
            <a:endParaRPr/>
          </a:p>
          <a:p>
            <a:pPr indent="-180975" lvl="2" marL="180975" marR="0" rtl="0" algn="l">
              <a:spcBef>
                <a:spcPts val="300"/>
              </a:spcBef>
              <a:spcAft>
                <a:spcPts val="0"/>
              </a:spcAft>
              <a:buClr>
                <a:srgbClr val="000000"/>
              </a:buClr>
              <a:buSzPts val="1400"/>
              <a:buFont typeface="Arial"/>
              <a:buChar char="•"/>
            </a:pPr>
            <a:r>
              <a:rPr b="1" i="0" lang="uk-UA" sz="1400" u="none" cap="none" strike="noStrike">
                <a:solidFill>
                  <a:schemeClr val="accent6"/>
                </a:solidFill>
                <a:latin typeface="Arial"/>
                <a:ea typeface="Arial"/>
                <a:cs typeface="Arial"/>
                <a:sym typeface="Arial"/>
              </a:rPr>
              <a:t>Шкільна освіта</a:t>
            </a:r>
            <a:r>
              <a:rPr b="0" i="0" lang="uk-UA" sz="1400" u="none" cap="none" strike="noStrike">
                <a:solidFill>
                  <a:schemeClr val="dk1"/>
                </a:solidFill>
                <a:latin typeface="Arial"/>
                <a:ea typeface="Arial"/>
                <a:cs typeface="Arial"/>
                <a:sym typeface="Arial"/>
              </a:rPr>
              <a:t>. У 2024 році зросла задоволеність доступністю шкіл близько до дому, якістю навчання, ставленням вчителів до дітей і батьків. Проте низьку оцінку задоволеності отримано за кількістю дітей на одного вчителя, що свідчить про зростання навантаження на заклади середньої освіти. За результатами опитування частка опитаних, які мають дітей шкільного віку, зросла з 28% до 32%.</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52"/>
          <p:cNvSpPr txBox="1"/>
          <p:nvPr>
            <p:ph type="title"/>
          </p:nvPr>
        </p:nvSpPr>
        <p:spPr>
          <a:xfrm>
            <a:off x="314632" y="119319"/>
            <a:ext cx="8534400"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Головні результати</a:t>
            </a:r>
            <a:endParaRPr/>
          </a:p>
        </p:txBody>
      </p:sp>
      <p:sp>
        <p:nvSpPr>
          <p:cNvPr id="1171" name="Google Shape;1171;p52"/>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
        <p:nvSpPr>
          <p:cNvPr id="1172" name="Google Shape;1172;p52"/>
          <p:cNvSpPr txBox="1"/>
          <p:nvPr/>
        </p:nvSpPr>
        <p:spPr>
          <a:xfrm>
            <a:off x="582117" y="1136240"/>
            <a:ext cx="10238283" cy="4585519"/>
          </a:xfrm>
          <a:prstGeom prst="rect">
            <a:avLst/>
          </a:prstGeom>
          <a:solidFill>
            <a:srgbClr val="FFFFFF"/>
          </a:solidFill>
          <a:ln cap="flat" cmpd="sng" w="9525">
            <a:solidFill>
              <a:srgbClr val="B1BEC5"/>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6800" lIns="90000" spcFirstLastPara="1" rIns="90000" wrap="square" tIns="46800">
            <a:noAutofit/>
          </a:bodyPr>
          <a:lstStyle/>
          <a:p>
            <a:pPr indent="0" lvl="2" marL="0" marR="0" rtl="0" algn="l">
              <a:lnSpc>
                <a:spcPct val="100000"/>
              </a:lnSpc>
              <a:spcBef>
                <a:spcPts val="0"/>
              </a:spcBef>
              <a:spcAft>
                <a:spcPts val="0"/>
              </a:spcAft>
              <a:buClr>
                <a:srgbClr val="000000"/>
              </a:buClr>
              <a:buSzPts val="1400"/>
              <a:buFont typeface="Arial"/>
              <a:buNone/>
            </a:pPr>
            <a:r>
              <a:rPr b="1" i="0" lang="uk-UA" sz="1400" u="none" cap="none" strike="noStrike">
                <a:solidFill>
                  <a:schemeClr val="accent6"/>
                </a:solidFill>
                <a:latin typeface="Calibri"/>
                <a:ea typeface="Calibri"/>
                <a:cs typeface="Calibri"/>
                <a:sym typeface="Calibri"/>
              </a:rPr>
              <a:t>ДРУГОРЯДНІ СИЛЬНІ СТОРОНИ ВІННИЦЬКОЇ МТГ (</a:t>
            </a:r>
            <a:r>
              <a:rPr b="1" i="1" lang="uk-UA" sz="1400" u="none" cap="none" strike="noStrike">
                <a:solidFill>
                  <a:schemeClr val="accent6"/>
                </a:solidFill>
                <a:latin typeface="Calibri"/>
                <a:ea typeface="Calibri"/>
                <a:cs typeface="Calibri"/>
                <a:sym typeface="Calibri"/>
              </a:rPr>
              <a:t>ПРОДОВЖЕННЯ</a:t>
            </a:r>
            <a:r>
              <a:rPr b="1" i="0" lang="uk-UA" sz="1400" u="none" cap="none" strike="noStrike">
                <a:solidFill>
                  <a:schemeClr val="accent6"/>
                </a:solidFill>
                <a:latin typeface="Calibri"/>
                <a:ea typeface="Calibri"/>
                <a:cs typeface="Calibri"/>
                <a:sym typeface="Calibri"/>
              </a:rPr>
              <a:t>)</a:t>
            </a:r>
            <a:endParaRPr/>
          </a:p>
          <a:p>
            <a:pPr indent="-180975" lvl="2" marL="180975" marR="0" rtl="0" algn="l">
              <a:spcBef>
                <a:spcPts val="300"/>
              </a:spcBef>
              <a:spcAft>
                <a:spcPts val="0"/>
              </a:spcAft>
              <a:buClr>
                <a:srgbClr val="000000"/>
              </a:buClr>
              <a:buSzPts val="1400"/>
              <a:buFont typeface="Arial"/>
              <a:buChar char="•"/>
            </a:pPr>
            <a:r>
              <a:rPr b="1" i="0" lang="uk-UA" sz="1400" u="none" cap="none" strike="noStrike">
                <a:solidFill>
                  <a:schemeClr val="accent6"/>
                </a:solidFill>
                <a:latin typeface="Arial"/>
                <a:ea typeface="Arial"/>
                <a:cs typeface="Arial"/>
                <a:sym typeface="Arial"/>
              </a:rPr>
              <a:t>Послуги у комунальних медичних закладах. </a:t>
            </a:r>
            <a:r>
              <a:rPr b="0" i="0" lang="uk-UA" sz="1400" u="none" cap="none" strike="noStrike">
                <a:solidFill>
                  <a:schemeClr val="dk1"/>
                </a:solidFill>
                <a:latin typeface="Arial"/>
                <a:ea typeface="Arial"/>
                <a:cs typeface="Arial"/>
                <a:sym typeface="Arial"/>
              </a:rPr>
              <a:t>Задоволеність якістю послуг у комунальних медичних закладах зросла у 2024 році порівняно до 2019 року. При цьому зросла частка опитаних, які звертались до медичних закладів за останні 12 місяців, з 60% до 73%. Також зросла частка опитаних, які мають добровільне медичне страхування, з 13% до 26%. </a:t>
            </a:r>
            <a:endParaRPr/>
          </a:p>
          <a:p>
            <a:pPr indent="-180975" lvl="2" marL="180975" marR="0" rtl="0" algn="l">
              <a:spcBef>
                <a:spcPts val="300"/>
              </a:spcBef>
              <a:spcAft>
                <a:spcPts val="0"/>
              </a:spcAft>
              <a:buClr>
                <a:srgbClr val="000000"/>
              </a:buClr>
              <a:buSzPts val="1400"/>
              <a:buFont typeface="Arial"/>
              <a:buChar char="•"/>
            </a:pPr>
            <a:r>
              <a:rPr b="1" i="0" lang="uk-UA" sz="1400" u="none" cap="none" strike="noStrike">
                <a:solidFill>
                  <a:schemeClr val="accent6"/>
                </a:solidFill>
                <a:latin typeface="Arial"/>
                <a:ea typeface="Arial"/>
                <a:cs typeface="Arial"/>
                <a:sym typeface="Arial"/>
              </a:rPr>
              <a:t>Умови безпеки за умов війни (укриття і сповіщення про повітряні тривоги). </a:t>
            </a:r>
            <a:r>
              <a:rPr b="0" i="0" lang="uk-UA" sz="1400" u="none" cap="none" strike="noStrike">
                <a:solidFill>
                  <a:schemeClr val="dk1"/>
                </a:solidFill>
                <a:latin typeface="Arial"/>
                <a:ea typeface="Arial"/>
                <a:cs typeface="Arial"/>
                <a:sym typeface="Arial"/>
              </a:rPr>
              <a:t>Опитані дали середні оцінки доступності інформації про укриття і забезпеченості доступу до укриттів. Напрямком для покращення є умови в укриттях.</a:t>
            </a:r>
            <a:endParaRPr/>
          </a:p>
          <a:p>
            <a:pPr indent="-180975" lvl="2" marL="180975" marR="0" rtl="0" algn="l">
              <a:spcBef>
                <a:spcPts val="300"/>
              </a:spcBef>
              <a:spcAft>
                <a:spcPts val="0"/>
              </a:spcAft>
              <a:buClr>
                <a:srgbClr val="000000"/>
              </a:buClr>
              <a:buSzPts val="1400"/>
              <a:buFont typeface="Arial"/>
              <a:buChar char="•"/>
            </a:pPr>
            <a:r>
              <a:rPr b="1" i="0" lang="uk-UA" sz="1400" u="none" cap="none" strike="noStrike">
                <a:solidFill>
                  <a:schemeClr val="accent6"/>
                </a:solidFill>
                <a:latin typeface="Arial"/>
                <a:ea typeface="Arial"/>
                <a:cs typeface="Arial"/>
                <a:sym typeface="Arial"/>
              </a:rPr>
              <a:t>Умови руху пішки. </a:t>
            </a:r>
            <a:r>
              <a:rPr b="0" i="0" lang="uk-UA" sz="1400" u="none" cap="none" strike="noStrike">
                <a:solidFill>
                  <a:schemeClr val="dk1"/>
                </a:solidFill>
                <a:latin typeface="Arial"/>
                <a:ea typeface="Arial"/>
                <a:cs typeface="Arial"/>
                <a:sym typeface="Arial"/>
              </a:rPr>
              <a:t>Близько половини опитаних задоволені облаштованістю пішохідних переходів, безпечністю руху пішки, облаштованістю пішохідних маршрутів у зелених зонах. Задоволеність безпечністю руху пішки зросла у 2024 році порівняно до 2019 року. Напрямком для подальшого покращення є стан тротуарів, усунення перешкод для руху пішоходів та забезпечення безбар’єрності для людей з інвалідністю, старших людей та людей з дітьми. </a:t>
            </a:r>
            <a:endParaRPr/>
          </a:p>
          <a:p>
            <a:pPr indent="-180975" lvl="2" marL="180975" marR="0" rtl="0" algn="l">
              <a:spcBef>
                <a:spcPts val="300"/>
              </a:spcBef>
              <a:spcAft>
                <a:spcPts val="0"/>
              </a:spcAft>
              <a:buClr>
                <a:srgbClr val="000000"/>
              </a:buClr>
              <a:buSzPts val="1400"/>
              <a:buFont typeface="Arial"/>
              <a:buChar char="•"/>
            </a:pPr>
            <a:r>
              <a:rPr b="1" i="0" lang="uk-UA" sz="1400" u="none" cap="none" strike="noStrike">
                <a:solidFill>
                  <a:schemeClr val="accent6"/>
                </a:solidFill>
                <a:latin typeface="Arial"/>
                <a:ea typeface="Arial"/>
                <a:cs typeface="Arial"/>
                <a:sym typeface="Arial"/>
              </a:rPr>
              <a:t>Навчання для дорослих. </a:t>
            </a:r>
            <a:r>
              <a:rPr b="0" i="0" lang="uk-UA" sz="1400" u="none" cap="none" strike="noStrike">
                <a:solidFill>
                  <a:schemeClr val="dk1"/>
                </a:solidFill>
                <a:latin typeface="Arial"/>
                <a:ea typeface="Arial"/>
                <a:cs typeface="Arial"/>
                <a:sym typeface="Arial"/>
              </a:rPr>
              <a:t>Частка опитаних, які проходили додаткове навчання (відвідували курси, семінари, лекції), зросла у 2024 році порівняно до 2019 року з 10% до 26%. Близько 40% задоволені наявністю та якістю послуг з додаткового навчання. Менша задоволеність пов’язана із доступністю цих послуг, що може свідчити про зростання вартості додаткового навчання.</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53"/>
          <p:cNvSpPr txBox="1"/>
          <p:nvPr>
            <p:ph type="title"/>
          </p:nvPr>
        </p:nvSpPr>
        <p:spPr>
          <a:xfrm>
            <a:off x="314632" y="119319"/>
            <a:ext cx="8534400"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Головні результати</a:t>
            </a:r>
            <a:endParaRPr/>
          </a:p>
        </p:txBody>
      </p:sp>
      <p:sp>
        <p:nvSpPr>
          <p:cNvPr id="1178" name="Google Shape;1178;p53"/>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
        <p:nvSpPr>
          <p:cNvPr id="1179" name="Google Shape;1179;p53"/>
          <p:cNvSpPr txBox="1"/>
          <p:nvPr/>
        </p:nvSpPr>
        <p:spPr>
          <a:xfrm>
            <a:off x="582117" y="849107"/>
            <a:ext cx="10666908" cy="5159785"/>
          </a:xfrm>
          <a:prstGeom prst="rect">
            <a:avLst/>
          </a:prstGeom>
          <a:solidFill>
            <a:srgbClr val="FFFFFF"/>
          </a:solidFill>
          <a:ln cap="flat" cmpd="sng" w="9525">
            <a:solidFill>
              <a:srgbClr val="B1BEC5"/>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6800" lIns="90000" spcFirstLastPara="1" rIns="90000" wrap="square" tIns="46800">
            <a:noAutofit/>
          </a:bodyPr>
          <a:lstStyle/>
          <a:p>
            <a:pPr indent="0" lvl="2" marL="0" marR="0" rtl="0" algn="l">
              <a:lnSpc>
                <a:spcPct val="100000"/>
              </a:lnSpc>
              <a:spcBef>
                <a:spcPts val="0"/>
              </a:spcBef>
              <a:spcAft>
                <a:spcPts val="0"/>
              </a:spcAft>
              <a:buClr>
                <a:srgbClr val="000000"/>
              </a:buClr>
              <a:buSzPts val="1400"/>
              <a:buFont typeface="Arial"/>
              <a:buNone/>
            </a:pPr>
            <a:r>
              <a:rPr b="1" i="0" lang="uk-UA" sz="1400" u="none" cap="none" strike="noStrike">
                <a:solidFill>
                  <a:srgbClr val="C00000"/>
                </a:solidFill>
                <a:latin typeface="Calibri"/>
                <a:ea typeface="Calibri"/>
                <a:cs typeface="Calibri"/>
                <a:sym typeface="Calibri"/>
              </a:rPr>
              <a:t>СТРАТЕГІЧНІ СЛАБКІ СТОРОНИ ВІННИЦЬКОЇ МТГ</a:t>
            </a:r>
            <a:endParaRPr/>
          </a:p>
          <a:p>
            <a:pPr indent="0" lvl="2" marL="0" marR="0" rtl="0" algn="l">
              <a:spcBef>
                <a:spcPts val="300"/>
              </a:spcBef>
              <a:spcAft>
                <a:spcPts val="0"/>
              </a:spcAft>
              <a:buClr>
                <a:srgbClr val="000000"/>
              </a:buClr>
              <a:buSzPts val="1400"/>
              <a:buFont typeface="Arial"/>
              <a:buNone/>
            </a:pPr>
            <a:r>
              <a:rPr b="0" i="0" lang="uk-UA" sz="1400" u="none" cap="none" strike="noStrike">
                <a:solidFill>
                  <a:schemeClr val="dk1"/>
                </a:solidFill>
                <a:latin typeface="Arial"/>
                <a:ea typeface="Arial"/>
                <a:cs typeface="Arial"/>
                <a:sym typeface="Arial"/>
              </a:rPr>
              <a:t>Стратегічні слабкі сторони Вінницької МТГ – це сфери надання послуг, які (1) мають істотний вплив на бажання залишитися у громаді, (2) стосуються усіх мешканців, (3) отримали нижчу за середню оцінку задоволеності у 2024 році.</a:t>
            </a:r>
            <a:endParaRPr/>
          </a:p>
          <a:p>
            <a:pPr indent="0" lvl="2" marL="0" marR="0" rtl="0" algn="l">
              <a:spcBef>
                <a:spcPts val="300"/>
              </a:spcBef>
              <a:spcAft>
                <a:spcPts val="0"/>
              </a:spcAft>
              <a:buClr>
                <a:srgbClr val="000000"/>
              </a:buClr>
              <a:buSzPts val="1400"/>
              <a:buFont typeface="Arial"/>
              <a:buNone/>
            </a:pPr>
            <a:r>
              <a:rPr b="1" i="0" lang="uk-UA" sz="1400" u="none" cap="none" strike="noStrike">
                <a:solidFill>
                  <a:schemeClr val="dk1"/>
                </a:solidFill>
                <a:latin typeface="Arial"/>
                <a:ea typeface="Arial"/>
                <a:cs typeface="Arial"/>
                <a:sym typeface="Arial"/>
              </a:rPr>
              <a:t>Стратегічними слабкими сторонами Вінницької МТГ є такі</a:t>
            </a:r>
            <a:r>
              <a:rPr b="0" i="0" lang="uk-UA" sz="1400" u="none" cap="none" strike="noStrike">
                <a:solidFill>
                  <a:schemeClr val="dk1"/>
                </a:solidFill>
                <a:latin typeface="Arial"/>
                <a:ea typeface="Arial"/>
                <a:cs typeface="Arial"/>
                <a:sym typeface="Arial"/>
              </a:rPr>
              <a:t>:</a:t>
            </a:r>
            <a:endParaRPr/>
          </a:p>
          <a:p>
            <a:pPr indent="-180975" lvl="2" marL="180975" marR="0" rtl="0" algn="l">
              <a:spcBef>
                <a:spcPts val="300"/>
              </a:spcBef>
              <a:spcAft>
                <a:spcPts val="0"/>
              </a:spcAft>
              <a:buClr>
                <a:srgbClr val="000000"/>
              </a:buClr>
              <a:buSzPts val="1600"/>
              <a:buFont typeface="Arial"/>
              <a:buChar char="•"/>
            </a:pPr>
            <a:r>
              <a:rPr b="1" i="0" lang="uk-UA" sz="1600" u="none" cap="none" strike="noStrike">
                <a:solidFill>
                  <a:srgbClr val="C00000"/>
                </a:solidFill>
                <a:latin typeface="Arial"/>
                <a:ea typeface="Arial"/>
                <a:cs typeface="Arial"/>
                <a:sym typeface="Arial"/>
              </a:rPr>
              <a:t>Сприйняття розвитку економіки, зокрема можливості знайти роботу. </a:t>
            </a:r>
            <a:r>
              <a:rPr b="0" i="0" lang="uk-UA" sz="1400" u="none" cap="none" strike="noStrike">
                <a:solidFill>
                  <a:schemeClr val="dk1"/>
                </a:solidFill>
                <a:latin typeface="Arial"/>
                <a:ea typeface="Arial"/>
                <a:cs typeface="Arial"/>
                <a:sym typeface="Arial"/>
              </a:rPr>
              <a:t>Лише 25% опитаних впевнені у можливості знайти роботу у громаді. Проте цей показник має тенденцію до зростання у 2024 році порівняно до 2019 року (21% у 2021 році). Натомість у 2024 році погіршилось сприйняття активності із залучення інвесторів та створення сприятливих умов для малого і середнього бізнесу з боку місцевої влади. Можливістю для покращення сприйняття розвитку економіки є посилення позиціонування громади як привабливої для людей творчих професій. За даними опитування 17% зайнятих осіб (працюють за наймом або ведуть власний бізнес) працюють у креативному секторі, зокрема 10% працює в ІТ. Розвиток креативного сектору має підтримку і відгук серед мешканців: 35% опитаних зараз згодні з тим, що громада є привабливою для людей творчих професій.    </a:t>
            </a:r>
            <a:endParaRPr/>
          </a:p>
          <a:p>
            <a:pPr indent="-180975" lvl="2" marL="180975" marR="0" rtl="0" algn="l">
              <a:spcBef>
                <a:spcPts val="300"/>
              </a:spcBef>
              <a:spcAft>
                <a:spcPts val="0"/>
              </a:spcAft>
              <a:buClr>
                <a:srgbClr val="000000"/>
              </a:buClr>
              <a:buSzPts val="1600"/>
              <a:buFont typeface="Arial"/>
              <a:buChar char="•"/>
            </a:pPr>
            <a:r>
              <a:rPr b="1" i="0" lang="uk-UA" sz="1600" u="none" cap="none" strike="noStrike">
                <a:solidFill>
                  <a:srgbClr val="C00000"/>
                </a:solidFill>
                <a:latin typeface="Arial"/>
                <a:ea typeface="Arial"/>
                <a:cs typeface="Arial"/>
                <a:sym typeface="Arial"/>
              </a:rPr>
              <a:t>Екологія</a:t>
            </a:r>
            <a:r>
              <a:rPr b="0" i="0" lang="uk-UA" sz="1400" u="none" cap="none" strike="noStrike">
                <a:solidFill>
                  <a:schemeClr val="dk1"/>
                </a:solidFill>
                <a:latin typeface="Arial"/>
                <a:ea typeface="Arial"/>
                <a:cs typeface="Arial"/>
                <a:sym typeface="Arial"/>
              </a:rPr>
              <a:t>. Найбільшу незадоволеність викликає рівень забруднення водойм і річок та стан міських сміттєзвалищ - за цими аспектами частка негативних оцінок є вищою за частку позитивних. Порівняно до 2019 року погіршились оцінки рівня забруднення водойм і річок. Також погіршились оцінки рівня забрудненості повітря, шуму на вулицях, що може бути пов’язано із збільшенням використання власних автомобілей для руху по громаді, а також оцінки стану зливової каналізації і розвиненості мережі пунктів прийому вторинної сировини. </a:t>
            </a:r>
            <a:endParaRPr/>
          </a:p>
          <a:p>
            <a:pPr indent="-180975" lvl="2" marL="180975" marR="0" rtl="0" algn="l">
              <a:spcBef>
                <a:spcPts val="300"/>
              </a:spcBef>
              <a:spcAft>
                <a:spcPts val="0"/>
              </a:spcAft>
              <a:buClr>
                <a:srgbClr val="000000"/>
              </a:buClr>
              <a:buSzPts val="1600"/>
              <a:buFont typeface="Arial"/>
              <a:buChar char="•"/>
            </a:pPr>
            <a:r>
              <a:rPr b="1" i="0" lang="uk-UA" sz="1600" u="none" cap="none" strike="noStrike">
                <a:solidFill>
                  <a:srgbClr val="C00000"/>
                </a:solidFill>
                <a:latin typeface="Arial"/>
                <a:ea typeface="Arial"/>
                <a:cs typeface="Arial"/>
                <a:sym typeface="Arial"/>
              </a:rPr>
              <a:t>Безбар’єрність</a:t>
            </a:r>
            <a:r>
              <a:rPr b="0" i="0" lang="uk-UA" sz="1400" u="none" cap="none" strike="noStrike">
                <a:solidFill>
                  <a:schemeClr val="dk1"/>
                </a:solidFill>
                <a:latin typeface="Arial"/>
                <a:ea typeface="Arial"/>
                <a:cs typeface="Arial"/>
                <a:sym typeface="Arial"/>
              </a:rPr>
              <a:t>. Серед аспектів безбар’єрності найбільшу незадоволеність викликає облаштування умов для людей з інвалідністю, людей старшого віку та людей з дітьми у багатоквартирних будинках (36% мешканців багатоквартирних будинків висловили незадоволеність створенням таких умов у будинку). Крім цього, низьку оцінку безбар’єрності отримав приміський громадський транспорт. Натомість громадський транспорт у місті отримав найвищу оцінку за зручністю умов для людей з інвалідністю, старшого віку та людей з дітьми.</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54"/>
          <p:cNvSpPr txBox="1"/>
          <p:nvPr>
            <p:ph type="title"/>
          </p:nvPr>
        </p:nvSpPr>
        <p:spPr>
          <a:xfrm>
            <a:off x="314632" y="119319"/>
            <a:ext cx="8534400"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Головні результати</a:t>
            </a:r>
            <a:endParaRPr/>
          </a:p>
        </p:txBody>
      </p:sp>
      <p:sp>
        <p:nvSpPr>
          <p:cNvPr id="1185" name="Google Shape;1185;p54"/>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
        <p:nvSpPr>
          <p:cNvPr id="1186" name="Google Shape;1186;p54"/>
          <p:cNvSpPr txBox="1"/>
          <p:nvPr/>
        </p:nvSpPr>
        <p:spPr>
          <a:xfrm>
            <a:off x="582117" y="1136240"/>
            <a:ext cx="10562133" cy="4712110"/>
          </a:xfrm>
          <a:prstGeom prst="rect">
            <a:avLst/>
          </a:prstGeom>
          <a:solidFill>
            <a:srgbClr val="FFFFFF"/>
          </a:solidFill>
          <a:ln cap="flat" cmpd="sng" w="9525">
            <a:solidFill>
              <a:srgbClr val="B1BEC5"/>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6800" lIns="90000" spcFirstLastPara="1" rIns="90000" wrap="square" tIns="46800">
            <a:noAutofit/>
          </a:bodyPr>
          <a:lstStyle/>
          <a:p>
            <a:pPr indent="0" lvl="2" marL="0" marR="0" rtl="0" algn="l">
              <a:lnSpc>
                <a:spcPct val="100000"/>
              </a:lnSpc>
              <a:spcBef>
                <a:spcPts val="0"/>
              </a:spcBef>
              <a:spcAft>
                <a:spcPts val="0"/>
              </a:spcAft>
              <a:buClr>
                <a:srgbClr val="000000"/>
              </a:buClr>
              <a:buSzPts val="1400"/>
              <a:buFont typeface="Arial"/>
              <a:buNone/>
            </a:pPr>
            <a:r>
              <a:rPr b="1" i="0" lang="uk-UA" sz="1400" u="none" cap="none" strike="noStrike">
                <a:solidFill>
                  <a:srgbClr val="C00000"/>
                </a:solidFill>
                <a:latin typeface="Calibri"/>
                <a:ea typeface="Calibri"/>
                <a:cs typeface="Calibri"/>
                <a:sym typeface="Calibri"/>
              </a:rPr>
              <a:t>ДРУГОРЯДНІ СЛАБКІ СТОРОНИ ВІННИЦЬКОЇ МТГ</a:t>
            </a:r>
            <a:endParaRPr/>
          </a:p>
          <a:p>
            <a:pPr indent="0" lvl="2" marL="0" marR="0" rtl="0" algn="l">
              <a:spcBef>
                <a:spcPts val="300"/>
              </a:spcBef>
              <a:spcAft>
                <a:spcPts val="0"/>
              </a:spcAft>
              <a:buClr>
                <a:srgbClr val="000000"/>
              </a:buClr>
              <a:buSzPts val="1400"/>
              <a:buFont typeface="Arial"/>
              <a:buNone/>
            </a:pPr>
            <a:r>
              <a:rPr b="0" i="0" lang="uk-UA" sz="1400" u="none" cap="none" strike="noStrike">
                <a:solidFill>
                  <a:schemeClr val="dk1"/>
                </a:solidFill>
                <a:latin typeface="Arial"/>
                <a:ea typeface="Arial"/>
                <a:cs typeface="Arial"/>
                <a:sym typeface="Arial"/>
              </a:rPr>
              <a:t>Другорядні слабкі сторони сторони – це сфери надання послуг із нижчим за середнє рівнем задоволеності, які (1) мають відносно менший вплив на бажання залишатися у громаді або (2) стосуються окремих груп населення.</a:t>
            </a:r>
            <a:endParaRPr/>
          </a:p>
          <a:p>
            <a:pPr indent="0" lvl="2" marL="0" marR="0" rtl="0" algn="l">
              <a:spcBef>
                <a:spcPts val="300"/>
              </a:spcBef>
              <a:spcAft>
                <a:spcPts val="0"/>
              </a:spcAft>
              <a:buClr>
                <a:srgbClr val="000000"/>
              </a:buClr>
              <a:buSzPts val="1400"/>
              <a:buFont typeface="Arial"/>
              <a:buNone/>
            </a:pPr>
            <a:r>
              <a:rPr b="1" i="0" lang="uk-UA" sz="1400" u="none" cap="none" strike="noStrike">
                <a:solidFill>
                  <a:schemeClr val="dk1"/>
                </a:solidFill>
                <a:latin typeface="Arial"/>
                <a:ea typeface="Arial"/>
                <a:cs typeface="Arial"/>
                <a:sym typeface="Arial"/>
              </a:rPr>
              <a:t>Другорядними слабкими сторонами є такі</a:t>
            </a:r>
            <a:r>
              <a:rPr b="0" i="0" lang="uk-UA" sz="1400" u="none" cap="none" strike="noStrike">
                <a:solidFill>
                  <a:schemeClr val="dk1"/>
                </a:solidFill>
                <a:latin typeface="Arial"/>
                <a:ea typeface="Arial"/>
                <a:cs typeface="Arial"/>
                <a:sym typeface="Arial"/>
              </a:rPr>
              <a:t>:</a:t>
            </a:r>
            <a:endParaRPr/>
          </a:p>
          <a:p>
            <a:pPr indent="-180975" lvl="2" marL="180975" marR="0" rtl="0" algn="l">
              <a:spcBef>
                <a:spcPts val="300"/>
              </a:spcBef>
              <a:spcAft>
                <a:spcPts val="0"/>
              </a:spcAft>
              <a:buClr>
                <a:srgbClr val="000000"/>
              </a:buClr>
              <a:buSzPts val="1400"/>
              <a:buFont typeface="Arial"/>
              <a:buChar char="•"/>
            </a:pPr>
            <a:r>
              <a:rPr b="1" i="0" lang="uk-UA" sz="1400" u="none" cap="none" strike="noStrike">
                <a:solidFill>
                  <a:srgbClr val="C00000"/>
                </a:solidFill>
                <a:latin typeface="Arial"/>
                <a:ea typeface="Arial"/>
                <a:cs typeface="Arial"/>
                <a:sym typeface="Arial"/>
              </a:rPr>
              <a:t>Умови руху на автомобілі. </a:t>
            </a:r>
            <a:r>
              <a:rPr b="0" i="0" lang="uk-UA" sz="1400" u="none" cap="none" strike="noStrike">
                <a:solidFill>
                  <a:schemeClr val="dk1"/>
                </a:solidFill>
                <a:latin typeface="Arial"/>
                <a:ea typeface="Arial"/>
                <a:cs typeface="Arial"/>
                <a:sym typeface="Arial"/>
              </a:rPr>
              <a:t>У 2024 році порівняно до 2019 року зросла частка опитаних, які мають автомобіль у розпорядженні сім’ї, з 35% до 67%. Пересування на власному автомобілі стало основним видом мобільності для 37% опитаних у 2024 році порівняно до 13% у 2019 року. Відповідно слабким місцем стала наявність місць для паркування. Найбільшу незадоволеність викликає брак місць для паркування у зонах житлової забудови, центрі міста та біля медичних закладів. Водночас якість дорожнього покриття і організацію дорожнього руху користувачі власних автомобілей оцінюють відносно позитивно. </a:t>
            </a:r>
            <a:endParaRPr/>
          </a:p>
          <a:p>
            <a:pPr indent="-180975" lvl="2" marL="180975" marR="0" rtl="0" algn="l">
              <a:spcBef>
                <a:spcPts val="300"/>
              </a:spcBef>
              <a:spcAft>
                <a:spcPts val="0"/>
              </a:spcAft>
              <a:buClr>
                <a:srgbClr val="000000"/>
              </a:buClr>
              <a:buSzPts val="1400"/>
              <a:buFont typeface="Arial"/>
              <a:buChar char="•"/>
            </a:pPr>
            <a:r>
              <a:rPr b="1" i="0" lang="uk-UA" sz="1400" u="none" cap="none" strike="noStrike">
                <a:solidFill>
                  <a:srgbClr val="C00000"/>
                </a:solidFill>
                <a:latin typeface="Arial"/>
                <a:ea typeface="Arial"/>
                <a:cs typeface="Arial"/>
                <a:sym typeface="Arial"/>
              </a:rPr>
              <a:t>Умови руху на велосипеді. </a:t>
            </a:r>
            <a:r>
              <a:rPr b="0" i="0" lang="uk-UA" sz="1400" u="none" cap="none" strike="noStrike">
                <a:solidFill>
                  <a:schemeClr val="dk1"/>
                </a:solidFill>
                <a:latin typeface="Arial"/>
                <a:ea typeface="Arial"/>
                <a:cs typeface="Arial"/>
                <a:sym typeface="Arial"/>
              </a:rPr>
              <a:t>Велосипед для руху у громаді використовують 6% опитаних, основним цей вид мобільності є для 2% опитаних. Частка осіб, які пересуваються на велосипеді, зменшилась у 2024 році порівняно до 2019 року. Головною точкою незадоволеності є брак місць для паркування велосипедів. </a:t>
            </a:r>
            <a:endParaRPr/>
          </a:p>
          <a:p>
            <a:pPr indent="-180975" lvl="2" marL="180975" marR="0" rtl="0" algn="l">
              <a:spcBef>
                <a:spcPts val="300"/>
              </a:spcBef>
              <a:spcAft>
                <a:spcPts val="0"/>
              </a:spcAft>
              <a:buClr>
                <a:srgbClr val="000000"/>
              </a:buClr>
              <a:buSzPts val="1400"/>
              <a:buFont typeface="Arial"/>
              <a:buChar char="•"/>
            </a:pPr>
            <a:r>
              <a:rPr b="1" i="0" lang="uk-UA" sz="1400" u="none" cap="none" strike="noStrike">
                <a:solidFill>
                  <a:srgbClr val="C00000"/>
                </a:solidFill>
                <a:latin typeface="Arial"/>
                <a:ea typeface="Arial"/>
                <a:cs typeface="Arial"/>
                <a:sym typeface="Arial"/>
              </a:rPr>
              <a:t>Приміський громадський транспорт. </a:t>
            </a:r>
            <a:r>
              <a:rPr b="0" i="0" lang="uk-UA" sz="1400" u="none" cap="none" strike="noStrike">
                <a:solidFill>
                  <a:schemeClr val="dk1"/>
                </a:solidFill>
                <a:latin typeface="Arial"/>
                <a:ea typeface="Arial"/>
                <a:cs typeface="Arial"/>
                <a:sym typeface="Arial"/>
              </a:rPr>
              <a:t>На відміну від міського громадського транспорту, приміський громадський транспорт є недостатньо розвинений і не задовольняє користувачів. </a:t>
            </a:r>
            <a:endParaRPr/>
          </a:p>
          <a:p>
            <a:pPr indent="-180975" lvl="2" marL="180975" marR="0" rtl="0" algn="l">
              <a:spcBef>
                <a:spcPts val="300"/>
              </a:spcBef>
              <a:spcAft>
                <a:spcPts val="0"/>
              </a:spcAft>
              <a:buClr>
                <a:srgbClr val="000000"/>
              </a:buClr>
              <a:buSzPts val="1400"/>
              <a:buFont typeface="Arial"/>
              <a:buChar char="•"/>
            </a:pPr>
            <a:r>
              <a:rPr b="1" i="0" lang="uk-UA" sz="1400" u="none" cap="none" strike="noStrike">
                <a:solidFill>
                  <a:srgbClr val="C00000"/>
                </a:solidFill>
                <a:latin typeface="Arial"/>
                <a:ea typeface="Arial"/>
                <a:cs typeface="Arial"/>
                <a:sym typeface="Arial"/>
              </a:rPr>
              <a:t>Обслуговування багатоквартирних будинків. </a:t>
            </a:r>
            <a:r>
              <a:rPr b="0" i="0" lang="uk-UA" sz="1400" u="none" cap="none" strike="noStrike">
                <a:solidFill>
                  <a:schemeClr val="dk1"/>
                </a:solidFill>
                <a:latin typeface="Arial"/>
                <a:ea typeface="Arial"/>
                <a:cs typeface="Arial"/>
                <a:sym typeface="Arial"/>
              </a:rPr>
              <a:t>У багатоквартирних будинках проживають 74% опитаних. Чинником їх незадоволеності є обслуговування внутрішньобудинкових мереж.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55"/>
          <p:cNvSpPr txBox="1"/>
          <p:nvPr>
            <p:ph type="title"/>
          </p:nvPr>
        </p:nvSpPr>
        <p:spPr>
          <a:xfrm>
            <a:off x="314632" y="119319"/>
            <a:ext cx="8534400"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Головні результати</a:t>
            </a:r>
            <a:endParaRPr/>
          </a:p>
        </p:txBody>
      </p:sp>
      <p:sp>
        <p:nvSpPr>
          <p:cNvPr id="1192" name="Google Shape;1192;p55"/>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
        <p:nvSpPr>
          <p:cNvPr id="1193" name="Google Shape;1193;p55"/>
          <p:cNvSpPr txBox="1"/>
          <p:nvPr/>
        </p:nvSpPr>
        <p:spPr>
          <a:xfrm>
            <a:off x="582117" y="1136240"/>
            <a:ext cx="10562133" cy="4712110"/>
          </a:xfrm>
          <a:prstGeom prst="rect">
            <a:avLst/>
          </a:prstGeom>
          <a:solidFill>
            <a:srgbClr val="FFFFFF"/>
          </a:solidFill>
          <a:ln cap="flat" cmpd="sng" w="9525">
            <a:solidFill>
              <a:srgbClr val="B1BEC5"/>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6800" lIns="90000" spcFirstLastPara="1" rIns="90000" wrap="square" tIns="46800">
            <a:noAutofit/>
          </a:bodyPr>
          <a:lstStyle/>
          <a:p>
            <a:pPr indent="0" lvl="2" marL="0" marR="0" rtl="0" algn="l">
              <a:lnSpc>
                <a:spcPct val="100000"/>
              </a:lnSpc>
              <a:spcBef>
                <a:spcPts val="0"/>
              </a:spcBef>
              <a:spcAft>
                <a:spcPts val="0"/>
              </a:spcAft>
              <a:buClr>
                <a:srgbClr val="000000"/>
              </a:buClr>
              <a:buSzPts val="1400"/>
              <a:buFont typeface="Arial"/>
              <a:buNone/>
            </a:pPr>
            <a:r>
              <a:rPr b="1" i="0" lang="uk-UA" sz="1400" u="none" cap="none" strike="noStrike">
                <a:solidFill>
                  <a:srgbClr val="C00000"/>
                </a:solidFill>
                <a:latin typeface="Calibri"/>
                <a:ea typeface="Calibri"/>
                <a:cs typeface="Calibri"/>
                <a:sym typeface="Calibri"/>
              </a:rPr>
              <a:t>ДРУГОРЯДНІ СЛАБКІ СТОРОНИ ВІННИЦЬКОЇ МТГ (</a:t>
            </a:r>
            <a:r>
              <a:rPr b="1" i="1" lang="uk-UA" sz="1400" u="none" cap="none" strike="noStrike">
                <a:solidFill>
                  <a:srgbClr val="C00000"/>
                </a:solidFill>
                <a:latin typeface="Calibri"/>
                <a:ea typeface="Calibri"/>
                <a:cs typeface="Calibri"/>
                <a:sym typeface="Calibri"/>
              </a:rPr>
              <a:t>ПРОДОВЖЕННЯ</a:t>
            </a:r>
            <a:r>
              <a:rPr b="1" i="0" lang="uk-UA" sz="1400" u="none" cap="none" strike="noStrike">
                <a:solidFill>
                  <a:srgbClr val="C00000"/>
                </a:solidFill>
                <a:latin typeface="Calibri"/>
                <a:ea typeface="Calibri"/>
                <a:cs typeface="Calibri"/>
                <a:sym typeface="Calibri"/>
              </a:rPr>
              <a:t>)</a:t>
            </a:r>
            <a:endParaRPr/>
          </a:p>
          <a:p>
            <a:pPr indent="-180975" lvl="2" marL="180975" marR="0" rtl="0" algn="l">
              <a:spcBef>
                <a:spcPts val="300"/>
              </a:spcBef>
              <a:spcAft>
                <a:spcPts val="0"/>
              </a:spcAft>
              <a:buClr>
                <a:srgbClr val="000000"/>
              </a:buClr>
              <a:buSzPts val="1400"/>
              <a:buFont typeface="Arial"/>
              <a:buChar char="•"/>
            </a:pPr>
            <a:r>
              <a:rPr b="1" i="0" lang="uk-UA" sz="1400" u="none" cap="none" strike="noStrike">
                <a:solidFill>
                  <a:srgbClr val="C00000"/>
                </a:solidFill>
                <a:latin typeface="Arial"/>
                <a:ea typeface="Arial"/>
                <a:cs typeface="Arial"/>
                <a:sym typeface="Arial"/>
              </a:rPr>
              <a:t>Можливості для спорту. </a:t>
            </a:r>
            <a:r>
              <a:rPr b="0" i="0" lang="uk-UA" sz="1400" u="none" cap="none" strike="noStrike">
                <a:solidFill>
                  <a:schemeClr val="dk1"/>
                </a:solidFill>
                <a:latin typeface="Arial"/>
                <a:ea typeface="Arial"/>
                <a:cs typeface="Arial"/>
                <a:sym typeface="Arial"/>
              </a:rPr>
              <a:t>У 2024 році порівняно до 2019 року зросла частка опитаних, які самостійно займаються спортом або відвідують організовані спортивні секції, клуби, зали. Оцінка наявності можливостей для занять спортом покращилась у 2024 році порівняно до 2019 року, що пов’язано із зростанням частки тих, хто займається спортом самостійно або у організованих спортивних клубах і залах. Проте зонами недостатньої задоволеності є розвиток масштабної інфраструктури для занять спорту: мережі маршрутів для бігу і занять спортом, стадіонів, спортивних майданчиків, басейнів.</a:t>
            </a:r>
            <a:endParaRPr/>
          </a:p>
          <a:p>
            <a:pPr indent="-180975" lvl="2" marL="180975" marR="0" rtl="0" algn="l">
              <a:spcBef>
                <a:spcPts val="300"/>
              </a:spcBef>
              <a:spcAft>
                <a:spcPts val="0"/>
              </a:spcAft>
              <a:buClr>
                <a:srgbClr val="000000"/>
              </a:buClr>
              <a:buSzPts val="1400"/>
              <a:buFont typeface="Arial"/>
              <a:buChar char="•"/>
            </a:pPr>
            <a:r>
              <a:rPr b="1" i="0" lang="uk-UA" sz="1400" u="none" cap="none" strike="noStrike">
                <a:solidFill>
                  <a:srgbClr val="C00000"/>
                </a:solidFill>
                <a:latin typeface="Arial"/>
                <a:ea typeface="Arial"/>
                <a:cs typeface="Arial"/>
                <a:sym typeface="Arial"/>
              </a:rPr>
              <a:t>Відкритість місцевої влади. </a:t>
            </a:r>
            <a:r>
              <a:rPr b="0" i="0" lang="uk-UA" sz="1400" u="none" cap="none" strike="noStrike">
                <a:solidFill>
                  <a:schemeClr val="dk1"/>
                </a:solidFill>
                <a:latin typeface="Arial"/>
                <a:ea typeface="Arial"/>
                <a:cs typeface="Arial"/>
                <a:sym typeface="Arial"/>
              </a:rPr>
              <a:t>З одного боку, мешканці відзначають про покращення доступності інформації про послуги місцевої влади та можливості поскаржитись на якість міських послуг в єдиний кол-центр у 2024 році порівняно до 2019 року. З іншого боку, у 2024 році порівняно до 2019 року мешканці погіршили оцінку відкритості місцевої влади до обговорення пропозицій громади та швидкості реагування на скарги і запити. Також погіршилась оцінка відкритості інформації про використання земельних ресурсів та інших активів у місті.  </a:t>
            </a:r>
            <a:endParaRPr/>
          </a:p>
          <a:p>
            <a:pPr indent="-180975" lvl="2" marL="180975" marR="0" rtl="0" algn="l">
              <a:spcBef>
                <a:spcPts val="300"/>
              </a:spcBef>
              <a:spcAft>
                <a:spcPts val="0"/>
              </a:spcAft>
              <a:buClr>
                <a:srgbClr val="000000"/>
              </a:buClr>
              <a:buSzPts val="1400"/>
              <a:buFont typeface="Arial"/>
              <a:buChar char="•"/>
            </a:pPr>
            <a:r>
              <a:rPr b="1" i="0" lang="uk-UA" sz="1400" u="none" cap="none" strike="noStrike">
                <a:solidFill>
                  <a:srgbClr val="C00000"/>
                </a:solidFill>
                <a:latin typeface="Arial"/>
                <a:ea typeface="Arial"/>
                <a:cs typeface="Arial"/>
                <a:sym typeface="Arial"/>
              </a:rPr>
              <a:t>Якість питної водопровідної води. </a:t>
            </a:r>
            <a:r>
              <a:rPr b="0" i="0" lang="uk-UA" sz="1400" u="none" cap="none" strike="noStrike">
                <a:solidFill>
                  <a:schemeClr val="dk1"/>
                </a:solidFill>
                <a:latin typeface="Arial"/>
                <a:ea typeface="Arial"/>
                <a:cs typeface="Arial"/>
                <a:sym typeface="Arial"/>
              </a:rPr>
              <a:t>Якість питної водопровідної води викликає незадоволеність мешканців. Проте мешканці адаптувались і активно використовують альтернативні джерела питної води, найбільш поширеним серед яких є водомати, що їх використовують 49% усіх опитаних. Завдяки такій адаптації якість питної води не має суттєвого впливу на загальну задоволеність життям у громаді.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sp>
        <p:nvSpPr>
          <p:cNvPr id="1198" name="Google Shape;1198;p56"/>
          <p:cNvSpPr txBox="1"/>
          <p:nvPr>
            <p:ph type="title"/>
          </p:nvPr>
        </p:nvSpPr>
        <p:spPr>
          <a:xfrm>
            <a:off x="314632" y="119319"/>
            <a:ext cx="8534400"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Головні результати</a:t>
            </a:r>
            <a:endParaRPr/>
          </a:p>
        </p:txBody>
      </p:sp>
      <p:sp>
        <p:nvSpPr>
          <p:cNvPr id="1199" name="Google Shape;1199;p56"/>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
        <p:nvSpPr>
          <p:cNvPr id="1200" name="Google Shape;1200;p56"/>
          <p:cNvSpPr txBox="1"/>
          <p:nvPr/>
        </p:nvSpPr>
        <p:spPr>
          <a:xfrm>
            <a:off x="582117" y="1136241"/>
            <a:ext cx="10104933" cy="3931060"/>
          </a:xfrm>
          <a:prstGeom prst="rect">
            <a:avLst/>
          </a:prstGeom>
          <a:solidFill>
            <a:srgbClr val="FFFFFF"/>
          </a:solidFill>
          <a:ln cap="flat" cmpd="sng" w="9525">
            <a:solidFill>
              <a:srgbClr val="B1BEC5"/>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6800" lIns="90000" spcFirstLastPara="1" rIns="90000" wrap="square" tIns="46800">
            <a:noAutofit/>
          </a:bodyPr>
          <a:lstStyle/>
          <a:p>
            <a:pPr indent="0" lvl="2" marL="0" marR="0" rtl="0" algn="l">
              <a:lnSpc>
                <a:spcPct val="100000"/>
              </a:lnSpc>
              <a:spcBef>
                <a:spcPts val="0"/>
              </a:spcBef>
              <a:spcAft>
                <a:spcPts val="0"/>
              </a:spcAft>
              <a:buClr>
                <a:srgbClr val="000000"/>
              </a:buClr>
              <a:buSzPts val="1400"/>
              <a:buFont typeface="Arial"/>
              <a:buNone/>
            </a:pPr>
            <a:r>
              <a:rPr b="1" i="0" lang="uk-UA" sz="1400" u="none" cap="none" strike="noStrike">
                <a:solidFill>
                  <a:srgbClr val="1D2427"/>
                </a:solidFill>
                <a:latin typeface="Calibri"/>
                <a:ea typeface="Calibri"/>
                <a:cs typeface="Calibri"/>
                <a:sym typeface="Calibri"/>
              </a:rPr>
              <a:t>СПРИЙНЯТТЯ ОБРАЗУ МІСТА</a:t>
            </a:r>
            <a:endParaRPr/>
          </a:p>
          <a:p>
            <a:pPr indent="-180975" lvl="2" marL="180975" marR="0" rtl="0" algn="l">
              <a:spcBef>
                <a:spcPts val="300"/>
              </a:spcBef>
              <a:spcAft>
                <a:spcPts val="0"/>
              </a:spcAft>
              <a:buClr>
                <a:srgbClr val="000000"/>
              </a:buClr>
              <a:buSzPts val="1400"/>
              <a:buFont typeface="Arial"/>
              <a:buChar char="•"/>
            </a:pPr>
            <a:r>
              <a:rPr b="0" i="0" lang="uk-UA" sz="1400" u="none" cap="none" strike="noStrike">
                <a:solidFill>
                  <a:schemeClr val="dk1"/>
                </a:solidFill>
                <a:latin typeface="Arial"/>
                <a:ea typeface="Arial"/>
                <a:cs typeface="Arial"/>
                <a:sym typeface="Arial"/>
              </a:rPr>
              <a:t>На поточний момент найбільш поширеним є сприйняття міста Вінниці як міста, у якому хочеться залишиться, затишного, комфортного і безпечного для життя міста та міста, яке відкрите для людей з інших регіонів, національностей, поглядів.</a:t>
            </a:r>
            <a:endParaRPr/>
          </a:p>
          <a:p>
            <a:pPr indent="-180975" lvl="2" marL="180975" marR="0" rtl="0" algn="l">
              <a:spcBef>
                <a:spcPts val="300"/>
              </a:spcBef>
              <a:spcAft>
                <a:spcPts val="0"/>
              </a:spcAft>
              <a:buClr>
                <a:srgbClr val="000000"/>
              </a:buClr>
              <a:buSzPts val="1400"/>
              <a:buFont typeface="Arial"/>
              <a:buChar char="•"/>
            </a:pPr>
            <a:r>
              <a:rPr b="0" i="0" lang="uk-UA" sz="1400" u="none" cap="none" strike="noStrike">
                <a:solidFill>
                  <a:schemeClr val="dk1"/>
                </a:solidFill>
                <a:latin typeface="Arial"/>
                <a:ea typeface="Arial"/>
                <a:cs typeface="Arial"/>
                <a:sym typeface="Arial"/>
              </a:rPr>
              <a:t>Проте, з точки зору формування впевненості мешканців у можливості самореалізації у громаді, </a:t>
            </a:r>
            <a:r>
              <a:rPr b="1" i="0" lang="uk-UA" sz="1400" u="none" cap="none" strike="noStrike">
                <a:solidFill>
                  <a:schemeClr val="accent6"/>
                </a:solidFill>
                <a:latin typeface="Arial"/>
                <a:ea typeface="Arial"/>
                <a:cs typeface="Arial"/>
                <a:sym typeface="Arial"/>
              </a:rPr>
              <a:t>рекомендовано посилити позиціонування міста за такими напрямками</a:t>
            </a:r>
            <a:r>
              <a:rPr b="0" i="0" lang="uk-UA" sz="1400" u="none" cap="none" strike="noStrike">
                <a:solidFill>
                  <a:schemeClr val="accent6"/>
                </a:solidFill>
                <a:latin typeface="Arial"/>
                <a:ea typeface="Arial"/>
                <a:cs typeface="Arial"/>
                <a:sym typeface="Arial"/>
              </a:rPr>
              <a:t>:</a:t>
            </a:r>
            <a:endParaRPr/>
          </a:p>
          <a:p>
            <a:pPr indent="-180975" lvl="4" marL="542925" marR="0" rtl="0" algn="l">
              <a:spcBef>
                <a:spcPts val="300"/>
              </a:spcBef>
              <a:spcAft>
                <a:spcPts val="0"/>
              </a:spcAft>
              <a:buClr>
                <a:srgbClr val="000000"/>
              </a:buClr>
              <a:buSzPts val="1600"/>
              <a:buFont typeface="Arial"/>
              <a:buChar char="•"/>
            </a:pPr>
            <a:r>
              <a:rPr b="1" i="0" lang="uk-UA" sz="1600" u="none" cap="none" strike="noStrike">
                <a:solidFill>
                  <a:schemeClr val="accent6"/>
                </a:solidFill>
                <a:latin typeface="Arial"/>
                <a:ea typeface="Arial"/>
                <a:cs typeface="Arial"/>
                <a:sym typeface="Arial"/>
              </a:rPr>
              <a:t>Місто рівних можливостей для кожного.</a:t>
            </a:r>
            <a:endParaRPr/>
          </a:p>
          <a:p>
            <a:pPr indent="-180975" lvl="4" marL="542925" marR="0" rtl="0" algn="l">
              <a:spcBef>
                <a:spcPts val="300"/>
              </a:spcBef>
              <a:spcAft>
                <a:spcPts val="0"/>
              </a:spcAft>
              <a:buClr>
                <a:srgbClr val="000000"/>
              </a:buClr>
              <a:buSzPts val="1600"/>
              <a:buFont typeface="Arial"/>
              <a:buChar char="•"/>
            </a:pPr>
            <a:r>
              <a:rPr b="1" i="0" lang="uk-UA" sz="1600" u="none" cap="none" strike="noStrike">
                <a:solidFill>
                  <a:schemeClr val="accent6"/>
                </a:solidFill>
                <a:latin typeface="Arial"/>
                <a:ea typeface="Arial"/>
                <a:cs typeface="Arial"/>
                <a:sym typeface="Arial"/>
              </a:rPr>
              <a:t>Місто сильної громади.</a:t>
            </a:r>
            <a:endParaRPr/>
          </a:p>
          <a:p>
            <a:pPr indent="-180975" lvl="4" marL="542925" marR="0" rtl="0" algn="l">
              <a:spcBef>
                <a:spcPts val="300"/>
              </a:spcBef>
              <a:spcAft>
                <a:spcPts val="0"/>
              </a:spcAft>
              <a:buClr>
                <a:srgbClr val="000000"/>
              </a:buClr>
              <a:buSzPts val="1600"/>
              <a:buFont typeface="Arial"/>
              <a:buChar char="•"/>
            </a:pPr>
            <a:r>
              <a:rPr b="1" i="0" lang="uk-UA" sz="1600" u="none" cap="none" strike="noStrike">
                <a:solidFill>
                  <a:schemeClr val="accent6"/>
                </a:solidFill>
                <a:latin typeface="Arial"/>
                <a:ea typeface="Arial"/>
                <a:cs typeface="Arial"/>
                <a:sym typeface="Arial"/>
              </a:rPr>
              <a:t>Місто ідей.</a:t>
            </a:r>
            <a:endParaRPr/>
          </a:p>
          <a:p>
            <a:pPr indent="-180975" lvl="4" marL="542925" marR="0" rtl="0" algn="l">
              <a:spcBef>
                <a:spcPts val="300"/>
              </a:spcBef>
              <a:spcAft>
                <a:spcPts val="0"/>
              </a:spcAft>
              <a:buClr>
                <a:srgbClr val="000000"/>
              </a:buClr>
              <a:buSzPts val="1600"/>
              <a:buFont typeface="Arial"/>
              <a:buChar char="•"/>
            </a:pPr>
            <a:r>
              <a:rPr b="1" i="0" lang="uk-UA" sz="1600" u="none" cap="none" strike="noStrike">
                <a:solidFill>
                  <a:schemeClr val="accent6"/>
                </a:solidFill>
                <a:latin typeface="Arial"/>
                <a:ea typeface="Arial"/>
                <a:cs typeface="Arial"/>
                <a:sym typeface="Arial"/>
              </a:rPr>
              <a:t>Місто з сильними цінностями толерантності.</a:t>
            </a:r>
            <a:endParaRPr/>
          </a:p>
          <a:p>
            <a:pPr indent="-180975" lvl="2" marL="180975" marR="0" rtl="0" algn="l">
              <a:spcBef>
                <a:spcPts val="300"/>
              </a:spcBef>
              <a:spcAft>
                <a:spcPts val="0"/>
              </a:spcAft>
              <a:buClr>
                <a:srgbClr val="000000"/>
              </a:buClr>
              <a:buSzPts val="1400"/>
              <a:buFont typeface="Arial"/>
              <a:buChar char="•"/>
            </a:pPr>
            <a:r>
              <a:rPr b="0" i="0" lang="uk-UA" sz="1400" u="none" cap="none" strike="noStrike">
                <a:solidFill>
                  <a:schemeClr val="dk1"/>
                </a:solidFill>
                <a:latin typeface="Arial"/>
                <a:ea typeface="Arial"/>
                <a:cs typeface="Arial"/>
                <a:sym typeface="Arial"/>
              </a:rPr>
              <a:t>Сприйняття міста за цими напрямками позиціонування має найбільш істотну кореляцію та вплив на формування впевненості у можливості реалізувати себе у місті, про що свідчить статистичний аналіз даних. </a:t>
            </a:r>
            <a:endParaRPr/>
          </a:p>
          <a:p>
            <a:pPr indent="-180975" lvl="2" marL="180975" marR="0" rtl="0" algn="l">
              <a:spcBef>
                <a:spcPts val="300"/>
              </a:spcBef>
              <a:spcAft>
                <a:spcPts val="0"/>
              </a:spcAft>
              <a:buClr>
                <a:srgbClr val="000000"/>
              </a:buClr>
              <a:buSzPts val="1400"/>
              <a:buFont typeface="Arial"/>
              <a:buChar char="•"/>
            </a:pPr>
            <a:r>
              <a:rPr b="0" i="0" lang="uk-UA" sz="1400" u="none" cap="none" strike="noStrike">
                <a:solidFill>
                  <a:schemeClr val="dk1"/>
                </a:solidFill>
                <a:latin typeface="Arial"/>
                <a:ea typeface="Arial"/>
                <a:cs typeface="Arial"/>
                <a:sym typeface="Arial"/>
              </a:rPr>
              <a:t>Водночас на поточний момент оцінка сприйняття міста за цими актуальними для мешканців вимірами є відносно низьким. Зокрема найнижчу оцінку отримано за найбільш важливою характеристикою – «місто рівних можливостей для кожного».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Лояльність мешканців до Вінницької МТГ</a:t>
            </a:r>
            <a:endParaRPr/>
          </a:p>
        </p:txBody>
      </p:sp>
      <p:sp>
        <p:nvSpPr>
          <p:cNvPr id="168" name="Google Shape;168;p6"/>
          <p:cNvSpPr txBox="1"/>
          <p:nvPr/>
        </p:nvSpPr>
        <p:spPr>
          <a:xfrm>
            <a:off x="314631" y="773164"/>
            <a:ext cx="11621201" cy="119911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Мешканці Вінницької МТГ переважно пов’язують своє майбутнє з громадою. Дві третини опитаних згодні, що майбутній розвиток громади має для них особисто велике значення. Лише 15% мають намір переїхати в інше місто; 26% хотіли б виїхати за кордон, якби була така можливість. Ці три показники є стабільними і не змінились у 2024 році порівняно до 2019 року.</a:t>
            </a:r>
            <a:endParaRPr/>
          </a:p>
          <a:p>
            <a:pPr indent="0" lvl="0" marL="0" marR="0" rtl="0" algn="l">
              <a:lnSpc>
                <a:spcPct val="90000"/>
              </a:lnSpc>
              <a:spcBef>
                <a:spcPts val="0"/>
              </a:spcBef>
              <a:spcAft>
                <a:spcPts val="0"/>
              </a:spcAft>
              <a:buClr>
                <a:schemeClr val="dk1"/>
              </a:buClr>
              <a:buSzPts val="1600"/>
              <a:buFont typeface="Play"/>
              <a:buNone/>
            </a:pPr>
            <a:r>
              <a:rPr lang="uk-UA" sz="1600">
                <a:solidFill>
                  <a:schemeClr val="dk1"/>
                </a:solidFill>
                <a:latin typeface="Play"/>
                <a:ea typeface="Play"/>
                <a:cs typeface="Play"/>
                <a:sym typeface="Play"/>
              </a:rPr>
              <a:t>Проте мешканці стали менше цікавитись ініціативами щодо розвитку громади: рівень згоди із цим твердженням суттєво зменшився у 2024 році порівняно до 2019 року. Також є тенденція до зменшення впевненості у можливостях реалізувати себе у громаді</a:t>
            </a:r>
            <a:endParaRPr/>
          </a:p>
        </p:txBody>
      </p:sp>
      <p:sp>
        <p:nvSpPr>
          <p:cNvPr id="169" name="Google Shape;169;p6"/>
          <p:cNvSpPr txBox="1"/>
          <p:nvPr/>
        </p:nvSpPr>
        <p:spPr>
          <a:xfrm>
            <a:off x="5751871" y="6355476"/>
            <a:ext cx="5995387" cy="461665"/>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2.1. </a:t>
            </a:r>
            <a:r>
              <a:rPr i="0" lang="uk-UA" sz="800" u="none" cap="none" strike="noStrike">
                <a:solidFill>
                  <a:srgbClr val="585858"/>
                </a:solidFill>
                <a:latin typeface="Arial"/>
                <a:ea typeface="Arial"/>
                <a:cs typeface="Arial"/>
                <a:sym typeface="Arial"/>
              </a:rPr>
              <a:t>Далі будемо говорити про Вінницьку міську територіальну громаду. Наскільки ви згодні з такими твердженнями</a:t>
            </a:r>
            <a:r>
              <a:rPr lang="uk-UA" sz="800">
                <a:solidFill>
                  <a:srgbClr val="585858"/>
                </a:solidFill>
                <a:latin typeface="Arial"/>
                <a:ea typeface="Arial"/>
                <a:cs typeface="Arial"/>
                <a:sym typeface="Arial"/>
              </a:rPr>
              <a:t>?</a:t>
            </a:r>
            <a:r>
              <a:rPr i="0" lang="uk-UA" sz="800" u="none" cap="none" strike="noStrike">
                <a:solidFill>
                  <a:srgbClr val="585858"/>
                </a:solidFill>
                <a:latin typeface="Arial"/>
                <a:ea typeface="Arial"/>
                <a:cs typeface="Arial"/>
                <a:sym typeface="Arial"/>
              </a:rPr>
              <a:t> Оцініть за шкалою від 1 до 7, де 1 – абсолютно не згодні, 4 – нейтральна оцінка, 7 – повністю згодні. </a:t>
            </a:r>
            <a:r>
              <a:rPr b="1" i="0" lang="uk-UA" sz="800" u="none" cap="none" strike="noStrike">
                <a:solidFill>
                  <a:srgbClr val="585858"/>
                </a:solidFill>
                <a:latin typeface="Arial"/>
                <a:ea typeface="Arial"/>
                <a:cs typeface="Arial"/>
                <a:sym typeface="Arial"/>
              </a:rPr>
              <a:t>2.3. </a:t>
            </a:r>
            <a:r>
              <a:rPr i="0" lang="uk-UA" sz="800" u="none" cap="none" strike="noStrike">
                <a:solidFill>
                  <a:srgbClr val="585858"/>
                </a:solidFill>
                <a:latin typeface="Arial"/>
                <a:ea typeface="Arial"/>
                <a:cs typeface="Arial"/>
                <a:sym typeface="Arial"/>
              </a:rPr>
              <a:t>Чи переїхали б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и в інше місто України, якби у Вас була така можливість? </a:t>
            </a:r>
            <a:r>
              <a:rPr b="1" i="0" lang="uk-UA" sz="800" u="none" cap="none" strike="noStrike">
                <a:solidFill>
                  <a:srgbClr val="585858"/>
                </a:solidFill>
                <a:latin typeface="Arial"/>
                <a:ea typeface="Arial"/>
                <a:cs typeface="Arial"/>
                <a:sym typeface="Arial"/>
              </a:rPr>
              <a:t>2.4. </a:t>
            </a:r>
            <a:r>
              <a:rPr i="0" lang="uk-UA" sz="800" u="none" cap="none" strike="noStrike">
                <a:solidFill>
                  <a:srgbClr val="585858"/>
                </a:solidFill>
                <a:latin typeface="Arial"/>
                <a:ea typeface="Arial"/>
                <a:cs typeface="Arial"/>
                <a:sym typeface="Arial"/>
              </a:rPr>
              <a:t>Чи виїхали б Ви за кордон, якби у Вас була така можливість?</a:t>
            </a:r>
            <a:endParaRPr/>
          </a:p>
        </p:txBody>
      </p:sp>
      <p:sp>
        <p:nvSpPr>
          <p:cNvPr id="170" name="Google Shape;170;p6"/>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171" name="Google Shape;171;p6"/>
          <p:cNvGraphicFramePr/>
          <p:nvPr/>
        </p:nvGraphicFramePr>
        <p:xfrm>
          <a:off x="2147499" y="5348637"/>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72" name="Google Shape;172;p6"/>
          <p:cNvGraphicFramePr/>
          <p:nvPr/>
        </p:nvGraphicFramePr>
        <p:xfrm>
          <a:off x="78660" y="3611680"/>
          <a:ext cx="3000000" cy="3000000"/>
        </p:xfrm>
        <a:graphic>
          <a:graphicData uri="http://schemas.openxmlformats.org/drawingml/2006/table">
            <a:tbl>
              <a:tblPr>
                <a:noFill/>
                <a:tableStyleId>{C916CE79-FF01-4477-825F-D5C962966431}</a:tableStyleId>
              </a:tblPr>
              <a:tblGrid>
                <a:gridCol w="2076375"/>
                <a:gridCol w="2102325"/>
              </a:tblGrid>
              <a:tr h="57192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Майбутній розвиток Вінницької міської громади має для мене особисто велике значення</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54512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Я можу повністю реалізувати себе у Вінницькій міській громаді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71925">
                <a:tc>
                  <a:txBody>
                    <a:bodyPr/>
                    <a:lstStyle/>
                    <a:p>
                      <a:pPr indent="0" lvl="0" marL="0" marR="0" rtl="0" algn="r">
                        <a:spcBef>
                          <a:spcPts val="0"/>
                        </a:spcBef>
                        <a:spcAft>
                          <a:spcPts val="0"/>
                        </a:spcAft>
                        <a:buNone/>
                      </a:pPr>
                      <a:r>
                        <a:rPr b="0" i="0" lang="uk-UA" sz="1050" u="none" cap="none" strike="noStrike">
                          <a:solidFill>
                            <a:srgbClr val="000000"/>
                          </a:solidFill>
                          <a:latin typeface="Arial"/>
                          <a:ea typeface="Arial"/>
                          <a:cs typeface="Arial"/>
                          <a:sym typeface="Arial"/>
                        </a:rPr>
                        <a:t>Я активно цікавлюсь ініціативами щодо розвитку Вінницької міської громади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73" name="Google Shape;173;p6"/>
          <p:cNvGraphicFramePr/>
          <p:nvPr/>
        </p:nvGraphicFramePr>
        <p:xfrm>
          <a:off x="2184930" y="3567465"/>
          <a:ext cx="1908000" cy="1764000"/>
        </p:xfrm>
        <a:graphic>
          <a:graphicData uri="http://schemas.openxmlformats.org/drawingml/2006/chart">
            <c:chart r:id="rId3"/>
          </a:graphicData>
        </a:graphic>
      </p:graphicFrame>
      <p:graphicFrame>
        <p:nvGraphicFramePr>
          <p:cNvPr id="174" name="Google Shape;174;p6"/>
          <p:cNvGraphicFramePr/>
          <p:nvPr/>
        </p:nvGraphicFramePr>
        <p:xfrm>
          <a:off x="2179946" y="3208711"/>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75" name="Google Shape;175;p6"/>
          <p:cNvSpPr txBox="1"/>
          <p:nvPr/>
        </p:nvSpPr>
        <p:spPr>
          <a:xfrm>
            <a:off x="59589" y="2156464"/>
            <a:ext cx="4197781" cy="92723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Твердження, що описують лояльність і громадський оптимізм </a:t>
            </a:r>
            <a:r>
              <a:rPr b="1" i="0" lang="uk-UA" sz="1200" u="none" cap="none" strike="noStrike">
                <a:solidFill>
                  <a:srgbClr val="7F340D"/>
                </a:solidFill>
                <a:latin typeface="Arial"/>
                <a:ea typeface="Arial"/>
                <a:cs typeface="Arial"/>
                <a:sym typeface="Arial"/>
              </a:rPr>
              <a:t>(показано оцінки 6+7, де 7-повністю згодні)</a:t>
            </a:r>
            <a:endParaRPr b="1" i="0" sz="1800" u="none" cap="none" strike="noStrike">
              <a:solidFill>
                <a:srgbClr val="7F340D"/>
              </a:solidFill>
              <a:latin typeface="Arial"/>
              <a:ea typeface="Arial"/>
              <a:cs typeface="Arial"/>
              <a:sym typeface="Arial"/>
            </a:endParaRPr>
          </a:p>
        </p:txBody>
      </p:sp>
      <p:sp>
        <p:nvSpPr>
          <p:cNvPr id="176" name="Google Shape;176;p6"/>
          <p:cNvSpPr txBox="1"/>
          <p:nvPr/>
        </p:nvSpPr>
        <p:spPr>
          <a:xfrm>
            <a:off x="77128" y="3348168"/>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graphicFrame>
        <p:nvGraphicFramePr>
          <p:cNvPr id="177" name="Google Shape;177;p6"/>
          <p:cNvGraphicFramePr/>
          <p:nvPr/>
        </p:nvGraphicFramePr>
        <p:xfrm>
          <a:off x="6187550" y="5348637"/>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78" name="Google Shape;178;p6"/>
          <p:cNvGraphicFramePr/>
          <p:nvPr/>
        </p:nvGraphicFramePr>
        <p:xfrm>
          <a:off x="5406737" y="3611679"/>
          <a:ext cx="3000000" cy="3000000"/>
        </p:xfrm>
        <a:graphic>
          <a:graphicData uri="http://schemas.openxmlformats.org/drawingml/2006/table">
            <a:tbl>
              <a:tblPr>
                <a:noFill/>
                <a:tableStyleId>{C916CE79-FF01-4477-825F-D5C962966431}</a:tableStyleId>
              </a:tblPr>
              <a:tblGrid>
                <a:gridCol w="788350"/>
                <a:gridCol w="2102325"/>
              </a:tblGrid>
              <a:tr h="1689000">
                <a:tc>
                  <a:txBody>
                    <a:bodyPr/>
                    <a:lstStyle/>
                    <a:p>
                      <a:pPr indent="0" lvl="0" marL="0" marR="0" rtl="0" algn="r">
                        <a:spcBef>
                          <a:spcPts val="0"/>
                        </a:spcBef>
                        <a:spcAft>
                          <a:spcPts val="0"/>
                        </a:spcAft>
                        <a:buNone/>
                      </a:pPr>
                      <a:r>
                        <a:rPr b="0" i="0" lang="uk-UA" sz="1400" u="none" cap="none" strike="noStrike">
                          <a:solidFill>
                            <a:srgbClr val="000000"/>
                          </a:solidFill>
                          <a:latin typeface="Arial"/>
                          <a:ea typeface="Arial"/>
                          <a:cs typeface="Arial"/>
                          <a:sym typeface="Arial"/>
                        </a:rPr>
                        <a:t>Так</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000000">
                          <a:alpha val="0"/>
                        </a:srgbClr>
                      </a:solidFill>
                      <a:prstDash val="solid"/>
                      <a:round/>
                      <a:headEnd len="sm" w="sm" type="none"/>
                      <a:tailEnd len="sm" w="sm" type="none"/>
                    </a:lnB>
                  </a:tcPr>
                </a:tc>
              </a:tr>
            </a:tbl>
          </a:graphicData>
        </a:graphic>
      </p:graphicFrame>
      <p:graphicFrame>
        <p:nvGraphicFramePr>
          <p:cNvPr id="179" name="Google Shape;179;p6"/>
          <p:cNvGraphicFramePr/>
          <p:nvPr/>
        </p:nvGraphicFramePr>
        <p:xfrm>
          <a:off x="6224981" y="3567465"/>
          <a:ext cx="1908000" cy="1764000"/>
        </p:xfrm>
        <a:graphic>
          <a:graphicData uri="http://schemas.openxmlformats.org/drawingml/2006/chart">
            <c:chart r:id="rId4"/>
          </a:graphicData>
        </a:graphic>
      </p:graphicFrame>
      <p:graphicFrame>
        <p:nvGraphicFramePr>
          <p:cNvPr id="180" name="Google Shape;180;p6"/>
          <p:cNvGraphicFramePr/>
          <p:nvPr/>
        </p:nvGraphicFramePr>
        <p:xfrm>
          <a:off x="6219997" y="3208711"/>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81" name="Google Shape;181;p6"/>
          <p:cNvSpPr txBox="1"/>
          <p:nvPr/>
        </p:nvSpPr>
        <p:spPr>
          <a:xfrm>
            <a:off x="5406735" y="2156464"/>
            <a:ext cx="2890685" cy="7081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Наміри переїхати в інше місто</a:t>
            </a:r>
            <a:endParaRPr b="1" i="0" sz="1800" u="none" cap="none" strike="noStrike">
              <a:solidFill>
                <a:srgbClr val="7F340D"/>
              </a:solidFill>
              <a:latin typeface="Arial"/>
              <a:ea typeface="Arial"/>
              <a:cs typeface="Arial"/>
              <a:sym typeface="Arial"/>
            </a:endParaRPr>
          </a:p>
        </p:txBody>
      </p:sp>
      <p:sp>
        <p:nvSpPr>
          <p:cNvPr id="182" name="Google Shape;182;p6"/>
          <p:cNvSpPr txBox="1"/>
          <p:nvPr/>
        </p:nvSpPr>
        <p:spPr>
          <a:xfrm>
            <a:off x="5080741" y="3348168"/>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graphicFrame>
        <p:nvGraphicFramePr>
          <p:cNvPr id="183" name="Google Shape;183;p6"/>
          <p:cNvGraphicFramePr/>
          <p:nvPr/>
        </p:nvGraphicFramePr>
        <p:xfrm>
          <a:off x="10022540" y="5348637"/>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84" name="Google Shape;184;p6"/>
          <p:cNvGraphicFramePr/>
          <p:nvPr/>
        </p:nvGraphicFramePr>
        <p:xfrm>
          <a:off x="9241727" y="3611679"/>
          <a:ext cx="3000000" cy="3000000"/>
        </p:xfrm>
        <a:graphic>
          <a:graphicData uri="http://schemas.openxmlformats.org/drawingml/2006/table">
            <a:tbl>
              <a:tblPr>
                <a:noFill/>
                <a:tableStyleId>{C916CE79-FF01-4477-825F-D5C962966431}</a:tableStyleId>
              </a:tblPr>
              <a:tblGrid>
                <a:gridCol w="788350"/>
                <a:gridCol w="2102325"/>
              </a:tblGrid>
              <a:tr h="1689000">
                <a:tc>
                  <a:txBody>
                    <a:bodyPr/>
                    <a:lstStyle/>
                    <a:p>
                      <a:pPr indent="0" lvl="0" marL="0" marR="0" rtl="0" algn="r">
                        <a:spcBef>
                          <a:spcPts val="0"/>
                        </a:spcBef>
                        <a:spcAft>
                          <a:spcPts val="0"/>
                        </a:spcAft>
                        <a:buNone/>
                      </a:pPr>
                      <a:r>
                        <a:rPr b="0" i="0" lang="uk-UA" sz="1400" u="none" cap="none" strike="noStrike">
                          <a:solidFill>
                            <a:srgbClr val="000000"/>
                          </a:solidFill>
                          <a:latin typeface="Arial"/>
                          <a:ea typeface="Arial"/>
                          <a:cs typeface="Arial"/>
                          <a:sym typeface="Arial"/>
                        </a:rPr>
                        <a:t>Так</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000000">
                          <a:alpha val="0"/>
                        </a:srgbClr>
                      </a:solidFill>
                      <a:prstDash val="solid"/>
                      <a:round/>
                      <a:headEnd len="sm" w="sm" type="none"/>
                      <a:tailEnd len="sm" w="sm" type="none"/>
                    </a:lnB>
                  </a:tcPr>
                </a:tc>
              </a:tr>
            </a:tbl>
          </a:graphicData>
        </a:graphic>
      </p:graphicFrame>
      <p:graphicFrame>
        <p:nvGraphicFramePr>
          <p:cNvPr id="185" name="Google Shape;185;p6"/>
          <p:cNvGraphicFramePr/>
          <p:nvPr/>
        </p:nvGraphicFramePr>
        <p:xfrm>
          <a:off x="10059971" y="3567465"/>
          <a:ext cx="1908000" cy="1764000"/>
        </p:xfrm>
        <a:graphic>
          <a:graphicData uri="http://schemas.openxmlformats.org/drawingml/2006/chart">
            <c:chart r:id="rId5"/>
          </a:graphicData>
        </a:graphic>
      </p:graphicFrame>
      <p:graphicFrame>
        <p:nvGraphicFramePr>
          <p:cNvPr id="186" name="Google Shape;186;p6"/>
          <p:cNvGraphicFramePr/>
          <p:nvPr/>
        </p:nvGraphicFramePr>
        <p:xfrm>
          <a:off x="10054987" y="3208711"/>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87" name="Google Shape;187;p6"/>
          <p:cNvSpPr txBox="1"/>
          <p:nvPr/>
        </p:nvSpPr>
        <p:spPr>
          <a:xfrm>
            <a:off x="9241725" y="2156464"/>
            <a:ext cx="2890685" cy="7081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Наміри виїхати за кордон</a:t>
            </a:r>
            <a:endParaRPr b="1" i="0" sz="1800" u="none" cap="none" strike="noStrike">
              <a:solidFill>
                <a:srgbClr val="7F340D"/>
              </a:solidFill>
              <a:latin typeface="Arial"/>
              <a:ea typeface="Arial"/>
              <a:cs typeface="Arial"/>
              <a:sym typeface="Arial"/>
            </a:endParaRPr>
          </a:p>
        </p:txBody>
      </p:sp>
      <p:sp>
        <p:nvSpPr>
          <p:cNvPr id="188" name="Google Shape;188;p6"/>
          <p:cNvSpPr txBox="1"/>
          <p:nvPr/>
        </p:nvSpPr>
        <p:spPr>
          <a:xfrm>
            <a:off x="8915731" y="3348168"/>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189" name="Google Shape;189;p6"/>
          <p:cNvSpPr txBox="1"/>
          <p:nvPr/>
        </p:nvSpPr>
        <p:spPr>
          <a:xfrm>
            <a:off x="59589" y="6393594"/>
            <a:ext cx="2939250" cy="20774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BAB4F"/>
              </a:buClr>
              <a:buSzPts val="700"/>
              <a:buFont typeface="Montserrat"/>
              <a:buNone/>
            </a:pPr>
            <a:r>
              <a:rPr lang="uk-UA" sz="700">
                <a:solidFill>
                  <a:srgbClr val="6BAB4F"/>
                </a:solidFill>
                <a:latin typeface="Montserrat"/>
                <a:ea typeface="Montserrat"/>
                <a:cs typeface="Montserrat"/>
                <a:sym typeface="Montserrat"/>
              </a:rPr>
              <a:t>€ </a:t>
            </a:r>
            <a:r>
              <a:rPr lang="uk-UA" sz="750">
                <a:solidFill>
                  <a:srgbClr val="7F7F7F"/>
                </a:solidFill>
                <a:latin typeface="Arial"/>
                <a:ea typeface="Arial"/>
                <a:cs typeface="Arial"/>
                <a:sym typeface="Arial"/>
              </a:rPr>
              <a:t>/</a:t>
            </a:r>
            <a:r>
              <a:rPr lang="uk-UA" sz="700">
                <a:solidFill>
                  <a:srgbClr val="6BAB4F"/>
                </a:solidFill>
                <a:latin typeface="Montserrat"/>
                <a:ea typeface="Montserrat"/>
                <a:cs typeface="Montserrat"/>
                <a:sym typeface="Montserrat"/>
              </a:rPr>
              <a:t> </a:t>
            </a:r>
            <a:r>
              <a:rPr lang="uk-UA" sz="700">
                <a:solidFill>
                  <a:srgbClr val="FF0000"/>
                </a:solidFill>
                <a:latin typeface="Montserrat"/>
                <a:ea typeface="Montserrat"/>
                <a:cs typeface="Montserrat"/>
                <a:sym typeface="Montserrat"/>
              </a:rPr>
              <a:t>€ </a:t>
            </a:r>
            <a:r>
              <a:rPr lang="uk-UA" sz="750">
                <a:solidFill>
                  <a:srgbClr val="7F7F7F"/>
                </a:solidFill>
                <a:latin typeface="Arial"/>
                <a:ea typeface="Arial"/>
                <a:cs typeface="Arial"/>
                <a:sym typeface="Arial"/>
              </a:rPr>
              <a:t>- Значимо вище / нижче до попередньої хвилі на рівні 90%</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7"/>
          <p:cNvSpPr txBox="1"/>
          <p:nvPr>
            <p:ph type="title"/>
          </p:nvPr>
        </p:nvSpPr>
        <p:spPr>
          <a:xfrm>
            <a:off x="314631" y="109488"/>
            <a:ext cx="10461523" cy="441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Сприйняття образу міста Вінниця</a:t>
            </a:r>
            <a:endParaRPr/>
          </a:p>
        </p:txBody>
      </p:sp>
      <p:sp>
        <p:nvSpPr>
          <p:cNvPr id="195" name="Google Shape;195;p7"/>
          <p:cNvSpPr txBox="1"/>
          <p:nvPr/>
        </p:nvSpPr>
        <p:spPr>
          <a:xfrm>
            <a:off x="7351776" y="6491555"/>
            <a:ext cx="4395483" cy="338554"/>
          </a:xfrm>
          <a:prstGeom prst="rect">
            <a:avLst/>
          </a:prstGeom>
          <a:noFill/>
          <a:ln>
            <a:noFill/>
          </a:ln>
        </p:spPr>
        <p:txBody>
          <a:bodyPr anchorCtr="0" anchor="t" bIns="45700" lIns="91425" spcFirstLastPara="1" rIns="91425" wrap="square" tIns="45700">
            <a:spAutoFit/>
          </a:bodyPr>
          <a:lstStyle/>
          <a:p>
            <a:pPr indent="0" lvl="0" marL="180340" marR="0" rtl="0" algn="l">
              <a:lnSpc>
                <a:spcPct val="100000"/>
              </a:lnSpc>
              <a:spcBef>
                <a:spcPts val="0"/>
              </a:spcBef>
              <a:spcAft>
                <a:spcPts val="0"/>
              </a:spcAft>
              <a:buClr>
                <a:srgbClr val="585858"/>
              </a:buClr>
              <a:buSzPts val="800"/>
              <a:buFont typeface="Arial"/>
              <a:buNone/>
            </a:pPr>
            <a:r>
              <a:rPr b="1" i="0" lang="uk-UA" sz="800" u="none" cap="none" strike="noStrike">
                <a:solidFill>
                  <a:srgbClr val="585858"/>
                </a:solidFill>
                <a:latin typeface="Arial"/>
                <a:ea typeface="Arial"/>
                <a:cs typeface="Arial"/>
                <a:sym typeface="Arial"/>
              </a:rPr>
              <a:t>3.1. </a:t>
            </a:r>
            <a:r>
              <a:rPr i="0" lang="uk-UA" sz="800" u="none" cap="none" strike="noStrike">
                <a:solidFill>
                  <a:srgbClr val="585858"/>
                </a:solidFill>
                <a:latin typeface="Arial"/>
                <a:ea typeface="Arial"/>
                <a:cs typeface="Arial"/>
                <a:sym typeface="Arial"/>
              </a:rPr>
              <a:t>Наскільки Ви згодні з такими твердженнями про місто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інницю? Оцініть за шкалою від 1 до 7, де 1 – абсолютно не згодні, 4 – нейтральна оцінка, 7 – повністю згодні</a:t>
            </a:r>
            <a:r>
              <a:rPr lang="uk-UA" sz="800">
                <a:solidFill>
                  <a:srgbClr val="585858"/>
                </a:solidFill>
                <a:latin typeface="Arial"/>
                <a:ea typeface="Arial"/>
                <a:cs typeface="Arial"/>
                <a:sym typeface="Arial"/>
              </a:rPr>
              <a:t>.</a:t>
            </a:r>
            <a:r>
              <a:rPr i="0" lang="uk-UA" sz="800" u="none" cap="none" strike="noStrike">
                <a:solidFill>
                  <a:srgbClr val="585858"/>
                </a:solidFill>
                <a:latin typeface="Arial"/>
                <a:ea typeface="Arial"/>
                <a:cs typeface="Arial"/>
                <a:sym typeface="Arial"/>
              </a:rPr>
              <a:t> </a:t>
            </a:r>
            <a:endParaRPr/>
          </a:p>
        </p:txBody>
      </p:sp>
      <p:sp>
        <p:nvSpPr>
          <p:cNvPr id="196" name="Google Shape;196;p7"/>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197" name="Google Shape;197;p7"/>
          <p:cNvGraphicFramePr/>
          <p:nvPr/>
        </p:nvGraphicFramePr>
        <p:xfrm>
          <a:off x="2218191" y="6314508"/>
          <a:ext cx="3000000" cy="3000000"/>
        </p:xfrm>
        <a:graphic>
          <a:graphicData uri="http://schemas.openxmlformats.org/drawingml/2006/table">
            <a:tbl>
              <a:tblPr>
                <a:noFill/>
                <a:tableStyleId>{41833894-ECA0-4AC7-BF9E-5B81B1FD25B9}</a:tableStyleId>
              </a:tblPr>
              <a:tblGrid>
                <a:gridCol w="1958400"/>
                <a:gridCol w="1958400"/>
                <a:gridCol w="1958400"/>
                <a:gridCol w="1958400"/>
                <a:gridCol w="195840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N=817</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N=751</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N=66</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N=645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i="0" lang="uk-UA" sz="800" u="none" cap="none" strike="noStrike">
                          <a:solidFill>
                            <a:srgbClr val="7F7F7F"/>
                          </a:solidFill>
                          <a:latin typeface="Arial"/>
                          <a:ea typeface="Arial"/>
                          <a:cs typeface="Arial"/>
                          <a:sym typeface="Arial"/>
                        </a:rPr>
                        <a:t>N=172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98" name="Google Shape;198;p7"/>
          <p:cNvGraphicFramePr/>
          <p:nvPr/>
        </p:nvGraphicFramePr>
        <p:xfrm>
          <a:off x="19665" y="2074018"/>
          <a:ext cx="3000000" cy="3000000"/>
        </p:xfrm>
        <a:graphic>
          <a:graphicData uri="http://schemas.openxmlformats.org/drawingml/2006/table">
            <a:tbl>
              <a:tblPr>
                <a:noFill/>
                <a:tableStyleId>{C916CE79-FF01-4477-825F-D5C962966431}</a:tableStyleId>
              </a:tblPr>
              <a:tblGrid>
                <a:gridCol w="2206075"/>
                <a:gridCol w="9918450"/>
              </a:tblGrid>
              <a:tr h="281950">
                <a:tc>
                  <a:txBody>
                    <a:bodyPr/>
                    <a:lstStyle/>
                    <a:p>
                      <a:pPr indent="0" lvl="0" marL="0" marR="0" rtl="0" algn="r">
                        <a:lnSpc>
                          <a:spcPct val="100000"/>
                        </a:lnSpc>
                        <a:spcBef>
                          <a:spcPts val="0"/>
                        </a:spcBef>
                        <a:spcAft>
                          <a:spcPts val="0"/>
                        </a:spcAft>
                        <a:buNone/>
                      </a:pPr>
                      <a:r>
                        <a:rPr b="0" i="0" lang="uk-UA" sz="900" u="none" cap="none" strike="noStrike">
                          <a:solidFill>
                            <a:srgbClr val="000000"/>
                          </a:solidFill>
                          <a:latin typeface="Arial"/>
                          <a:ea typeface="Arial"/>
                          <a:cs typeface="Arial"/>
                          <a:sym typeface="Arial"/>
                        </a:rPr>
                        <a:t>Місто, в якому хочеться залишитися</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281950">
                <a:tc>
                  <a:txBody>
                    <a:bodyPr/>
                    <a:lstStyle/>
                    <a:p>
                      <a:pPr indent="0" lvl="0" marL="0" marR="0" rtl="0" algn="r">
                        <a:lnSpc>
                          <a:spcPct val="100000"/>
                        </a:lnSpc>
                        <a:spcBef>
                          <a:spcPts val="0"/>
                        </a:spcBef>
                        <a:spcAft>
                          <a:spcPts val="0"/>
                        </a:spcAft>
                        <a:buNone/>
                      </a:pPr>
                      <a:r>
                        <a:rPr b="0" i="0" lang="uk-UA" sz="900" u="none" cap="none" strike="noStrike">
                          <a:solidFill>
                            <a:srgbClr val="000000"/>
                          </a:solidFill>
                          <a:latin typeface="Arial"/>
                          <a:ea typeface="Arial"/>
                          <a:cs typeface="Arial"/>
                          <a:sym typeface="Arial"/>
                        </a:rPr>
                        <a:t>Затишне, комфортне та безпечне для життя місто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81950">
                <a:tc>
                  <a:txBody>
                    <a:bodyPr/>
                    <a:lstStyle/>
                    <a:p>
                      <a:pPr indent="0" lvl="0" marL="0" marR="0" rtl="0" algn="r">
                        <a:lnSpc>
                          <a:spcPct val="100000"/>
                        </a:lnSpc>
                        <a:spcBef>
                          <a:spcPts val="0"/>
                        </a:spcBef>
                        <a:spcAft>
                          <a:spcPts val="0"/>
                        </a:spcAft>
                        <a:buNone/>
                      </a:pPr>
                      <a:r>
                        <a:rPr b="0" i="0" lang="uk-UA" sz="900" u="none" cap="none" strike="noStrike">
                          <a:solidFill>
                            <a:srgbClr val="000000"/>
                          </a:solidFill>
                          <a:latin typeface="Arial"/>
                          <a:ea typeface="Arial"/>
                          <a:cs typeface="Arial"/>
                          <a:sym typeface="Arial"/>
                        </a:rPr>
                        <a:t>Місто відкрите для людей з інших регіонів, національностей, поглядів</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81950">
                <a:tc>
                  <a:txBody>
                    <a:bodyPr/>
                    <a:lstStyle/>
                    <a:p>
                      <a:pPr indent="0" lvl="0" marL="0" marR="0" rtl="0" algn="r">
                        <a:lnSpc>
                          <a:spcPct val="100000"/>
                        </a:lnSpc>
                        <a:spcBef>
                          <a:spcPts val="0"/>
                        </a:spcBef>
                        <a:spcAft>
                          <a:spcPts val="0"/>
                        </a:spcAft>
                        <a:buNone/>
                      </a:pPr>
                      <a:r>
                        <a:rPr b="0" i="0" lang="uk-UA" sz="900" u="none" cap="none" strike="noStrike">
                          <a:solidFill>
                            <a:srgbClr val="000000"/>
                          </a:solidFill>
                          <a:latin typeface="Arial"/>
                          <a:ea typeface="Arial"/>
                          <a:cs typeface="Arial"/>
                          <a:sym typeface="Arial"/>
                        </a:rPr>
                        <a:t>Зелене місто, дружнє до довкілля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81950">
                <a:tc>
                  <a:txBody>
                    <a:bodyPr/>
                    <a:lstStyle/>
                    <a:p>
                      <a:pPr indent="0" lvl="0" marL="0" marR="0" rtl="0" algn="r">
                        <a:lnSpc>
                          <a:spcPct val="100000"/>
                        </a:lnSpc>
                        <a:spcBef>
                          <a:spcPts val="0"/>
                        </a:spcBef>
                        <a:spcAft>
                          <a:spcPts val="0"/>
                        </a:spcAft>
                        <a:buNone/>
                      </a:pPr>
                      <a:r>
                        <a:rPr b="0" i="0" lang="uk-UA" sz="900" u="none" cap="none" strike="noStrike">
                          <a:solidFill>
                            <a:srgbClr val="000000"/>
                          </a:solidFill>
                          <a:latin typeface="Arial"/>
                          <a:ea typeface="Arial"/>
                          <a:cs typeface="Arial"/>
                          <a:sym typeface="Arial"/>
                        </a:rPr>
                        <a:t>Місто для молоді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81950">
                <a:tc>
                  <a:txBody>
                    <a:bodyPr/>
                    <a:lstStyle/>
                    <a:p>
                      <a:pPr indent="0" lvl="0" marL="0" marR="0" rtl="0" algn="r">
                        <a:lnSpc>
                          <a:spcPct val="100000"/>
                        </a:lnSpc>
                        <a:spcBef>
                          <a:spcPts val="0"/>
                        </a:spcBef>
                        <a:spcAft>
                          <a:spcPts val="0"/>
                        </a:spcAft>
                        <a:buNone/>
                      </a:pPr>
                      <a:r>
                        <a:rPr b="0" i="0" lang="uk-UA" sz="900" u="none" cap="none" strike="noStrike">
                          <a:solidFill>
                            <a:srgbClr val="000000"/>
                          </a:solidFill>
                          <a:latin typeface="Arial"/>
                          <a:ea typeface="Arial"/>
                          <a:cs typeface="Arial"/>
                          <a:sym typeface="Arial"/>
                        </a:rPr>
                        <a:t>Конкурентноспроможне місто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81950">
                <a:tc>
                  <a:txBody>
                    <a:bodyPr/>
                    <a:lstStyle/>
                    <a:p>
                      <a:pPr indent="0" lvl="0" marL="0" marR="0" rtl="0" algn="r">
                        <a:lnSpc>
                          <a:spcPct val="100000"/>
                        </a:lnSpc>
                        <a:spcBef>
                          <a:spcPts val="0"/>
                        </a:spcBef>
                        <a:spcAft>
                          <a:spcPts val="0"/>
                        </a:spcAft>
                        <a:buNone/>
                      </a:pPr>
                      <a:r>
                        <a:rPr b="0" i="0" lang="uk-UA" sz="900" u="none" cap="none" strike="noStrike">
                          <a:solidFill>
                            <a:srgbClr val="000000"/>
                          </a:solidFill>
                          <a:latin typeface="Arial"/>
                          <a:ea typeface="Arial"/>
                          <a:cs typeface="Arial"/>
                          <a:sym typeface="Arial"/>
                        </a:rPr>
                        <a:t>Місто-магніт</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81950">
                <a:tc>
                  <a:txBody>
                    <a:bodyPr/>
                    <a:lstStyle/>
                    <a:p>
                      <a:pPr indent="0" lvl="0" marL="0" marR="0" rtl="0" algn="r">
                        <a:lnSpc>
                          <a:spcPct val="100000"/>
                        </a:lnSpc>
                        <a:spcBef>
                          <a:spcPts val="0"/>
                        </a:spcBef>
                        <a:spcAft>
                          <a:spcPts val="0"/>
                        </a:spcAft>
                        <a:buNone/>
                      </a:pPr>
                      <a:r>
                        <a:rPr b="0" i="0" lang="uk-UA" sz="900" u="none" cap="none" strike="noStrike">
                          <a:solidFill>
                            <a:srgbClr val="000000"/>
                          </a:solidFill>
                          <a:latin typeface="Arial"/>
                          <a:ea typeface="Arial"/>
                          <a:cs typeface="Arial"/>
                          <a:sym typeface="Arial"/>
                        </a:rPr>
                        <a:t>Місто перетину різних культур</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81950">
                <a:tc>
                  <a:txBody>
                    <a:bodyPr/>
                    <a:lstStyle/>
                    <a:p>
                      <a:pPr indent="0" lvl="0" marL="0" marR="0" rtl="0" algn="r">
                        <a:lnSpc>
                          <a:spcPct val="100000"/>
                        </a:lnSpc>
                        <a:spcBef>
                          <a:spcPts val="0"/>
                        </a:spcBef>
                        <a:spcAft>
                          <a:spcPts val="0"/>
                        </a:spcAft>
                        <a:buNone/>
                      </a:pPr>
                      <a:r>
                        <a:rPr b="0" i="0" lang="uk-UA" sz="900" u="none" cap="none" strike="noStrike">
                          <a:solidFill>
                            <a:srgbClr val="000000"/>
                          </a:solidFill>
                          <a:latin typeface="Arial"/>
                          <a:ea typeface="Arial"/>
                          <a:cs typeface="Arial"/>
                          <a:sym typeface="Arial"/>
                        </a:rPr>
                        <a:t>Місто з сильними цінностями толерантності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81950">
                <a:tc>
                  <a:txBody>
                    <a:bodyPr/>
                    <a:lstStyle/>
                    <a:p>
                      <a:pPr indent="0" lvl="0" marL="0" marR="0" rtl="0" algn="r">
                        <a:lnSpc>
                          <a:spcPct val="100000"/>
                        </a:lnSpc>
                        <a:spcBef>
                          <a:spcPts val="0"/>
                        </a:spcBef>
                        <a:spcAft>
                          <a:spcPts val="0"/>
                        </a:spcAft>
                        <a:buNone/>
                      </a:pPr>
                      <a:r>
                        <a:rPr b="0" i="0" lang="uk-UA" sz="900" u="none" cap="none" strike="noStrike">
                          <a:solidFill>
                            <a:srgbClr val="000000"/>
                          </a:solidFill>
                          <a:latin typeface="Arial"/>
                          <a:ea typeface="Arial"/>
                          <a:cs typeface="Arial"/>
                          <a:sym typeface="Arial"/>
                        </a:rPr>
                        <a:t>Місто ідей</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81950">
                <a:tc>
                  <a:txBody>
                    <a:bodyPr/>
                    <a:lstStyle/>
                    <a:p>
                      <a:pPr indent="0" lvl="0" marL="0" marR="0" rtl="0" algn="r">
                        <a:lnSpc>
                          <a:spcPct val="100000"/>
                        </a:lnSpc>
                        <a:spcBef>
                          <a:spcPts val="0"/>
                        </a:spcBef>
                        <a:spcAft>
                          <a:spcPts val="0"/>
                        </a:spcAft>
                        <a:buNone/>
                      </a:pPr>
                      <a:r>
                        <a:rPr b="0" i="0" lang="uk-UA" sz="900" u="none" cap="none" strike="noStrike">
                          <a:solidFill>
                            <a:srgbClr val="000000"/>
                          </a:solidFill>
                          <a:latin typeface="Arial"/>
                          <a:ea typeface="Arial"/>
                          <a:cs typeface="Arial"/>
                          <a:sym typeface="Arial"/>
                        </a:rPr>
                        <a:t>Місто для змістовного дозвілля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81950">
                <a:tc>
                  <a:txBody>
                    <a:bodyPr/>
                    <a:lstStyle/>
                    <a:p>
                      <a:pPr indent="0" lvl="0" marL="0" marR="0" rtl="0" algn="r">
                        <a:lnSpc>
                          <a:spcPct val="100000"/>
                        </a:lnSpc>
                        <a:spcBef>
                          <a:spcPts val="0"/>
                        </a:spcBef>
                        <a:spcAft>
                          <a:spcPts val="0"/>
                        </a:spcAft>
                        <a:buNone/>
                      </a:pPr>
                      <a:r>
                        <a:rPr b="0" i="0" lang="uk-UA" sz="900" u="none" cap="none" strike="noStrike">
                          <a:solidFill>
                            <a:srgbClr val="000000"/>
                          </a:solidFill>
                          <a:latin typeface="Arial"/>
                          <a:ea typeface="Arial"/>
                          <a:cs typeface="Arial"/>
                          <a:sym typeface="Arial"/>
                        </a:rPr>
                        <a:t>Пульсуюче місто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81950">
                <a:tc>
                  <a:txBody>
                    <a:bodyPr/>
                    <a:lstStyle/>
                    <a:p>
                      <a:pPr indent="0" lvl="0" marL="0" marR="0" rtl="0" algn="r">
                        <a:lnSpc>
                          <a:spcPct val="100000"/>
                        </a:lnSpc>
                        <a:spcBef>
                          <a:spcPts val="0"/>
                        </a:spcBef>
                        <a:spcAft>
                          <a:spcPts val="0"/>
                        </a:spcAft>
                        <a:buNone/>
                      </a:pPr>
                      <a:r>
                        <a:rPr b="0" i="0" lang="uk-UA" sz="900" u="none" cap="none" strike="noStrike">
                          <a:solidFill>
                            <a:srgbClr val="000000"/>
                          </a:solidFill>
                          <a:latin typeface="Arial"/>
                          <a:ea typeface="Arial"/>
                          <a:cs typeface="Arial"/>
                          <a:sym typeface="Arial"/>
                        </a:rPr>
                        <a:t>Місто сильної громади</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81950">
                <a:tc>
                  <a:txBody>
                    <a:bodyPr/>
                    <a:lstStyle/>
                    <a:p>
                      <a:pPr indent="0" lvl="0" marL="0" marR="0" rtl="0" algn="r">
                        <a:lnSpc>
                          <a:spcPct val="100000"/>
                        </a:lnSpc>
                        <a:spcBef>
                          <a:spcPts val="0"/>
                        </a:spcBef>
                        <a:spcAft>
                          <a:spcPts val="0"/>
                        </a:spcAft>
                        <a:buNone/>
                      </a:pPr>
                      <a:r>
                        <a:rPr b="0" i="0" lang="uk-UA" sz="900" u="none" cap="none" strike="noStrike">
                          <a:solidFill>
                            <a:srgbClr val="000000"/>
                          </a:solidFill>
                          <a:latin typeface="Arial"/>
                          <a:ea typeface="Arial"/>
                          <a:cs typeface="Arial"/>
                          <a:sym typeface="Arial"/>
                        </a:rPr>
                        <a:t>Соціально відповідальне місто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281950">
                <a:tc>
                  <a:txBody>
                    <a:bodyPr/>
                    <a:lstStyle/>
                    <a:p>
                      <a:pPr indent="0" lvl="0" marL="0" marR="0" rtl="0" algn="r">
                        <a:lnSpc>
                          <a:spcPct val="100000"/>
                        </a:lnSpc>
                        <a:spcBef>
                          <a:spcPts val="0"/>
                        </a:spcBef>
                        <a:spcAft>
                          <a:spcPts val="0"/>
                        </a:spcAft>
                        <a:buNone/>
                      </a:pPr>
                      <a:r>
                        <a:rPr b="0" i="0" lang="uk-UA" sz="900" u="none" cap="none" strike="noStrike">
                          <a:solidFill>
                            <a:srgbClr val="000000"/>
                          </a:solidFill>
                          <a:latin typeface="Arial"/>
                          <a:ea typeface="Arial"/>
                          <a:cs typeface="Arial"/>
                          <a:sym typeface="Arial"/>
                        </a:rPr>
                        <a:t>Місто рівних можливостей для кожного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85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99" name="Google Shape;199;p7"/>
          <p:cNvGraphicFramePr/>
          <p:nvPr/>
        </p:nvGraphicFramePr>
        <p:xfrm>
          <a:off x="2255622" y="1952682"/>
          <a:ext cx="1908000" cy="4428000"/>
        </p:xfrm>
        <a:graphic>
          <a:graphicData uri="http://schemas.openxmlformats.org/drawingml/2006/chart">
            <c:chart r:id="rId3"/>
          </a:graphicData>
        </a:graphic>
      </p:graphicFrame>
      <p:graphicFrame>
        <p:nvGraphicFramePr>
          <p:cNvPr id="200" name="Google Shape;200;p7"/>
          <p:cNvGraphicFramePr/>
          <p:nvPr/>
        </p:nvGraphicFramePr>
        <p:xfrm>
          <a:off x="2250638" y="1730041"/>
          <a:ext cx="3000000" cy="3000000"/>
        </p:xfrm>
        <a:graphic>
          <a:graphicData uri="http://schemas.openxmlformats.org/drawingml/2006/table">
            <a:tbl>
              <a:tblPr>
                <a:noFill/>
                <a:tableStyleId>{41833894-ECA0-4AC7-BF9E-5B81B1FD25B9}</a:tableStyleId>
              </a:tblPr>
              <a:tblGrid>
                <a:gridCol w="1971250"/>
                <a:gridCol w="1971250"/>
                <a:gridCol w="1971250"/>
                <a:gridCol w="1971250"/>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Місто Вінниця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Села громади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Постійні мешканці </a:t>
                      </a:r>
                      <a:r>
                        <a:rPr b="0" i="0" lang="uk-UA" sz="1000" u="sng" cap="none" strike="noStrike">
                          <a:solidFill>
                            <a:srgbClr val="C00000"/>
                          </a:solidFill>
                          <a:latin typeface="Arial"/>
                          <a:ea typeface="Arial"/>
                          <a:cs typeface="Arial"/>
                          <a:sym typeface="Arial"/>
                        </a:rPr>
                        <a:t>(a)</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uk-UA" sz="1200" u="sng" cap="none" strike="noStrike">
                          <a:solidFill>
                            <a:srgbClr val="000000"/>
                          </a:solidFill>
                          <a:latin typeface="Arial"/>
                          <a:ea typeface="Arial"/>
                          <a:cs typeface="Arial"/>
                          <a:sym typeface="Arial"/>
                        </a:rPr>
                        <a:t>ВПО </a:t>
                      </a:r>
                      <a:r>
                        <a:rPr b="0" i="0" lang="uk-UA" sz="1000" u="sng" cap="none" strike="noStrike">
                          <a:solidFill>
                            <a:srgbClr val="C00000"/>
                          </a:solidFill>
                          <a:latin typeface="Arial"/>
                          <a:ea typeface="Arial"/>
                          <a:cs typeface="Arial"/>
                          <a:sym typeface="Arial"/>
                        </a:rPr>
                        <a:t>(b)</a:t>
                      </a:r>
                      <a:endParaRPr b="0" i="0" sz="1200" u="sng" cap="none" strike="noStrike">
                        <a:solidFill>
                          <a:srgbClr val="C00000"/>
                        </a:solidFill>
                        <a:latin typeface="Arial"/>
                        <a:ea typeface="Arial"/>
                        <a:cs typeface="Arial"/>
                        <a:sym typeface="Arial"/>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01" name="Google Shape;201;p7"/>
          <p:cNvSpPr txBox="1"/>
          <p:nvPr/>
        </p:nvSpPr>
        <p:spPr>
          <a:xfrm>
            <a:off x="1" y="1425045"/>
            <a:ext cx="12192000" cy="3522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Згода із твердженнями про місто Вінницю </a:t>
            </a:r>
            <a:r>
              <a:rPr b="1" i="0" lang="uk-UA" sz="1200" u="none" cap="none" strike="noStrike">
                <a:solidFill>
                  <a:srgbClr val="7F340D"/>
                </a:solidFill>
                <a:latin typeface="Arial"/>
                <a:ea typeface="Arial"/>
                <a:cs typeface="Arial"/>
                <a:sym typeface="Arial"/>
              </a:rPr>
              <a:t>(показано оцінки 6+7, де 7-повністю згодні)</a:t>
            </a:r>
            <a:endParaRPr b="1" i="0" sz="1800" u="none" cap="none" strike="noStrike">
              <a:solidFill>
                <a:srgbClr val="7F340D"/>
              </a:solidFill>
              <a:latin typeface="Arial"/>
              <a:ea typeface="Arial"/>
              <a:cs typeface="Arial"/>
              <a:sym typeface="Arial"/>
            </a:endParaRPr>
          </a:p>
        </p:txBody>
      </p:sp>
      <p:graphicFrame>
        <p:nvGraphicFramePr>
          <p:cNvPr id="202" name="Google Shape;202;p7"/>
          <p:cNvGraphicFramePr/>
          <p:nvPr/>
        </p:nvGraphicFramePr>
        <p:xfrm>
          <a:off x="4210885" y="1955534"/>
          <a:ext cx="1908000" cy="4428000"/>
        </p:xfrm>
        <a:graphic>
          <a:graphicData uri="http://schemas.openxmlformats.org/drawingml/2006/chart">
            <c:chart r:id="rId4"/>
          </a:graphicData>
        </a:graphic>
      </p:graphicFrame>
      <p:graphicFrame>
        <p:nvGraphicFramePr>
          <p:cNvPr id="203" name="Google Shape;203;p7"/>
          <p:cNvGraphicFramePr/>
          <p:nvPr/>
        </p:nvGraphicFramePr>
        <p:xfrm>
          <a:off x="6186497" y="1949830"/>
          <a:ext cx="1908000" cy="4428000"/>
        </p:xfrm>
        <a:graphic>
          <a:graphicData uri="http://schemas.openxmlformats.org/drawingml/2006/chart">
            <c:chart r:id="rId5"/>
          </a:graphicData>
        </a:graphic>
      </p:graphicFrame>
      <p:graphicFrame>
        <p:nvGraphicFramePr>
          <p:cNvPr id="204" name="Google Shape;204;p7"/>
          <p:cNvGraphicFramePr/>
          <p:nvPr/>
        </p:nvGraphicFramePr>
        <p:xfrm>
          <a:off x="8141760" y="1952682"/>
          <a:ext cx="1908000" cy="4428000"/>
        </p:xfrm>
        <a:graphic>
          <a:graphicData uri="http://schemas.openxmlformats.org/drawingml/2006/chart">
            <c:chart r:id="rId6"/>
          </a:graphicData>
        </a:graphic>
      </p:graphicFrame>
      <p:graphicFrame>
        <p:nvGraphicFramePr>
          <p:cNvPr id="205" name="Google Shape;205;p7"/>
          <p:cNvGraphicFramePr/>
          <p:nvPr/>
        </p:nvGraphicFramePr>
        <p:xfrm>
          <a:off x="10138934" y="1949830"/>
          <a:ext cx="1908000" cy="4428000"/>
        </p:xfrm>
        <a:graphic>
          <a:graphicData uri="http://schemas.openxmlformats.org/drawingml/2006/chart">
            <c:chart r:id="rId7"/>
          </a:graphicData>
        </a:graphic>
      </p:graphicFrame>
      <p:cxnSp>
        <p:nvCxnSpPr>
          <p:cNvPr id="206" name="Google Shape;206;p7"/>
          <p:cNvCxnSpPr/>
          <p:nvPr/>
        </p:nvCxnSpPr>
        <p:spPr>
          <a:xfrm>
            <a:off x="8099538" y="1780851"/>
            <a:ext cx="0" cy="4680000"/>
          </a:xfrm>
          <a:prstGeom prst="straightConnector1">
            <a:avLst/>
          </a:prstGeom>
          <a:noFill/>
          <a:ln cap="flat" cmpd="sng" w="19050">
            <a:solidFill>
              <a:srgbClr val="A5A5A5"/>
            </a:solidFill>
            <a:prstDash val="dot"/>
            <a:miter lim="800000"/>
            <a:headEnd len="sm" w="sm" type="none"/>
            <a:tailEnd len="sm" w="sm" type="none"/>
          </a:ln>
        </p:spPr>
      </p:cxnSp>
      <p:sp>
        <p:nvSpPr>
          <p:cNvPr id="207" name="Google Shape;207;p7"/>
          <p:cNvSpPr txBox="1"/>
          <p:nvPr/>
        </p:nvSpPr>
        <p:spPr>
          <a:xfrm>
            <a:off x="97638" y="1805602"/>
            <a:ext cx="2153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208" name="Google Shape;208;p7"/>
          <p:cNvSpPr txBox="1"/>
          <p:nvPr/>
        </p:nvSpPr>
        <p:spPr>
          <a:xfrm>
            <a:off x="5613284" y="2106598"/>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09" name="Google Shape;209;p7"/>
          <p:cNvSpPr txBox="1"/>
          <p:nvPr/>
        </p:nvSpPr>
        <p:spPr>
          <a:xfrm>
            <a:off x="59589" y="6389746"/>
            <a:ext cx="2232000" cy="21544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00000"/>
              </a:buClr>
              <a:buSzPts val="750"/>
              <a:buFont typeface="Arial"/>
              <a:buNone/>
            </a:pPr>
            <a:r>
              <a:rPr lang="uk-UA" sz="750">
                <a:solidFill>
                  <a:srgbClr val="C00000"/>
                </a:solidFill>
                <a:latin typeface="Arial"/>
                <a:ea typeface="Arial"/>
                <a:cs typeface="Arial"/>
                <a:sym typeface="Arial"/>
              </a:rPr>
              <a:t>(a) (b) </a:t>
            </a:r>
            <a:r>
              <a:rPr lang="uk-UA" sz="750">
                <a:solidFill>
                  <a:srgbClr val="7F7F7F"/>
                </a:solidFill>
                <a:latin typeface="Arial"/>
                <a:ea typeface="Arial"/>
                <a:cs typeface="Arial"/>
                <a:sym typeface="Arial"/>
              </a:rPr>
              <a:t>- Значимо вище між групами на рівні 90%</a:t>
            </a:r>
            <a:endParaRPr/>
          </a:p>
        </p:txBody>
      </p:sp>
      <p:sp>
        <p:nvSpPr>
          <p:cNvPr id="210" name="Google Shape;210;p7"/>
          <p:cNvSpPr txBox="1"/>
          <p:nvPr/>
        </p:nvSpPr>
        <p:spPr>
          <a:xfrm>
            <a:off x="5587260" y="2396226"/>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11" name="Google Shape;211;p7"/>
          <p:cNvSpPr txBox="1"/>
          <p:nvPr/>
        </p:nvSpPr>
        <p:spPr>
          <a:xfrm>
            <a:off x="5571068" y="2667844"/>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12" name="Google Shape;212;p7"/>
          <p:cNvSpPr txBox="1"/>
          <p:nvPr/>
        </p:nvSpPr>
        <p:spPr>
          <a:xfrm>
            <a:off x="5299116" y="3796849"/>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13" name="Google Shape;213;p7"/>
          <p:cNvSpPr txBox="1"/>
          <p:nvPr/>
        </p:nvSpPr>
        <p:spPr>
          <a:xfrm>
            <a:off x="5263260" y="4065940"/>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14" name="Google Shape;214;p7"/>
          <p:cNvSpPr txBox="1"/>
          <p:nvPr/>
        </p:nvSpPr>
        <p:spPr>
          <a:xfrm>
            <a:off x="9573655" y="2100374"/>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15" name="Google Shape;215;p7"/>
          <p:cNvSpPr txBox="1"/>
          <p:nvPr/>
        </p:nvSpPr>
        <p:spPr>
          <a:xfrm>
            <a:off x="9537508" y="2383162"/>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16" name="Google Shape;216;p7"/>
          <p:cNvSpPr txBox="1"/>
          <p:nvPr/>
        </p:nvSpPr>
        <p:spPr>
          <a:xfrm>
            <a:off x="9531997" y="2656118"/>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17" name="Google Shape;217;p7"/>
          <p:cNvSpPr txBox="1"/>
          <p:nvPr/>
        </p:nvSpPr>
        <p:spPr>
          <a:xfrm>
            <a:off x="9370576" y="2959497"/>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18" name="Google Shape;218;p7"/>
          <p:cNvSpPr txBox="1"/>
          <p:nvPr/>
        </p:nvSpPr>
        <p:spPr>
          <a:xfrm>
            <a:off x="9293058" y="3525574"/>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19" name="Google Shape;219;p7"/>
          <p:cNvSpPr txBox="1"/>
          <p:nvPr/>
        </p:nvSpPr>
        <p:spPr>
          <a:xfrm>
            <a:off x="9253371" y="3787945"/>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20" name="Google Shape;220;p7"/>
          <p:cNvSpPr txBox="1"/>
          <p:nvPr/>
        </p:nvSpPr>
        <p:spPr>
          <a:xfrm>
            <a:off x="9199176" y="4058961"/>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21" name="Google Shape;221;p7"/>
          <p:cNvSpPr txBox="1"/>
          <p:nvPr/>
        </p:nvSpPr>
        <p:spPr>
          <a:xfrm>
            <a:off x="9170386" y="4359242"/>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22" name="Google Shape;222;p7"/>
          <p:cNvSpPr txBox="1"/>
          <p:nvPr/>
        </p:nvSpPr>
        <p:spPr>
          <a:xfrm>
            <a:off x="9170789" y="4647652"/>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23" name="Google Shape;223;p7"/>
          <p:cNvSpPr txBox="1"/>
          <p:nvPr/>
        </p:nvSpPr>
        <p:spPr>
          <a:xfrm>
            <a:off x="9151832" y="4927977"/>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24" name="Google Shape;224;p7"/>
          <p:cNvSpPr txBox="1"/>
          <p:nvPr/>
        </p:nvSpPr>
        <p:spPr>
          <a:xfrm>
            <a:off x="9095760" y="5206678"/>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25" name="Google Shape;225;p7"/>
          <p:cNvSpPr txBox="1"/>
          <p:nvPr/>
        </p:nvSpPr>
        <p:spPr>
          <a:xfrm>
            <a:off x="9091877" y="5492984"/>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26" name="Google Shape;226;p7"/>
          <p:cNvSpPr txBox="1"/>
          <p:nvPr/>
        </p:nvSpPr>
        <p:spPr>
          <a:xfrm>
            <a:off x="9091877" y="5762652"/>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27" name="Google Shape;227;p7"/>
          <p:cNvSpPr txBox="1"/>
          <p:nvPr/>
        </p:nvSpPr>
        <p:spPr>
          <a:xfrm>
            <a:off x="8979642" y="6055599"/>
            <a:ext cx="324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800"/>
              <a:buFont typeface="Arial"/>
              <a:buNone/>
            </a:pPr>
            <a:r>
              <a:rPr b="1" i="0" lang="uk-UA" sz="800" u="none" cap="none" strike="noStrike">
                <a:solidFill>
                  <a:srgbClr val="C00000"/>
                </a:solidFill>
                <a:latin typeface="Arial"/>
                <a:ea typeface="Arial"/>
                <a:cs typeface="Arial"/>
                <a:sym typeface="Arial"/>
              </a:rPr>
              <a:t>(b)</a:t>
            </a:r>
            <a:endParaRPr b="0" i="0" sz="800" u="none" cap="none" strike="noStrike">
              <a:solidFill>
                <a:srgbClr val="C00000"/>
              </a:solidFill>
              <a:latin typeface="Arial"/>
              <a:ea typeface="Arial"/>
              <a:cs typeface="Arial"/>
              <a:sym typeface="Arial"/>
            </a:endParaRPr>
          </a:p>
        </p:txBody>
      </p:sp>
      <p:sp>
        <p:nvSpPr>
          <p:cNvPr id="228" name="Google Shape;228;p7"/>
          <p:cNvSpPr txBox="1"/>
          <p:nvPr/>
        </p:nvSpPr>
        <p:spPr>
          <a:xfrm>
            <a:off x="314631" y="535676"/>
            <a:ext cx="10461523" cy="962543"/>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Для мешканців міста Вінниці головними уявленнями про Вінницю є «місто, в якому хочеться залишитися», «затишне, комфортне та безпечне для життя місто», «місто відрите для людей з інших регіонів, національностей, поглядів». Водночас пов’язане твердження щодо сильних цінностей толерантності отримало середню оцінку, а твердження про рівні можливості для кожного отримало найнижчу оцінку. Для мешканців сіл громади визначальними рисами Вінниці є «зелене місто, дружнє до довкілля» та «місто для молоді». ВПО сприймають Вінницю передусім як місто для молоді, а також як затишне, комфортне та безпечне для життя місто.</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8"/>
          <p:cNvSpPr txBox="1"/>
          <p:nvPr>
            <p:ph type="title"/>
          </p:nvPr>
        </p:nvSpPr>
        <p:spPr>
          <a:xfrm>
            <a:off x="314631" y="109488"/>
            <a:ext cx="10461523" cy="667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lay"/>
              <a:buNone/>
            </a:pPr>
            <a:r>
              <a:rPr lang="uk-UA" sz="2400"/>
              <a:t>Загальне сприйняття міста та рівень взаємної довіри у громаді</a:t>
            </a:r>
            <a:endParaRPr/>
          </a:p>
        </p:txBody>
      </p:sp>
      <p:sp>
        <p:nvSpPr>
          <p:cNvPr id="235" name="Google Shape;235;p8"/>
          <p:cNvSpPr txBox="1"/>
          <p:nvPr/>
        </p:nvSpPr>
        <p:spPr>
          <a:xfrm>
            <a:off x="314631" y="773165"/>
            <a:ext cx="11621201" cy="1133288"/>
          </a:xfrm>
          <a:prstGeom prst="rect">
            <a:avLst/>
          </a:prstGeom>
          <a:noFill/>
          <a:ln>
            <a:noFill/>
          </a:ln>
        </p:spPr>
        <p:txBody>
          <a:bodyPr anchorCtr="0" anchor="ctr"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Порівняно до 2019 року у 2024 році посилилось сприйняття Вінниці як міста, у якому хочеться залишитися, та як затишного, комфортного і безпечного для життя. </a:t>
            </a:r>
            <a:endParaRPr/>
          </a:p>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Разом з тим зріс рівень взаємної довіри між мешканцями громади, зокрема зросла довіра до людей інших релігій і національностей.</a:t>
            </a:r>
            <a:endParaRPr/>
          </a:p>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Також зросла довіра до власників бізнесу і підприємців, що може бути пов’язане із активізацією підприємництва у місті. Про активізацію підприємництва , про що свідчить зростання частки опитаних, які відповіли, що ведуть власний бізнес з 7% у 2019 році до 15% у 2024 році.</a:t>
            </a:r>
            <a:endParaRPr/>
          </a:p>
        </p:txBody>
      </p:sp>
      <p:sp>
        <p:nvSpPr>
          <p:cNvPr id="236" name="Google Shape;236;p8"/>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237" name="Google Shape;237;p8"/>
          <p:cNvGraphicFramePr/>
          <p:nvPr/>
        </p:nvGraphicFramePr>
        <p:xfrm>
          <a:off x="3637088" y="5673098"/>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238" name="Google Shape;238;p8"/>
          <p:cNvGraphicFramePr/>
          <p:nvPr/>
        </p:nvGraphicFramePr>
        <p:xfrm>
          <a:off x="132736" y="2766106"/>
          <a:ext cx="3000000" cy="3000000"/>
        </p:xfrm>
        <a:graphic>
          <a:graphicData uri="http://schemas.openxmlformats.org/drawingml/2006/table">
            <a:tbl>
              <a:tblPr>
                <a:noFill/>
                <a:tableStyleId>{C916CE79-FF01-4477-825F-D5C962966431}</a:tableStyleId>
              </a:tblPr>
              <a:tblGrid>
                <a:gridCol w="3551225"/>
                <a:gridCol w="2102325"/>
              </a:tblGrid>
              <a:tr h="574100">
                <a:tc>
                  <a:txBody>
                    <a:bodyPr/>
                    <a:lstStyle/>
                    <a:p>
                      <a:pPr indent="0" lvl="0" marL="0" marR="0" rtl="0" algn="r">
                        <a:lnSpc>
                          <a:spcPct val="100000"/>
                        </a:lnSpc>
                        <a:spcBef>
                          <a:spcPts val="0"/>
                        </a:spcBef>
                        <a:spcAft>
                          <a:spcPts val="0"/>
                        </a:spcAft>
                        <a:buNone/>
                      </a:pPr>
                      <a:r>
                        <a:rPr b="0" i="0" lang="uk-UA" sz="1200" u="none" cap="none" strike="noStrike">
                          <a:solidFill>
                            <a:srgbClr val="000000"/>
                          </a:solidFill>
                          <a:latin typeface="Arial"/>
                          <a:ea typeface="Arial"/>
                          <a:cs typeface="Arial"/>
                          <a:sym typeface="Arial"/>
                        </a:rPr>
                        <a:t>Місто, в якому хочеться залишитися</a:t>
                      </a:r>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574100">
                <a:tc>
                  <a:txBody>
                    <a:bodyPr/>
                    <a:lstStyle/>
                    <a:p>
                      <a:pPr indent="0" lvl="0" marL="0" marR="0" rtl="0" algn="r">
                        <a:lnSpc>
                          <a:spcPct val="100000"/>
                        </a:lnSpc>
                        <a:spcBef>
                          <a:spcPts val="0"/>
                        </a:spcBef>
                        <a:spcAft>
                          <a:spcPts val="0"/>
                        </a:spcAft>
                        <a:buNone/>
                      </a:pPr>
                      <a:r>
                        <a:rPr b="0" i="0" lang="uk-UA" sz="1200" u="none" cap="none" strike="noStrike">
                          <a:solidFill>
                            <a:srgbClr val="000000"/>
                          </a:solidFill>
                          <a:latin typeface="Arial"/>
                          <a:ea typeface="Arial"/>
                          <a:cs typeface="Arial"/>
                          <a:sym typeface="Arial"/>
                        </a:rPr>
                        <a:t>Затишне, комфортне та безпечне для життя місто</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74100">
                <a:tc>
                  <a:txBody>
                    <a:bodyPr/>
                    <a:lstStyle/>
                    <a:p>
                      <a:pPr indent="0" lvl="0" marL="0" marR="0" rtl="0" algn="r">
                        <a:lnSpc>
                          <a:spcPct val="100000"/>
                        </a:lnSpc>
                        <a:spcBef>
                          <a:spcPts val="0"/>
                        </a:spcBef>
                        <a:spcAft>
                          <a:spcPts val="0"/>
                        </a:spcAft>
                        <a:buNone/>
                      </a:pPr>
                      <a:r>
                        <a:rPr b="0" i="0" lang="uk-UA" sz="1200" u="none" cap="none" strike="noStrike">
                          <a:solidFill>
                            <a:srgbClr val="000000"/>
                          </a:solidFill>
                          <a:latin typeface="Arial"/>
                          <a:ea typeface="Arial"/>
                          <a:cs typeface="Arial"/>
                          <a:sym typeface="Arial"/>
                        </a:rPr>
                        <a:t>Зелене місто, дружнє до довкілля</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74100">
                <a:tc>
                  <a:txBody>
                    <a:bodyPr/>
                    <a:lstStyle/>
                    <a:p>
                      <a:pPr indent="0" lvl="0" marL="0" marR="0" rtl="0" algn="r">
                        <a:lnSpc>
                          <a:spcPct val="100000"/>
                        </a:lnSpc>
                        <a:spcBef>
                          <a:spcPts val="0"/>
                        </a:spcBef>
                        <a:spcAft>
                          <a:spcPts val="0"/>
                        </a:spcAft>
                        <a:buNone/>
                      </a:pPr>
                      <a:r>
                        <a:rPr b="0" i="0" lang="uk-UA" sz="1200" u="none" cap="none" strike="noStrike">
                          <a:solidFill>
                            <a:srgbClr val="000000"/>
                          </a:solidFill>
                          <a:latin typeface="Arial"/>
                          <a:ea typeface="Arial"/>
                          <a:cs typeface="Arial"/>
                          <a:sym typeface="Arial"/>
                        </a:rPr>
                        <a:t>Місто для молоді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74100">
                <a:tc>
                  <a:txBody>
                    <a:bodyPr/>
                    <a:lstStyle/>
                    <a:p>
                      <a:pPr indent="0" lvl="0" marL="0" marR="0" rtl="0" algn="r">
                        <a:lnSpc>
                          <a:spcPct val="100000"/>
                        </a:lnSpc>
                        <a:spcBef>
                          <a:spcPts val="0"/>
                        </a:spcBef>
                        <a:spcAft>
                          <a:spcPts val="0"/>
                        </a:spcAft>
                        <a:buNone/>
                      </a:pPr>
                      <a:r>
                        <a:rPr b="0" i="0" lang="uk-UA" sz="1200" u="none" cap="none" strike="noStrike">
                          <a:solidFill>
                            <a:srgbClr val="000000"/>
                          </a:solidFill>
                          <a:latin typeface="Arial"/>
                          <a:ea typeface="Arial"/>
                          <a:cs typeface="Arial"/>
                          <a:sym typeface="Arial"/>
                        </a:rPr>
                        <a:t>Місто з сильними цінностями толерантності</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239" name="Google Shape;239;p8"/>
          <p:cNvGraphicFramePr/>
          <p:nvPr/>
        </p:nvGraphicFramePr>
        <p:xfrm>
          <a:off x="3713848" y="2682563"/>
          <a:ext cx="1908000" cy="3006000"/>
        </p:xfrm>
        <a:graphic>
          <a:graphicData uri="http://schemas.openxmlformats.org/drawingml/2006/chart">
            <c:chart r:id="rId3"/>
          </a:graphicData>
        </a:graphic>
      </p:graphicFrame>
      <p:graphicFrame>
        <p:nvGraphicFramePr>
          <p:cNvPr id="240" name="Google Shape;240;p8"/>
          <p:cNvGraphicFramePr/>
          <p:nvPr/>
        </p:nvGraphicFramePr>
        <p:xfrm>
          <a:off x="3708864" y="2363137"/>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41" name="Google Shape;241;p8"/>
          <p:cNvSpPr txBox="1"/>
          <p:nvPr/>
        </p:nvSpPr>
        <p:spPr>
          <a:xfrm>
            <a:off x="132737" y="1841831"/>
            <a:ext cx="5653552"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Сприйняття міста Вінниця </a:t>
            </a:r>
            <a:endParaRPr/>
          </a:p>
          <a:p>
            <a:pPr indent="0" lvl="0" marL="0" marR="0" rtl="0" algn="ctr">
              <a:lnSpc>
                <a:spcPct val="100000"/>
              </a:lnSpc>
              <a:spcBef>
                <a:spcPts val="0"/>
              </a:spcBef>
              <a:spcAft>
                <a:spcPts val="0"/>
              </a:spcAft>
              <a:buNone/>
            </a:pPr>
            <a:r>
              <a:rPr b="1" i="0" lang="uk-UA" sz="1200" u="none" cap="none" strike="noStrike">
                <a:solidFill>
                  <a:srgbClr val="7F340D"/>
                </a:solidFill>
                <a:latin typeface="Arial"/>
                <a:ea typeface="Arial"/>
                <a:cs typeface="Arial"/>
                <a:sym typeface="Arial"/>
              </a:rPr>
              <a:t>(показано оцінки 6+7, де 7 - повністю згодні)</a:t>
            </a:r>
            <a:endParaRPr/>
          </a:p>
        </p:txBody>
      </p:sp>
      <p:sp>
        <p:nvSpPr>
          <p:cNvPr id="242" name="Google Shape;242;p8"/>
          <p:cNvSpPr txBox="1"/>
          <p:nvPr/>
        </p:nvSpPr>
        <p:spPr>
          <a:xfrm>
            <a:off x="288522" y="2502594"/>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243" name="Google Shape;243;p8"/>
          <p:cNvSpPr txBox="1"/>
          <p:nvPr/>
        </p:nvSpPr>
        <p:spPr>
          <a:xfrm>
            <a:off x="5476568" y="6373571"/>
            <a:ext cx="6270691" cy="461665"/>
          </a:xfrm>
          <a:prstGeom prst="rect">
            <a:avLst/>
          </a:prstGeom>
          <a:noFill/>
          <a:ln>
            <a:noFill/>
          </a:ln>
        </p:spPr>
        <p:txBody>
          <a:bodyPr anchorCtr="0" anchor="t" bIns="45700" lIns="91425" spcFirstLastPara="1" rIns="91425" wrap="square" tIns="45700">
            <a:spAutoFit/>
          </a:bodyPr>
          <a:lstStyle/>
          <a:p>
            <a:pPr indent="0" lvl="0" marL="180340" marR="0" rtl="0" algn="l">
              <a:spcBef>
                <a:spcPts val="0"/>
              </a:spcBef>
              <a:spcAft>
                <a:spcPts val="0"/>
              </a:spcAft>
              <a:buNone/>
            </a:pPr>
            <a:r>
              <a:rPr b="1" i="0" lang="uk-UA" sz="800" u="none" cap="none" strike="noStrike">
                <a:solidFill>
                  <a:srgbClr val="585858"/>
                </a:solidFill>
                <a:latin typeface="Arial"/>
                <a:ea typeface="Arial"/>
                <a:cs typeface="Arial"/>
                <a:sym typeface="Arial"/>
              </a:rPr>
              <a:t>3.1. </a:t>
            </a:r>
            <a:r>
              <a:rPr i="0" lang="uk-UA" sz="800" u="none" cap="none" strike="noStrike">
                <a:solidFill>
                  <a:srgbClr val="585858"/>
                </a:solidFill>
                <a:latin typeface="Arial"/>
                <a:ea typeface="Arial"/>
                <a:cs typeface="Arial"/>
                <a:sym typeface="Arial"/>
              </a:rPr>
              <a:t>Наскільки Ви згодні з такими твердженнями про місто </a:t>
            </a:r>
            <a:r>
              <a:rPr lang="uk-UA" sz="800">
                <a:solidFill>
                  <a:srgbClr val="585858"/>
                </a:solidFill>
                <a:latin typeface="Arial"/>
                <a:ea typeface="Arial"/>
                <a:cs typeface="Arial"/>
                <a:sym typeface="Arial"/>
              </a:rPr>
              <a:t>В</a:t>
            </a:r>
            <a:r>
              <a:rPr i="0" lang="uk-UA" sz="800" u="none" cap="none" strike="noStrike">
                <a:solidFill>
                  <a:srgbClr val="585858"/>
                </a:solidFill>
                <a:latin typeface="Arial"/>
                <a:ea typeface="Arial"/>
                <a:cs typeface="Arial"/>
                <a:sym typeface="Arial"/>
              </a:rPr>
              <a:t>інницю? Оцініть за шкалою від 1 до 7, де 1 – абсолютно не згодні, 4 – нейтральна оцінка, 7 – повністю згодні</a:t>
            </a:r>
            <a:r>
              <a:rPr lang="uk-UA" sz="800">
                <a:solidFill>
                  <a:srgbClr val="585858"/>
                </a:solidFill>
                <a:latin typeface="Arial"/>
                <a:ea typeface="Arial"/>
                <a:cs typeface="Arial"/>
                <a:sym typeface="Arial"/>
              </a:rPr>
              <a:t>.</a:t>
            </a:r>
            <a:r>
              <a:rPr i="0" lang="uk-UA" sz="800" u="none" cap="none" strike="noStrike">
                <a:solidFill>
                  <a:srgbClr val="585858"/>
                </a:solidFill>
                <a:latin typeface="Arial"/>
                <a:ea typeface="Arial"/>
                <a:cs typeface="Arial"/>
                <a:sym typeface="Arial"/>
              </a:rPr>
              <a:t> </a:t>
            </a:r>
            <a:r>
              <a:rPr b="1" i="0" lang="uk-UA" sz="800" u="none" cap="none" strike="noStrike">
                <a:solidFill>
                  <a:srgbClr val="585858"/>
                </a:solidFill>
                <a:latin typeface="Arial"/>
                <a:ea typeface="Arial"/>
                <a:cs typeface="Arial"/>
                <a:sym typeface="Arial"/>
              </a:rPr>
              <a:t>4.1. </a:t>
            </a:r>
            <a:r>
              <a:rPr i="0" lang="uk-UA" sz="800" u="none" cap="none" strike="noStrike">
                <a:solidFill>
                  <a:srgbClr val="585858"/>
                </a:solidFill>
                <a:latin typeface="Arial"/>
                <a:ea typeface="Arial"/>
                <a:cs typeface="Arial"/>
                <a:sym typeface="Arial"/>
              </a:rPr>
              <a:t>Наскільки Ви довіряєте людям, що входять до таких груп та проживають у громаді? Оцініть за шкалою від 1 до 7, де 1 – абсолютно не довіряєте, 4 – нейтральна оцінка, 7 – повністю довіряєте.</a:t>
            </a:r>
            <a:endParaRPr/>
          </a:p>
        </p:txBody>
      </p:sp>
      <p:graphicFrame>
        <p:nvGraphicFramePr>
          <p:cNvPr id="244" name="Google Shape;244;p8"/>
          <p:cNvGraphicFramePr/>
          <p:nvPr/>
        </p:nvGraphicFramePr>
        <p:xfrm>
          <a:off x="9910064" y="5673098"/>
          <a:ext cx="3000000" cy="3000000"/>
        </p:xfrm>
        <a:graphic>
          <a:graphicData uri="http://schemas.openxmlformats.org/drawingml/2006/table">
            <a:tbl>
              <a:tblPr>
                <a:noFill/>
                <a:tableStyleId>{41833894-ECA0-4AC7-BF9E-5B81B1FD25B9}</a:tableStyleId>
              </a:tblPr>
              <a:tblGrid>
                <a:gridCol w="1977750"/>
              </a:tblGrid>
              <a:tr h="218225">
                <a:tc>
                  <a:txBody>
                    <a:bodyPr/>
                    <a:lstStyle/>
                    <a:p>
                      <a:pPr indent="0" lvl="0" marL="0" marR="0" rtl="0" algn="l">
                        <a:lnSpc>
                          <a:spcPct val="100000"/>
                        </a:lnSpc>
                        <a:spcBef>
                          <a:spcPts val="0"/>
                        </a:spcBef>
                        <a:spcAft>
                          <a:spcPts val="0"/>
                        </a:spcAft>
                        <a:buClr>
                          <a:srgbClr val="000000"/>
                        </a:buClr>
                        <a:buSzPts val="800"/>
                        <a:buFont typeface="Arial"/>
                        <a:buNone/>
                      </a:pPr>
                      <a:r>
                        <a:rPr lang="uk-UA" sz="800" u="none" cap="none" strike="noStrike">
                          <a:solidFill>
                            <a:srgbClr val="7F7F7F"/>
                          </a:solidFill>
                          <a:latin typeface="Arial"/>
                          <a:ea typeface="Arial"/>
                          <a:cs typeface="Arial"/>
                          <a:sym typeface="Arial"/>
                        </a:rPr>
                        <a:t>W2024 N=817; W2019 N=764</a:t>
                      </a:r>
                      <a:endParaRPr sz="800" u="none" cap="none" strike="noStrike">
                        <a:solidFill>
                          <a:srgbClr val="7F7F7F"/>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245" name="Google Shape;245;p8"/>
          <p:cNvGraphicFramePr/>
          <p:nvPr/>
        </p:nvGraphicFramePr>
        <p:xfrm>
          <a:off x="6405712" y="2766106"/>
          <a:ext cx="3000000" cy="3000000"/>
        </p:xfrm>
        <a:graphic>
          <a:graphicData uri="http://schemas.openxmlformats.org/drawingml/2006/table">
            <a:tbl>
              <a:tblPr>
                <a:noFill/>
                <a:tableStyleId>{C916CE79-FF01-4477-825F-D5C962966431}</a:tableStyleId>
              </a:tblPr>
              <a:tblGrid>
                <a:gridCol w="3551225"/>
                <a:gridCol w="2102325"/>
              </a:tblGrid>
              <a:tr h="574100">
                <a:tc>
                  <a:txBody>
                    <a:bodyPr/>
                    <a:lstStyle/>
                    <a:p>
                      <a:pPr indent="0" lvl="0" marL="0" marR="0" rtl="0" algn="r">
                        <a:lnSpc>
                          <a:spcPct val="100000"/>
                        </a:lnSpc>
                        <a:spcBef>
                          <a:spcPts val="0"/>
                        </a:spcBef>
                        <a:spcAft>
                          <a:spcPts val="0"/>
                        </a:spcAft>
                        <a:buNone/>
                      </a:pPr>
                      <a:r>
                        <a:rPr b="0" i="0" lang="uk-UA" sz="1200" u="none" cap="none" strike="noStrike">
                          <a:solidFill>
                            <a:srgbClr val="000000"/>
                          </a:solidFill>
                          <a:latin typeface="Arial"/>
                          <a:ea typeface="Arial"/>
                          <a:cs typeface="Arial"/>
                          <a:sym typeface="Arial"/>
                        </a:rPr>
                        <a:t>Ваші найближчі сусіди по будинку / вулиці</a:t>
                      </a:r>
                      <a:endParaRPr b="0" i="0" sz="1200" u="none" cap="none" strike="noStrike">
                        <a:solidFill>
                          <a:srgbClr val="000000"/>
                        </a:solidFill>
                        <a:latin typeface="Arial"/>
                        <a:ea typeface="Arial"/>
                        <a:cs typeface="Arial"/>
                        <a:sym typeface="Arial"/>
                      </a:endParaRPr>
                    </a:p>
                  </a:txBody>
                  <a:tcPr marT="7625" marB="0" marR="36000"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574100">
                <a:tc>
                  <a:txBody>
                    <a:bodyPr/>
                    <a:lstStyle/>
                    <a:p>
                      <a:pPr indent="0" lvl="0" marL="0" marR="0" rtl="0" algn="r">
                        <a:lnSpc>
                          <a:spcPct val="100000"/>
                        </a:lnSpc>
                        <a:spcBef>
                          <a:spcPts val="0"/>
                        </a:spcBef>
                        <a:spcAft>
                          <a:spcPts val="0"/>
                        </a:spcAft>
                        <a:buNone/>
                      </a:pPr>
                      <a:r>
                        <a:rPr b="0" i="0" lang="uk-UA" sz="1200" u="none" cap="none" strike="noStrike">
                          <a:solidFill>
                            <a:srgbClr val="000000"/>
                          </a:solidFill>
                          <a:latin typeface="Arial"/>
                          <a:ea typeface="Arial"/>
                          <a:cs typeface="Arial"/>
                          <a:sym typeface="Arial"/>
                        </a:rPr>
                        <a:t>Жителі громади загалом</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74100">
                <a:tc>
                  <a:txBody>
                    <a:bodyPr/>
                    <a:lstStyle/>
                    <a:p>
                      <a:pPr indent="0" lvl="0" marL="0" marR="0" rtl="0" algn="r">
                        <a:lnSpc>
                          <a:spcPct val="100000"/>
                        </a:lnSpc>
                        <a:spcBef>
                          <a:spcPts val="0"/>
                        </a:spcBef>
                        <a:spcAft>
                          <a:spcPts val="0"/>
                        </a:spcAft>
                        <a:buNone/>
                      </a:pPr>
                      <a:r>
                        <a:rPr b="0" i="0" lang="uk-UA" sz="1200" u="none" cap="none" strike="noStrike">
                          <a:solidFill>
                            <a:srgbClr val="000000"/>
                          </a:solidFill>
                          <a:latin typeface="Arial"/>
                          <a:ea typeface="Arial"/>
                          <a:cs typeface="Arial"/>
                          <a:sym typeface="Arial"/>
                        </a:rPr>
                        <a:t>Люди іншої релігії </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74100">
                <a:tc>
                  <a:txBody>
                    <a:bodyPr/>
                    <a:lstStyle/>
                    <a:p>
                      <a:pPr indent="0" lvl="0" marL="0" marR="0" rtl="0" algn="r">
                        <a:lnSpc>
                          <a:spcPct val="100000"/>
                        </a:lnSpc>
                        <a:spcBef>
                          <a:spcPts val="0"/>
                        </a:spcBef>
                        <a:spcAft>
                          <a:spcPts val="0"/>
                        </a:spcAft>
                        <a:buNone/>
                      </a:pPr>
                      <a:r>
                        <a:rPr b="0" i="0" lang="uk-UA" sz="1200" u="none" cap="none" strike="noStrike">
                          <a:solidFill>
                            <a:srgbClr val="000000"/>
                          </a:solidFill>
                          <a:latin typeface="Arial"/>
                          <a:ea typeface="Arial"/>
                          <a:cs typeface="Arial"/>
                          <a:sym typeface="Arial"/>
                        </a:rPr>
                        <a:t>Люди іншої національності </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574100">
                <a:tc>
                  <a:txBody>
                    <a:bodyPr/>
                    <a:lstStyle/>
                    <a:p>
                      <a:pPr indent="0" lvl="0" marL="0" marR="0" rtl="0" algn="r">
                        <a:lnSpc>
                          <a:spcPct val="100000"/>
                        </a:lnSpc>
                        <a:spcBef>
                          <a:spcPts val="0"/>
                        </a:spcBef>
                        <a:spcAft>
                          <a:spcPts val="0"/>
                        </a:spcAft>
                        <a:buNone/>
                      </a:pPr>
                      <a:r>
                        <a:rPr b="0" i="0" lang="uk-UA" sz="1200" u="none" cap="none" strike="noStrike">
                          <a:solidFill>
                            <a:srgbClr val="000000"/>
                          </a:solidFill>
                          <a:latin typeface="Arial"/>
                          <a:ea typeface="Arial"/>
                          <a:cs typeface="Arial"/>
                          <a:sym typeface="Arial"/>
                        </a:rPr>
                        <a:t>Власники бізнесу, підприємці </a:t>
                      </a:r>
                      <a:endParaRPr/>
                    </a:p>
                  </a:txBody>
                  <a:tcPr marT="7625" marB="0" marR="36000"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246" name="Google Shape;246;p8"/>
          <p:cNvGraphicFramePr/>
          <p:nvPr/>
        </p:nvGraphicFramePr>
        <p:xfrm>
          <a:off x="9986824" y="2682563"/>
          <a:ext cx="1908000" cy="3006000"/>
        </p:xfrm>
        <a:graphic>
          <a:graphicData uri="http://schemas.openxmlformats.org/drawingml/2006/chart">
            <c:chart r:id="rId4"/>
          </a:graphicData>
        </a:graphic>
      </p:graphicFrame>
      <p:graphicFrame>
        <p:nvGraphicFramePr>
          <p:cNvPr id="247" name="Google Shape;247;p8"/>
          <p:cNvGraphicFramePr/>
          <p:nvPr/>
        </p:nvGraphicFramePr>
        <p:xfrm>
          <a:off x="9981840" y="2363137"/>
          <a:ext cx="3000000" cy="3000000"/>
        </p:xfrm>
        <a:graphic>
          <a:graphicData uri="http://schemas.openxmlformats.org/drawingml/2006/table">
            <a:tbl>
              <a:tblPr>
                <a:noFill/>
                <a:tableStyleId>{41833894-ECA0-4AC7-BF9E-5B81B1FD25B9}</a:tableStyleId>
              </a:tblPr>
              <a:tblGrid>
                <a:gridCol w="1971250"/>
              </a:tblGrid>
              <a:tr h="360000">
                <a:tc>
                  <a:txBody>
                    <a:bodyPr/>
                    <a:lstStyle/>
                    <a:p>
                      <a:pPr indent="0" lvl="0" marL="0" marR="0" rtl="0" algn="l">
                        <a:spcBef>
                          <a:spcPts val="0"/>
                        </a:spcBef>
                        <a:spcAft>
                          <a:spcPts val="0"/>
                        </a:spcAft>
                        <a:buNone/>
                      </a:pPr>
                      <a:r>
                        <a:rPr b="1" i="0" lang="uk-UA" sz="1600" u="none" cap="none" strike="noStrike">
                          <a:solidFill>
                            <a:srgbClr val="000000"/>
                          </a:solidFill>
                          <a:latin typeface="Arial"/>
                          <a:ea typeface="Arial"/>
                          <a:cs typeface="Arial"/>
                          <a:sym typeface="Arial"/>
                        </a:rPr>
                        <a:t>Загалом</a:t>
                      </a:r>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48" name="Google Shape;248;p8"/>
          <p:cNvSpPr txBox="1"/>
          <p:nvPr/>
        </p:nvSpPr>
        <p:spPr>
          <a:xfrm>
            <a:off x="6405713" y="1841831"/>
            <a:ext cx="5653552" cy="5881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uk-UA" sz="1800" u="none" cap="none" strike="noStrike">
                <a:solidFill>
                  <a:srgbClr val="7F340D"/>
                </a:solidFill>
                <a:latin typeface="Arial"/>
                <a:ea typeface="Arial"/>
                <a:cs typeface="Arial"/>
                <a:sym typeface="Arial"/>
              </a:rPr>
              <a:t>Рівень довіри до інших людей у громаді </a:t>
            </a:r>
            <a:endParaRPr/>
          </a:p>
          <a:p>
            <a:pPr indent="0" lvl="0" marL="0" marR="0" rtl="0" algn="ctr">
              <a:lnSpc>
                <a:spcPct val="100000"/>
              </a:lnSpc>
              <a:spcBef>
                <a:spcPts val="0"/>
              </a:spcBef>
              <a:spcAft>
                <a:spcPts val="0"/>
              </a:spcAft>
              <a:buNone/>
            </a:pPr>
            <a:r>
              <a:rPr b="1" i="0" lang="uk-UA" sz="1200" u="none" cap="none" strike="noStrike">
                <a:solidFill>
                  <a:srgbClr val="7F340D"/>
                </a:solidFill>
                <a:latin typeface="Arial"/>
                <a:ea typeface="Arial"/>
                <a:cs typeface="Arial"/>
                <a:sym typeface="Arial"/>
              </a:rPr>
              <a:t>(показано оцінки 6+7, де 7 - повністю довіряєте)</a:t>
            </a:r>
            <a:endParaRPr/>
          </a:p>
        </p:txBody>
      </p:sp>
      <p:sp>
        <p:nvSpPr>
          <p:cNvPr id="249" name="Google Shape;249;p8"/>
          <p:cNvSpPr txBox="1"/>
          <p:nvPr/>
        </p:nvSpPr>
        <p:spPr>
          <a:xfrm>
            <a:off x="6561498" y="2502594"/>
            <a:ext cx="10080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uk-UA" sz="900">
                <a:solidFill>
                  <a:srgbClr val="8E8581"/>
                </a:solidFill>
                <a:latin typeface="Play"/>
                <a:ea typeface="Play"/>
                <a:cs typeface="Play"/>
                <a:sym typeface="Play"/>
              </a:rPr>
              <a:t>% Всі респонденти</a:t>
            </a:r>
            <a:endParaRPr/>
          </a:p>
        </p:txBody>
      </p:sp>
      <p:sp>
        <p:nvSpPr>
          <p:cNvPr id="250" name="Google Shape;250;p8"/>
          <p:cNvSpPr txBox="1"/>
          <p:nvPr/>
        </p:nvSpPr>
        <p:spPr>
          <a:xfrm>
            <a:off x="59589" y="6393594"/>
            <a:ext cx="2939250" cy="20774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BAB4F"/>
              </a:buClr>
              <a:buSzPts val="700"/>
              <a:buFont typeface="Montserrat"/>
              <a:buNone/>
            </a:pPr>
            <a:r>
              <a:rPr lang="uk-UA" sz="700">
                <a:solidFill>
                  <a:srgbClr val="6BAB4F"/>
                </a:solidFill>
                <a:latin typeface="Montserrat"/>
                <a:ea typeface="Montserrat"/>
                <a:cs typeface="Montserrat"/>
                <a:sym typeface="Montserrat"/>
              </a:rPr>
              <a:t>€ </a:t>
            </a:r>
            <a:r>
              <a:rPr lang="uk-UA" sz="750">
                <a:solidFill>
                  <a:srgbClr val="7F7F7F"/>
                </a:solidFill>
                <a:latin typeface="Arial"/>
                <a:ea typeface="Arial"/>
                <a:cs typeface="Arial"/>
                <a:sym typeface="Arial"/>
              </a:rPr>
              <a:t>/</a:t>
            </a:r>
            <a:r>
              <a:rPr lang="uk-UA" sz="700">
                <a:solidFill>
                  <a:srgbClr val="6BAB4F"/>
                </a:solidFill>
                <a:latin typeface="Montserrat"/>
                <a:ea typeface="Montserrat"/>
                <a:cs typeface="Montserrat"/>
                <a:sym typeface="Montserrat"/>
              </a:rPr>
              <a:t> </a:t>
            </a:r>
            <a:r>
              <a:rPr lang="uk-UA" sz="700">
                <a:solidFill>
                  <a:srgbClr val="FF0000"/>
                </a:solidFill>
                <a:latin typeface="Montserrat"/>
                <a:ea typeface="Montserrat"/>
                <a:cs typeface="Montserrat"/>
                <a:sym typeface="Montserrat"/>
              </a:rPr>
              <a:t>€ </a:t>
            </a:r>
            <a:r>
              <a:rPr lang="uk-UA" sz="750">
                <a:solidFill>
                  <a:srgbClr val="7F7F7F"/>
                </a:solidFill>
                <a:latin typeface="Arial"/>
                <a:ea typeface="Arial"/>
                <a:cs typeface="Arial"/>
                <a:sym typeface="Arial"/>
              </a:rPr>
              <a:t>- Значимо вище / нижче до попередньої хвилі на рівні 90%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9"/>
          <p:cNvSpPr txBox="1"/>
          <p:nvPr>
            <p:ph type="title"/>
          </p:nvPr>
        </p:nvSpPr>
        <p:spPr>
          <a:xfrm>
            <a:off x="314632" y="119319"/>
            <a:ext cx="9877118" cy="68289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r>
              <a:rPr lang="uk-UA" sz="2400"/>
              <a:t>Яке сприйняття образу міста визначає відчуття можливості самореалізації у громаді? Визначення пріоритетного позиціонування міста Вінниця</a:t>
            </a:r>
            <a:endParaRPr/>
          </a:p>
        </p:txBody>
      </p:sp>
      <p:sp>
        <p:nvSpPr>
          <p:cNvPr id="256" name="Google Shape;256;p9"/>
          <p:cNvSpPr txBox="1"/>
          <p:nvPr/>
        </p:nvSpPr>
        <p:spPr>
          <a:xfrm>
            <a:off x="11668125" y="6496199"/>
            <a:ext cx="431973" cy="264567"/>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uk-UA"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
        <p:nvSpPr>
          <p:cNvPr id="257" name="Google Shape;257;p9"/>
          <p:cNvSpPr txBox="1"/>
          <p:nvPr/>
        </p:nvSpPr>
        <p:spPr>
          <a:xfrm>
            <a:off x="3005291" y="802211"/>
            <a:ext cx="2247900" cy="993252"/>
          </a:xfrm>
          <a:prstGeom prst="rect">
            <a:avLst/>
          </a:prstGeom>
          <a:noFill/>
          <a:ln>
            <a:noFill/>
          </a:ln>
        </p:spPr>
        <p:txBody>
          <a:bodyPr anchorCtr="0" anchor="ctr" bIns="45700" lIns="91425" spcFirstLastPara="1" rIns="91425" wrap="square" tIns="45700">
            <a:normAutofit fontScale="77500" lnSpcReduction="20000"/>
          </a:bodyPr>
          <a:lstStyle/>
          <a:p>
            <a:pPr indent="0" lvl="0" marL="0" marR="0" rtl="0" algn="l">
              <a:lnSpc>
                <a:spcPct val="90000"/>
              </a:lnSpc>
              <a:spcBef>
                <a:spcPts val="0"/>
              </a:spcBef>
              <a:spcAft>
                <a:spcPts val="0"/>
              </a:spcAft>
              <a:buClr>
                <a:schemeClr val="dk1"/>
              </a:buClr>
              <a:buSzPct val="100000"/>
              <a:buFont typeface="Play"/>
              <a:buNone/>
            </a:pPr>
            <a:r>
              <a:rPr lang="uk-UA" sz="1600">
                <a:solidFill>
                  <a:schemeClr val="dk1"/>
                </a:solidFill>
                <a:latin typeface="Play"/>
                <a:ea typeface="Play"/>
                <a:cs typeface="Play"/>
                <a:sym typeface="Play"/>
              </a:rPr>
              <a:t>Ранжування образів міста за силою впливу сприйняття міста за образом на відчуття можливостей самореалізації у громаді, % загального впливу</a:t>
            </a:r>
            <a:endParaRPr/>
          </a:p>
        </p:txBody>
      </p:sp>
      <p:graphicFrame>
        <p:nvGraphicFramePr>
          <p:cNvPr id="258" name="Google Shape;258;p9"/>
          <p:cNvGraphicFramePr/>
          <p:nvPr/>
        </p:nvGraphicFramePr>
        <p:xfrm>
          <a:off x="150508" y="1762124"/>
          <a:ext cx="3000000" cy="3000000"/>
        </p:xfrm>
        <a:graphic>
          <a:graphicData uri="http://schemas.openxmlformats.org/drawingml/2006/table">
            <a:tbl>
              <a:tblPr>
                <a:noFill/>
                <a:tableStyleId>{C916CE79-FF01-4477-825F-D5C962966431}</a:tableStyleId>
              </a:tblPr>
              <a:tblGrid>
                <a:gridCol w="2878450"/>
                <a:gridCol w="8855150"/>
              </a:tblGrid>
              <a:tr h="33477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Місто рівних можливостей для кожного</a:t>
                      </a:r>
                      <a:endParaRPr/>
                    </a:p>
                  </a:txBody>
                  <a:tcPr marT="7625" marB="0" marR="27425" marL="7625" anchor="ctr">
                    <a:lnR cap="flat" cmpd="sng" w="9525">
                      <a:solidFill>
                        <a:srgbClr val="A5A5A5"/>
                      </a:solidFill>
                      <a:prstDash val="lgDash"/>
                      <a:round/>
                      <a:headEnd len="sm" w="sm" type="none"/>
                      <a:tailEnd len="sm" w="sm" type="none"/>
                    </a:lnR>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B cap="flat" cmpd="sng" w="9525">
                      <a:solidFill>
                        <a:srgbClr val="A5A5A5"/>
                      </a:solidFill>
                      <a:prstDash val="lgDash"/>
                      <a:round/>
                      <a:headEnd len="sm" w="sm" type="none"/>
                      <a:tailEnd len="sm" w="sm" type="none"/>
                    </a:lnB>
                  </a:tcPr>
                </a:tc>
              </a:tr>
              <a:tr h="33477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Місто сильної громади</a:t>
                      </a:r>
                      <a:endParaRPr/>
                    </a:p>
                  </a:txBody>
                  <a:tcPr marT="7625" marB="0" marR="274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3477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Місто ідей</a:t>
                      </a:r>
                      <a:endParaRPr/>
                    </a:p>
                  </a:txBody>
                  <a:tcPr marT="7625" marB="0" marR="274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3477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Місто з сильними цінностями толерантності</a:t>
                      </a:r>
                      <a:endParaRPr/>
                    </a:p>
                  </a:txBody>
                  <a:tcPr marT="7625" marB="0" marR="274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3477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Соціально відповідальне місто</a:t>
                      </a:r>
                      <a:endParaRPr/>
                    </a:p>
                  </a:txBody>
                  <a:tcPr marT="7625" marB="0" marR="274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3477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Затишне, комфортне та безпечне для життя місто</a:t>
                      </a:r>
                      <a:endParaRPr/>
                    </a:p>
                  </a:txBody>
                  <a:tcPr marT="7625" marB="0" marR="274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3477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Місто для змістовного дозвілля</a:t>
                      </a:r>
                      <a:endParaRPr/>
                    </a:p>
                  </a:txBody>
                  <a:tcPr marT="7625" marB="0" marR="274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3477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Конкурентноспроможне місто</a:t>
                      </a:r>
                      <a:endParaRPr/>
                    </a:p>
                  </a:txBody>
                  <a:tcPr marT="7625" marB="0" marR="274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3477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Місто відкрите для людей з інших регіонів, національностей, поглядів</a:t>
                      </a:r>
                      <a:endParaRPr/>
                    </a:p>
                  </a:txBody>
                  <a:tcPr marT="7625" marB="0" marR="274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3477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Місто для молоді</a:t>
                      </a:r>
                      <a:endParaRPr/>
                    </a:p>
                  </a:txBody>
                  <a:tcPr marT="7625" marB="0" marR="274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3477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Зелене місто, дружнє до довкілля</a:t>
                      </a:r>
                      <a:endParaRPr/>
                    </a:p>
                  </a:txBody>
                  <a:tcPr marT="7625" marB="0" marR="274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3477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Місто-магніт</a:t>
                      </a:r>
                      <a:endParaRPr/>
                    </a:p>
                  </a:txBody>
                  <a:tcPr marT="7625" marB="0" marR="274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3477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Пульсуюче місто</a:t>
                      </a:r>
                      <a:endParaRPr/>
                    </a:p>
                  </a:txBody>
                  <a:tcPr marT="7625" marB="0" marR="274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A5A5A5"/>
                      </a:solidFill>
                      <a:prstDash val="lgDash"/>
                      <a:round/>
                      <a:headEnd len="sm" w="sm" type="none"/>
                      <a:tailEnd len="sm" w="sm" type="none"/>
                    </a:lnB>
                  </a:tcPr>
                </a:tc>
              </a:tr>
              <a:tr h="334775">
                <a:tc>
                  <a:txBody>
                    <a:bodyPr/>
                    <a:lstStyle/>
                    <a:p>
                      <a:pPr indent="0" lvl="0" marL="0" marR="0" rtl="0" algn="r">
                        <a:spcBef>
                          <a:spcPts val="0"/>
                        </a:spcBef>
                        <a:spcAft>
                          <a:spcPts val="0"/>
                        </a:spcAft>
                        <a:buNone/>
                      </a:pPr>
                      <a:r>
                        <a:rPr b="0" i="0" lang="uk-UA" sz="1000" u="none" cap="none" strike="noStrike">
                          <a:solidFill>
                            <a:srgbClr val="000000"/>
                          </a:solidFill>
                          <a:latin typeface="Arial"/>
                          <a:ea typeface="Arial"/>
                          <a:cs typeface="Arial"/>
                          <a:sym typeface="Arial"/>
                        </a:rPr>
                        <a:t>Місто перетину різних культур</a:t>
                      </a:r>
                      <a:endParaRPr/>
                    </a:p>
                  </a:txBody>
                  <a:tcPr marT="7625" marB="0" marR="27425" marL="7625" anchor="ctr">
                    <a:lnR cap="flat" cmpd="sng" w="9525">
                      <a:solidFill>
                        <a:srgbClr val="A5A5A5"/>
                      </a:solidFill>
                      <a:prstDash val="lgDash"/>
                      <a:round/>
                      <a:headEnd len="sm" w="sm" type="none"/>
                      <a:tailEnd len="sm" w="sm" type="none"/>
                    </a:lnR>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000" u="none" cap="none" strike="noStrike">
                        <a:solidFill>
                          <a:srgbClr val="0000FF"/>
                        </a:solidFill>
                        <a:latin typeface="Arial"/>
                        <a:ea typeface="Arial"/>
                        <a:cs typeface="Arial"/>
                        <a:sym typeface="Arial"/>
                      </a:endParaRPr>
                    </a:p>
                  </a:txBody>
                  <a:tcPr marT="4625" marB="0" marR="4625" marL="4625" anchor="ctr">
                    <a:lnL cap="flat" cmpd="sng" w="9525">
                      <a:solidFill>
                        <a:srgbClr val="A5A5A5"/>
                      </a:solidFill>
                      <a:prstDash val="lgDash"/>
                      <a:round/>
                      <a:headEnd len="sm" w="sm" type="none"/>
                      <a:tailEnd len="sm" w="sm" type="none"/>
                    </a:lnL>
                    <a:lnT cap="flat" cmpd="sng" w="9525">
                      <a:solidFill>
                        <a:srgbClr val="A5A5A5"/>
                      </a:solidFill>
                      <a:prstDash val="lg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259" name="Google Shape;259;p9"/>
          <p:cNvGraphicFramePr/>
          <p:nvPr/>
        </p:nvGraphicFramePr>
        <p:xfrm>
          <a:off x="3133126" y="1638301"/>
          <a:ext cx="2591399" cy="4865166"/>
        </p:xfrm>
        <a:graphic>
          <a:graphicData uri="http://schemas.openxmlformats.org/drawingml/2006/chart">
            <c:chart r:id="rId3"/>
          </a:graphicData>
        </a:graphic>
      </p:graphicFrame>
      <p:graphicFrame>
        <p:nvGraphicFramePr>
          <p:cNvPr id="260" name="Google Shape;260;p9"/>
          <p:cNvGraphicFramePr/>
          <p:nvPr/>
        </p:nvGraphicFramePr>
        <p:xfrm>
          <a:off x="5542951" y="1628775"/>
          <a:ext cx="2591399" cy="4874689"/>
        </p:xfrm>
        <a:graphic>
          <a:graphicData uri="http://schemas.openxmlformats.org/drawingml/2006/chart">
            <c:chart r:id="rId4"/>
          </a:graphicData>
        </a:graphic>
      </p:graphicFrame>
      <p:sp>
        <p:nvSpPr>
          <p:cNvPr id="261" name="Google Shape;261;p9"/>
          <p:cNvSpPr txBox="1"/>
          <p:nvPr/>
        </p:nvSpPr>
        <p:spPr>
          <a:xfrm>
            <a:off x="5504851" y="951174"/>
            <a:ext cx="1684341" cy="69532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200"/>
              <a:buFont typeface="Play"/>
              <a:buNone/>
            </a:pPr>
            <a:r>
              <a:rPr lang="uk-UA" sz="1200">
                <a:solidFill>
                  <a:schemeClr val="dk1"/>
                </a:solidFill>
                <a:latin typeface="Play"/>
                <a:ea typeface="Play"/>
                <a:cs typeface="Play"/>
                <a:sym typeface="Play"/>
              </a:rPr>
              <a:t>Оцінка міста за образом, індекс за 100-б. шкалою</a:t>
            </a:r>
            <a:endParaRPr/>
          </a:p>
        </p:txBody>
      </p:sp>
      <p:sp>
        <p:nvSpPr>
          <p:cNvPr id="262" name="Google Shape;262;p9"/>
          <p:cNvSpPr txBox="1"/>
          <p:nvPr/>
        </p:nvSpPr>
        <p:spPr>
          <a:xfrm>
            <a:off x="7595434" y="945229"/>
            <a:ext cx="4443865" cy="5036469"/>
          </a:xfrm>
          <a:prstGeom prst="rect">
            <a:avLst/>
          </a:prstGeom>
          <a:solidFill>
            <a:schemeClr val="lt1"/>
          </a:solidFill>
          <a:ln>
            <a:noFill/>
          </a:ln>
        </p:spPr>
        <p:txBody>
          <a:bodyPr anchorCtr="0" anchor="ctr" bIns="45700" lIns="91425" spcFirstLastPara="1" rIns="91425" wrap="square" tIns="45700">
            <a:normAutofit/>
          </a:bodyPr>
          <a:lstStyle/>
          <a:p>
            <a:pPr indent="-285750" lvl="0" marL="285750" marR="0" rtl="0" algn="l">
              <a:lnSpc>
                <a:spcPct val="90000"/>
              </a:lnSpc>
              <a:spcBef>
                <a:spcPts val="0"/>
              </a:spcBef>
              <a:spcAft>
                <a:spcPts val="0"/>
              </a:spcAft>
              <a:buClr>
                <a:schemeClr val="dk1"/>
              </a:buClr>
              <a:buSzPts val="1400"/>
              <a:buFont typeface="Arial"/>
              <a:buChar char="•"/>
            </a:pPr>
            <a:r>
              <a:rPr lang="uk-UA" sz="1400">
                <a:solidFill>
                  <a:schemeClr val="dk1"/>
                </a:solidFill>
                <a:latin typeface="Arial"/>
                <a:ea typeface="Arial"/>
                <a:cs typeface="Arial"/>
                <a:sym typeface="Arial"/>
              </a:rPr>
              <a:t>З великим відривом найбільш важливим образом міста для мешканців є «місто рівних можливостей для кожного». Сприйняття міста за цим образом має найбільший вплив на відчуття можливостей реалізації у місті.</a:t>
            </a:r>
            <a:endParaRPr/>
          </a:p>
          <a:p>
            <a:pPr indent="-285750" lvl="0" marL="285750" marR="0" rtl="0" algn="l">
              <a:lnSpc>
                <a:spcPct val="90000"/>
              </a:lnSpc>
              <a:spcBef>
                <a:spcPts val="0"/>
              </a:spcBef>
              <a:spcAft>
                <a:spcPts val="0"/>
              </a:spcAft>
              <a:buClr>
                <a:schemeClr val="dk1"/>
              </a:buClr>
              <a:buSzPts val="1400"/>
              <a:buFont typeface="Arial"/>
              <a:buChar char="•"/>
            </a:pPr>
            <a:r>
              <a:rPr lang="uk-UA" sz="1400">
                <a:solidFill>
                  <a:schemeClr val="dk1"/>
                </a:solidFill>
                <a:latin typeface="Arial"/>
                <a:ea typeface="Arial"/>
                <a:cs typeface="Arial"/>
                <a:sym typeface="Arial"/>
              </a:rPr>
              <a:t>Крім цього, важливими образами позиціонування міста є такі: місто сильної громади, місто ідей, місто з сильними цінностями толерантності.</a:t>
            </a:r>
            <a:endParaRPr/>
          </a:p>
          <a:p>
            <a:pPr indent="-285750" lvl="0" marL="285750" marR="0" rtl="0" algn="l">
              <a:lnSpc>
                <a:spcPct val="90000"/>
              </a:lnSpc>
              <a:spcBef>
                <a:spcPts val="0"/>
              </a:spcBef>
              <a:spcAft>
                <a:spcPts val="0"/>
              </a:spcAft>
              <a:buClr>
                <a:schemeClr val="dk1"/>
              </a:buClr>
              <a:buSzPts val="1400"/>
              <a:buFont typeface="Arial"/>
              <a:buChar char="•"/>
            </a:pPr>
            <a:r>
              <a:rPr lang="uk-UA" sz="1400">
                <a:solidFill>
                  <a:schemeClr val="dk1"/>
                </a:solidFill>
                <a:latin typeface="Arial"/>
                <a:ea typeface="Arial"/>
                <a:cs typeface="Arial"/>
                <a:sym typeface="Arial"/>
              </a:rPr>
              <a:t>Водночас за цими найважливішими образами міста рівень сприйняття є нижчим за середнє.</a:t>
            </a:r>
            <a:endParaRPr/>
          </a:p>
          <a:p>
            <a:pPr indent="-285750" lvl="0" marL="285750" marR="0" rtl="0" algn="l">
              <a:lnSpc>
                <a:spcPct val="90000"/>
              </a:lnSpc>
              <a:spcBef>
                <a:spcPts val="0"/>
              </a:spcBef>
              <a:spcAft>
                <a:spcPts val="0"/>
              </a:spcAft>
              <a:buClr>
                <a:schemeClr val="dk1"/>
              </a:buClr>
              <a:buSzPts val="1400"/>
              <a:buFont typeface="Arial"/>
              <a:buChar char="•"/>
            </a:pPr>
            <a:r>
              <a:rPr lang="uk-UA" sz="1400">
                <a:solidFill>
                  <a:schemeClr val="dk1"/>
                </a:solidFill>
                <a:latin typeface="Arial"/>
                <a:ea typeface="Arial"/>
                <a:cs typeface="Arial"/>
                <a:sym typeface="Arial"/>
              </a:rPr>
              <a:t>Відповідно </a:t>
            </a:r>
            <a:r>
              <a:rPr b="1" lang="uk-UA" sz="1400">
                <a:solidFill>
                  <a:schemeClr val="dk1"/>
                </a:solidFill>
                <a:latin typeface="Arial"/>
                <a:ea typeface="Arial"/>
                <a:cs typeface="Arial"/>
                <a:sym typeface="Arial"/>
              </a:rPr>
              <a:t>рекомендованими пріоритетами </a:t>
            </a:r>
            <a:r>
              <a:rPr lang="uk-UA" sz="1400">
                <a:solidFill>
                  <a:schemeClr val="dk1"/>
                </a:solidFill>
                <a:latin typeface="Arial"/>
                <a:ea typeface="Arial"/>
                <a:cs typeface="Arial"/>
                <a:sym typeface="Arial"/>
              </a:rPr>
              <a:t>для позиціонування міста є посилення сприйняття міста як міста рівних можливостей для кожного, міста сильної громади, міста ідей та міста з сильними цінностями толерантності.</a:t>
            </a:r>
            <a:endParaRPr/>
          </a:p>
        </p:txBody>
      </p:sp>
      <p:cxnSp>
        <p:nvCxnSpPr>
          <p:cNvPr id="263" name="Google Shape;263;p9"/>
          <p:cNvCxnSpPr/>
          <p:nvPr/>
        </p:nvCxnSpPr>
        <p:spPr>
          <a:xfrm>
            <a:off x="387576" y="3076575"/>
            <a:ext cx="7155167" cy="0"/>
          </a:xfrm>
          <a:prstGeom prst="straightConnector1">
            <a:avLst/>
          </a:prstGeom>
          <a:noFill/>
          <a:ln cap="flat" cmpd="sng" w="25400">
            <a:solidFill>
              <a:schemeClr val="accent2"/>
            </a:solidFill>
            <a:prstDash val="solid"/>
            <a:miter lim="800000"/>
            <a:headEnd len="sm" w="sm" type="none"/>
            <a:tailEnd len="sm" w="sm" type="none"/>
          </a:ln>
        </p:spPr>
      </p:cxnSp>
      <p:sp>
        <p:nvSpPr>
          <p:cNvPr id="264" name="Google Shape;264;p9"/>
          <p:cNvSpPr txBox="1"/>
          <p:nvPr/>
        </p:nvSpPr>
        <p:spPr>
          <a:xfrm>
            <a:off x="7648575" y="5983953"/>
            <a:ext cx="4162724" cy="824163"/>
          </a:xfrm>
          <a:prstGeom prst="rect">
            <a:avLst/>
          </a:prstGeom>
          <a:solidFill>
            <a:schemeClr val="lt1"/>
          </a:solidFill>
          <a:ln>
            <a:noFill/>
          </a:ln>
        </p:spPr>
        <p:txBody>
          <a:bodyPr anchorCtr="0" anchor="ctr" bIns="45700" lIns="91425" spcFirstLastPara="1" rIns="91425" wrap="square" tIns="45700">
            <a:normAutofit fontScale="92500" lnSpcReduction="10000"/>
          </a:bodyPr>
          <a:lstStyle/>
          <a:p>
            <a:pPr indent="0" lvl="0" marL="0" marR="0" rtl="0" algn="l">
              <a:lnSpc>
                <a:spcPct val="90000"/>
              </a:lnSpc>
              <a:spcBef>
                <a:spcPts val="0"/>
              </a:spcBef>
              <a:spcAft>
                <a:spcPts val="0"/>
              </a:spcAft>
              <a:buClr>
                <a:schemeClr val="dk1"/>
              </a:buClr>
              <a:buSzPct val="100000"/>
              <a:buFont typeface="Arial"/>
              <a:buNone/>
            </a:pPr>
            <a:r>
              <a:rPr lang="uk-UA" sz="1000">
                <a:solidFill>
                  <a:schemeClr val="dk1"/>
                </a:solidFill>
                <a:latin typeface="Arial"/>
                <a:ea typeface="Arial"/>
                <a:cs typeface="Arial"/>
                <a:sym typeface="Arial"/>
              </a:rPr>
              <a:t>Методологія ранжування за силою впливу: (1) виконано регресійний аналіз, де залежною змінною є згода із твердженням «Я можу повністю реалізувати себе у громаді»), а незалежними змінними – сприйняття міста за заданими образами; (2) виконано аналіз, який показує, наскільки рівень сприйняття кожного з образів пояснює варіацію залежної змінної. Загальний відсоток поясненої варіації: 30%, N=678</a:t>
            </a:r>
            <a:endParaRPr/>
          </a:p>
        </p:txBody>
      </p:sp>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Офіс">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Офіс">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2024-09-13T11:52:56Z</dcterms:created>
  <dc:creator>Marina Demianenko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0x010100CD2A131E5F1FB14CBF60B1FBFF491AA6</vt:lpwstr>
  </property>
  <property fmtid="{D5CDD505-2E9C-101B-9397-08002B2CF9AE}" pid="3" name="MediaServiceImageTags">
    <vt:lpwstr/>
  </property>
</Properties>
</file>